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1"/>
  </p:sldMasterIdLst>
  <p:notesMasterIdLst>
    <p:notesMasterId r:id="rId15"/>
  </p:notesMasterIdLst>
  <p:sldIdLst>
    <p:sldId id="256" r:id="rId2"/>
    <p:sldId id="259" r:id="rId3"/>
    <p:sldId id="257" r:id="rId4"/>
    <p:sldId id="258" r:id="rId5"/>
    <p:sldId id="260" r:id="rId6"/>
    <p:sldId id="262" r:id="rId7"/>
    <p:sldId id="261" r:id="rId8"/>
    <p:sldId id="268" r:id="rId9"/>
    <p:sldId id="264" r:id="rId10"/>
    <p:sldId id="269" r:id="rId11"/>
    <p:sldId id="265" r:id="rId12"/>
    <p:sldId id="270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61" d="100"/>
          <a:sy n="61" d="100"/>
        </p:scale>
        <p:origin x="31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23A25-09B5-4AC1-86D0-2C3F2C1714D3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C26CF-807C-4F3A-AE7C-7FED116B7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512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onepiece-definitiverol.com/t9538-mascotas-queja" TargetMode="Externa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AB3806-856B-4F22-A5F8-DF920CC696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485" l="1099" r="99725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245399" y="4256323"/>
            <a:ext cx="2879067" cy="261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37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8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09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742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700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81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98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9/16/2018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531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71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7502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941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939744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2818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367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90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79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platform.breakoutedu.com/game/digital/view/863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platform.breakoutedu.com/game/holiday-express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4459" y="1014646"/>
            <a:ext cx="8059544" cy="2414354"/>
          </a:xfrm>
        </p:spPr>
        <p:txBody>
          <a:bodyPr anchor="t"/>
          <a:lstStyle/>
          <a:p>
            <a:pPr algn="l"/>
            <a:r>
              <a:rPr lang="en-US" sz="6600" dirty="0"/>
              <a:t>Educational Escape Room Activity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4459" y="3248891"/>
            <a:ext cx="7766936" cy="3228109"/>
          </a:xfrm>
        </p:spPr>
        <p:txBody>
          <a:bodyPr>
            <a:normAutofit/>
          </a:bodyPr>
          <a:lstStyle/>
          <a:p>
            <a:pPr algn="l"/>
            <a:endParaRPr lang="en-US" sz="4400" dirty="0">
              <a:solidFill>
                <a:schemeClr val="accent1"/>
              </a:solidFill>
            </a:endParaRPr>
          </a:p>
          <a:p>
            <a:pPr algn="l"/>
            <a:r>
              <a:rPr lang="en-US" sz="4400" dirty="0">
                <a:solidFill>
                  <a:schemeClr val="accent1"/>
                </a:solidFill>
              </a:rPr>
              <a:t>Where do we start?</a:t>
            </a:r>
          </a:p>
          <a:p>
            <a:pPr algn="l"/>
            <a:r>
              <a:rPr lang="en-US" sz="3200" dirty="0">
                <a:solidFill>
                  <a:schemeClr val="accent1"/>
                </a:solidFill>
              </a:rPr>
              <a:t>How about right </a:t>
            </a:r>
            <a:r>
              <a:rPr lang="en-US" sz="3200" b="1" dirty="0">
                <a:solidFill>
                  <a:srgbClr val="C00000"/>
                </a:solidFill>
                <a:hlinkClick r:id="rId2"/>
              </a:rPr>
              <a:t>here</a:t>
            </a:r>
            <a:r>
              <a:rPr lang="en-US" sz="3200" dirty="0">
                <a:solidFill>
                  <a:schemeClr val="accent1"/>
                </a:solidFill>
              </a:rPr>
              <a:t>?</a:t>
            </a:r>
          </a:p>
          <a:p>
            <a:pPr algn="l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601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1747" y="366571"/>
            <a:ext cx="8059544" cy="1621556"/>
          </a:xfrm>
        </p:spPr>
        <p:txBody>
          <a:bodyPr anchor="t"/>
          <a:lstStyle/>
          <a:p>
            <a:pPr algn="l" fontAlgn="base"/>
            <a:r>
              <a:rPr lang="en-US" sz="4800" b="1" dirty="0"/>
              <a:t>Step 1: Consider the physical space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0604" y="2129761"/>
            <a:ext cx="7874123" cy="3973166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Availability of space: Time and size constraints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Availability of props: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US" sz="3000" dirty="0">
                <a:solidFill>
                  <a:schemeClr val="accent1"/>
                </a:solidFill>
              </a:rPr>
              <a:t> Physical: furniture, décor, puzzle and lock materials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US" sz="3000" dirty="0">
                <a:solidFill>
                  <a:schemeClr val="accent1"/>
                </a:solidFill>
              </a:rPr>
              <a:t>Technological: Video, iPad apps, online resources</a:t>
            </a:r>
          </a:p>
        </p:txBody>
      </p:sp>
    </p:spTree>
    <p:extLst>
      <p:ext uri="{BB962C8B-B14F-4D97-AF65-F5344CB8AC3E}">
        <p14:creationId xmlns:p14="http://schemas.microsoft.com/office/powerpoint/2010/main" val="2654545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4457" y="664444"/>
            <a:ext cx="8059544" cy="1247483"/>
          </a:xfrm>
        </p:spPr>
        <p:txBody>
          <a:bodyPr anchor="t"/>
          <a:lstStyle/>
          <a:p>
            <a:pPr algn="l" fontAlgn="base"/>
            <a:r>
              <a:rPr lang="en-US" sz="4800" b="1" dirty="0"/>
              <a:t>Step 2: Define Objectives</a:t>
            </a:r>
            <a:br>
              <a:rPr lang="en-US" sz="4800" b="1" dirty="0"/>
            </a:br>
            <a:endParaRPr lang="en-US" sz="48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4457" y="2148029"/>
            <a:ext cx="7874123" cy="43434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chemeClr val="accent1"/>
                </a:solidFill>
              </a:rPr>
              <a:t>The first step is deciding what information we want students to gain: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Introduction of a new concept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Review of vocabulary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Review of Grammar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Review of other content taught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A mix…</a:t>
            </a:r>
          </a:p>
        </p:txBody>
      </p:sp>
    </p:spTree>
    <p:extLst>
      <p:ext uri="{BB962C8B-B14F-4D97-AF65-F5344CB8AC3E}">
        <p14:creationId xmlns:p14="http://schemas.microsoft.com/office/powerpoint/2010/main" val="1835428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3201" y="436418"/>
            <a:ext cx="8059544" cy="1621556"/>
          </a:xfrm>
        </p:spPr>
        <p:txBody>
          <a:bodyPr anchor="t"/>
          <a:lstStyle/>
          <a:p>
            <a:pPr algn="l" fontAlgn="base"/>
            <a:r>
              <a:rPr lang="en-US" sz="4800" b="1" dirty="0"/>
              <a:t>Time and Difficulty: </a:t>
            </a:r>
            <a:br>
              <a:rPr lang="en-US" sz="4800" b="1" dirty="0"/>
            </a:br>
            <a:r>
              <a:rPr lang="en-US" sz="4800" b="1" dirty="0"/>
              <a:t>How much can be covered?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168" y="2272720"/>
            <a:ext cx="7874123" cy="4848516"/>
          </a:xfrm>
        </p:spPr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For the purposes of a 50-60 minute class period, limit to a few main concepts that will be linked to a max of 7-9 different puzzles/tasks.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Make one or two tasks fairly simple, for confidence building, but the key is a balance between easy, moderate, and challenging tasks</a:t>
            </a:r>
            <a:r>
              <a:rPr lang="en-US" sz="3200" dirty="0"/>
              <a:t>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420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385" y="899912"/>
            <a:ext cx="8504505" cy="1226762"/>
          </a:xfrm>
        </p:spPr>
        <p:txBody>
          <a:bodyPr anchor="t"/>
          <a:lstStyle/>
          <a:p>
            <a:pPr algn="l" fontAlgn="base"/>
            <a:r>
              <a:rPr lang="en-US" sz="4800" b="1" dirty="0"/>
              <a:t>Step 3: Developing a theme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385" y="1932710"/>
            <a:ext cx="7998815" cy="4121728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chemeClr val="accent1"/>
                </a:solidFill>
              </a:rPr>
              <a:t>An engaging thematic thread makes the game more enjoyable, and immerses players into the scenario more fully.</a:t>
            </a:r>
          </a:p>
          <a:p>
            <a:pPr algn="l"/>
            <a:r>
              <a:rPr lang="en-US" sz="3200" dirty="0">
                <a:solidFill>
                  <a:schemeClr val="accent1"/>
                </a:solidFill>
              </a:rPr>
              <a:t>It should create a timed “escape mode” framework that connects the </a:t>
            </a:r>
            <a:r>
              <a:rPr lang="en-US" sz="3200" b="1" dirty="0">
                <a:solidFill>
                  <a:schemeClr val="accent1"/>
                </a:solidFill>
              </a:rPr>
              <a:t>storyline</a:t>
            </a:r>
            <a:r>
              <a:rPr lang="en-US" sz="3200" dirty="0">
                <a:solidFill>
                  <a:schemeClr val="accent1"/>
                </a:solidFill>
              </a:rPr>
              <a:t>, </a:t>
            </a:r>
            <a:r>
              <a:rPr lang="en-US" sz="3200" b="1" dirty="0">
                <a:solidFill>
                  <a:schemeClr val="accent1"/>
                </a:solidFill>
              </a:rPr>
              <a:t>learning objectives</a:t>
            </a:r>
            <a:r>
              <a:rPr lang="en-US" sz="3200" dirty="0">
                <a:solidFill>
                  <a:schemeClr val="accent1"/>
                </a:solidFill>
              </a:rPr>
              <a:t>, and </a:t>
            </a:r>
            <a:r>
              <a:rPr lang="en-US" sz="3200" b="1" dirty="0">
                <a:solidFill>
                  <a:schemeClr val="accent1"/>
                </a:solidFill>
              </a:rPr>
              <a:t>mystery puzzles </a:t>
            </a:r>
            <a:r>
              <a:rPr lang="en-US" sz="3200" dirty="0">
                <a:solidFill>
                  <a:schemeClr val="accent1"/>
                </a:solidFill>
              </a:rPr>
              <a:t>into a cohesive experience.</a:t>
            </a:r>
          </a:p>
          <a:p>
            <a:pPr algn="l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596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385" y="899912"/>
            <a:ext cx="9003270" cy="1226762"/>
          </a:xfrm>
        </p:spPr>
        <p:txBody>
          <a:bodyPr anchor="t"/>
          <a:lstStyle/>
          <a:p>
            <a:pPr algn="l" fontAlgn="base"/>
            <a:r>
              <a:rPr lang="en-US" sz="4800" b="1" dirty="0"/>
              <a:t>Step 4: Developing a storyline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386" y="1932709"/>
            <a:ext cx="6197723" cy="4620491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3600" dirty="0">
                <a:solidFill>
                  <a:schemeClr val="accent1"/>
                </a:solidFill>
              </a:rPr>
              <a:t>Developing the theme into a comprehensive storyline that includes specific tasks can be achieved by creating a flowchart or roadmap that will clarify the</a:t>
            </a:r>
            <a:r>
              <a:rPr lang="he-IL" sz="3600" dirty="0">
                <a:solidFill>
                  <a:schemeClr val="accent1"/>
                </a:solidFill>
              </a:rPr>
              <a:t> </a:t>
            </a:r>
            <a:r>
              <a:rPr lang="en-US" sz="3600" dirty="0">
                <a:solidFill>
                  <a:schemeClr val="accent1"/>
                </a:solidFill>
              </a:rPr>
              <a:t>progression of the activity.</a:t>
            </a:r>
          </a:p>
          <a:p>
            <a:pPr algn="l"/>
            <a:r>
              <a:rPr lang="en-US" dirty="0">
                <a:solidFill>
                  <a:schemeClr val="accent1"/>
                </a:solidFill>
                <a:hlinkClick r:id="rId2"/>
              </a:rPr>
              <a:t>https://platform.breakoutedu.com/game/holiday-express</a:t>
            </a:r>
            <a:endParaRPr lang="en-US" dirty="0">
              <a:solidFill>
                <a:schemeClr val="accent1"/>
              </a:solidFill>
            </a:endParaRPr>
          </a:p>
          <a:p>
            <a:pPr algn="l"/>
            <a:r>
              <a:rPr lang="en-US" dirty="0">
                <a:solidFill>
                  <a:schemeClr val="accent1"/>
                </a:solidFill>
              </a:rPr>
              <a:t>(</a:t>
            </a:r>
            <a:r>
              <a:rPr lang="en-US">
                <a:solidFill>
                  <a:schemeClr val="accent1"/>
                </a:solidFill>
              </a:rPr>
              <a:t>Holiday Express)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MPG advanced">
            <a:extLst>
              <a:ext uri="{FF2B5EF4-FFF2-40B4-BE49-F238E27FC236}">
                <a16:creationId xmlns:a16="http://schemas.microsoft.com/office/drawing/2014/main" id="{FA8CDD39-F07A-4E71-ADBF-6BA11C0E4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945" y="1932709"/>
            <a:ext cx="4741717" cy="474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778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877" y="394221"/>
            <a:ext cx="8677688" cy="1614688"/>
          </a:xfrm>
        </p:spPr>
        <p:txBody>
          <a:bodyPr anchor="t"/>
          <a:lstStyle/>
          <a:p>
            <a:pPr algn="l" fontAlgn="base"/>
            <a:r>
              <a:rPr lang="en-US" sz="4800" b="1" dirty="0"/>
              <a:t>Step 5:</a:t>
            </a:r>
            <a:br>
              <a:rPr lang="en-US" sz="4800" b="1" dirty="0"/>
            </a:br>
            <a:r>
              <a:rPr lang="en-US" sz="4800" b="1" dirty="0"/>
              <a:t>Developing the Puzzles</a:t>
            </a:r>
            <a:br>
              <a:rPr lang="en-US" sz="4800" dirty="0"/>
            </a:br>
            <a:endParaRPr lang="en-US" sz="44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876" y="2126673"/>
            <a:ext cx="7132905" cy="4617027"/>
          </a:xfrm>
        </p:spPr>
        <p:txBody>
          <a:bodyPr>
            <a:normAutofit fontScale="85000" lnSpcReduction="2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</a:rPr>
              <a:t>Puzzle Design</a:t>
            </a:r>
            <a:r>
              <a:rPr lang="en-US" sz="2800" dirty="0">
                <a:solidFill>
                  <a:schemeClr val="accent1"/>
                </a:solidFill>
              </a:rPr>
              <a:t>: Puzzles and riddles make the experience interesting and fun! They should refer back to the learning objectives and goals of the session.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</a:rPr>
              <a:t>Physical/technological props: </a:t>
            </a:r>
            <a:r>
              <a:rPr lang="en-US" sz="2800" dirty="0">
                <a:solidFill>
                  <a:schemeClr val="accent1"/>
                </a:solidFill>
              </a:rPr>
              <a:t>Setting the stage can be as simple/complicated as time and funding allow.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</a:rPr>
              <a:t>Instructions/Manuals</a:t>
            </a:r>
            <a:r>
              <a:rPr lang="en-US" sz="2800" dirty="0">
                <a:solidFill>
                  <a:schemeClr val="accent1"/>
                </a:solidFill>
              </a:rPr>
              <a:t>: Good experiences have clear, set instructions and rules. 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</a:rPr>
              <a:t>Clues/Hints</a:t>
            </a:r>
            <a:r>
              <a:rPr lang="en-US" sz="2800" dirty="0">
                <a:solidFill>
                  <a:schemeClr val="accent1"/>
                </a:solidFill>
              </a:rPr>
              <a:t>: Everyone gets stuck once in a while. Thought should be given to how clues can be delivered to the players (i.e. via computer, phone, hint cards…)</a:t>
            </a:r>
            <a:endParaRPr lang="en-US" sz="3600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https://18670-presscdn-pagely.netdna-ssl.com/wp-content/uploads/puzzle.jpg">
            <a:extLst>
              <a:ext uri="{FF2B5EF4-FFF2-40B4-BE49-F238E27FC236}">
                <a16:creationId xmlns:a16="http://schemas.microsoft.com/office/drawing/2014/main" id="{F19913A4-A9B6-4137-8798-6A290D5220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7" r="11858"/>
          <a:stretch/>
        </p:blipFill>
        <p:spPr bwMode="auto">
          <a:xfrm>
            <a:off x="8021781" y="3786187"/>
            <a:ext cx="4052455" cy="295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684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385" y="899912"/>
            <a:ext cx="8504505" cy="1226762"/>
          </a:xfrm>
        </p:spPr>
        <p:txBody>
          <a:bodyPr anchor="t"/>
          <a:lstStyle/>
          <a:p>
            <a:pPr algn="l" fontAlgn="base"/>
            <a:r>
              <a:rPr lang="en-US" sz="4800" b="1" dirty="0"/>
              <a:t>Developing the Puzzles:</a:t>
            </a:r>
            <a:br>
              <a:rPr lang="en-US" sz="4800" b="1" dirty="0"/>
            </a:br>
            <a:r>
              <a:rPr lang="en-US" sz="4800" b="1" dirty="0"/>
              <a:t>Looking for inspiration?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385" y="2471329"/>
            <a:ext cx="9343275" cy="4121728"/>
          </a:xfrm>
        </p:spPr>
        <p:txBody>
          <a:bodyPr>
            <a:normAutofit/>
          </a:bodyPr>
          <a:lstStyle/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</a:rPr>
              <a:t>Breakout </a:t>
            </a:r>
            <a:r>
              <a:rPr lang="en-US" sz="3200" b="1" dirty="0" err="1">
                <a:solidFill>
                  <a:schemeClr val="accent1"/>
                </a:solidFill>
              </a:rPr>
              <a:t>edu</a:t>
            </a:r>
            <a:r>
              <a:rPr lang="en-US" sz="3200" b="1" dirty="0">
                <a:solidFill>
                  <a:schemeClr val="accent1"/>
                </a:solidFill>
              </a:rPr>
              <a:t> Free access:</a:t>
            </a:r>
          </a:p>
          <a:p>
            <a:pPr lvl="2" algn="l"/>
            <a:r>
              <a:rPr lang="en-US" sz="3200" dirty="0">
                <a:solidFill>
                  <a:schemeClr val="accent1"/>
                </a:solidFill>
              </a:rPr>
              <a:t>https://platform.breakoutedu.com/signup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</a:rPr>
              <a:t>Online….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</a:rPr>
              <a:t>Go to a commercial escape room</a:t>
            </a:r>
          </a:p>
          <a:p>
            <a:pPr algn="l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68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876" y="863947"/>
            <a:ext cx="9799905" cy="1102639"/>
          </a:xfrm>
        </p:spPr>
        <p:txBody>
          <a:bodyPr anchor="t"/>
          <a:lstStyle/>
          <a:p>
            <a:pPr algn="l" fontAlgn="base"/>
            <a:r>
              <a:rPr lang="en-US" sz="4800" b="1" dirty="0"/>
              <a:t>Step 6: Before launch</a:t>
            </a:r>
            <a:br>
              <a:rPr lang="en-US" dirty="0"/>
            </a:br>
            <a:endParaRPr lang="en-US" sz="48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876" y="1903956"/>
            <a:ext cx="7641349" cy="4809426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chemeClr val="accent1"/>
                </a:solidFill>
              </a:rPr>
              <a:t>Before delivery, it’s imperative to test the experience with people who have </a:t>
            </a:r>
            <a:r>
              <a:rPr lang="en-US" sz="3600" b="1" dirty="0">
                <a:solidFill>
                  <a:schemeClr val="accent1"/>
                </a:solidFill>
              </a:rPr>
              <a:t>not</a:t>
            </a:r>
            <a:r>
              <a:rPr lang="en-US" sz="3600" dirty="0">
                <a:solidFill>
                  <a:schemeClr val="accent1"/>
                </a:solidFill>
              </a:rPr>
              <a:t> been part of the design process. (Issues of timing, flow, clarity can be addressed.)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391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876" y="300276"/>
            <a:ext cx="9799905" cy="1102639"/>
          </a:xfrm>
        </p:spPr>
        <p:txBody>
          <a:bodyPr anchor="t"/>
          <a:lstStyle/>
          <a:p>
            <a:pPr algn="l" fontAlgn="base"/>
            <a:r>
              <a:rPr lang="en-US" sz="4800" b="1" dirty="0"/>
              <a:t>Step 7: Delivery</a:t>
            </a:r>
            <a:br>
              <a:rPr lang="en-US" dirty="0"/>
            </a:br>
            <a:endParaRPr lang="en-US" sz="48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876" y="1209330"/>
            <a:ext cx="8524434" cy="5542199"/>
          </a:xfrm>
        </p:spPr>
        <p:txBody>
          <a:bodyPr>
            <a:normAutofit fontScale="92500"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</a:rPr>
              <a:t>Brief: </a:t>
            </a:r>
            <a:r>
              <a:rPr lang="en-US" sz="2800" dirty="0">
                <a:solidFill>
                  <a:schemeClr val="accent1"/>
                </a:solidFill>
              </a:rPr>
              <a:t>Providing students with an explanation of the game, setting the expectations, time limits, and rules.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</a:rPr>
              <a:t>Play</a:t>
            </a:r>
            <a:r>
              <a:rPr lang="en-US" sz="2800" dirty="0">
                <a:solidFill>
                  <a:schemeClr val="accent1"/>
                </a:solidFill>
              </a:rPr>
              <a:t>: players can now engage in active learning. Recording the actions of the players can prove entertaining for both the players and game-facilitator, as well as useful for feedback and design improvement.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</a:rPr>
              <a:t>Debrief</a:t>
            </a:r>
            <a:r>
              <a:rPr lang="en-US" sz="2800" dirty="0">
                <a:solidFill>
                  <a:schemeClr val="accent1"/>
                </a:solidFill>
              </a:rPr>
              <a:t>: </a:t>
            </a:r>
            <a:r>
              <a:rPr lang="en-US" sz="2800" dirty="0"/>
              <a:t> </a:t>
            </a:r>
            <a:r>
              <a:rPr lang="en-US" sz="2800" dirty="0">
                <a:solidFill>
                  <a:schemeClr val="accent1"/>
                </a:solidFill>
              </a:rPr>
              <a:t>Facilitator provides feedback as well as a run-though of puzzle solutions. The process can provide insight into team-dynamics, communication, and different ways students approach problems. participants should be asked how/if the activity can help them moving forward with their studies.</a:t>
            </a:r>
          </a:p>
        </p:txBody>
      </p:sp>
    </p:spTree>
    <p:extLst>
      <p:ext uri="{BB962C8B-B14F-4D97-AF65-F5344CB8AC3E}">
        <p14:creationId xmlns:p14="http://schemas.microsoft.com/office/powerpoint/2010/main" val="716075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877" y="694845"/>
            <a:ext cx="7948236" cy="1431829"/>
          </a:xfrm>
        </p:spPr>
        <p:txBody>
          <a:bodyPr anchor="t"/>
          <a:lstStyle/>
          <a:p>
            <a:pPr algn="l" fontAlgn="base"/>
            <a:r>
              <a:rPr lang="en-US" sz="4400" b="1" dirty="0"/>
              <a:t>Step 8: After the activity –</a:t>
            </a:r>
            <a:br>
              <a:rPr lang="en-US" sz="4400" b="1" dirty="0"/>
            </a:br>
            <a:r>
              <a:rPr lang="en-US" sz="4400" b="1" dirty="0"/>
              <a:t>Assessment</a:t>
            </a:r>
            <a:br>
              <a:rPr lang="en-US" dirty="0"/>
            </a:br>
            <a:endParaRPr lang="en-US" sz="48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876" y="2126674"/>
            <a:ext cx="8511433" cy="3941618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</a:rPr>
              <a:t>Reflection</a:t>
            </a:r>
            <a:r>
              <a:rPr lang="en-US" sz="2400" dirty="0">
                <a:solidFill>
                  <a:schemeClr val="accent1"/>
                </a:solidFill>
              </a:rPr>
              <a:t>: A focus group session/feedback sheet may be used to gather information: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Did students learn anything? If so what? Did they have fun? What was the most interesting thing? What worked? What didn’t? How would they make it better?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accent1"/>
                </a:solidFill>
              </a:rPr>
              <a:t>Evaluation</a:t>
            </a:r>
            <a:r>
              <a:rPr lang="en-US" sz="2600" dirty="0">
                <a:solidFill>
                  <a:schemeClr val="accent1"/>
                </a:solidFill>
              </a:rPr>
              <a:t>: Have the learning objectives been achieved?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accent1"/>
                </a:solidFill>
              </a:rPr>
              <a:t>Adjustment</a:t>
            </a:r>
            <a:r>
              <a:rPr lang="en-US" sz="2600" dirty="0">
                <a:solidFill>
                  <a:schemeClr val="accent1"/>
                </a:solidFill>
              </a:rPr>
              <a:t>: Use iterative design and development to help refine the experience.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4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27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877" y="694846"/>
            <a:ext cx="8668482" cy="795752"/>
          </a:xfrm>
        </p:spPr>
        <p:txBody>
          <a:bodyPr anchor="t"/>
          <a:lstStyle/>
          <a:p>
            <a:pPr algn="l" fontAlgn="base"/>
            <a:r>
              <a:rPr lang="en-US" sz="4400" b="1" dirty="0"/>
              <a:t>Step 9: Expansion opportunities</a:t>
            </a:r>
            <a:br>
              <a:rPr lang="en-US" dirty="0"/>
            </a:br>
            <a:endParaRPr lang="en-US" sz="48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876" y="1778696"/>
            <a:ext cx="8511433" cy="4058433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</a:rPr>
              <a:t>Current grant: </a:t>
            </a:r>
            <a:r>
              <a:rPr lang="en-US" sz="3200" dirty="0">
                <a:solidFill>
                  <a:schemeClr val="accent1"/>
                </a:solidFill>
              </a:rPr>
              <a:t>Proof of concept (How many “experiences”?)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</a:rPr>
              <a:t>Documentation of process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/>
                </a:solidFill>
              </a:rPr>
              <a:t>How do we create scalability, “transferability”? </a:t>
            </a:r>
            <a:r>
              <a:rPr lang="en-US" sz="3200" dirty="0">
                <a:solidFill>
                  <a:schemeClr val="accent1"/>
                </a:solidFill>
              </a:rPr>
              <a:t>(between languages, disciplines…)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accent1"/>
              </a:solidFill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4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751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01CF-0387-404C-ADC4-601269BBE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876" y="394221"/>
            <a:ext cx="9799905" cy="1033746"/>
          </a:xfrm>
        </p:spPr>
        <p:txBody>
          <a:bodyPr anchor="t"/>
          <a:lstStyle/>
          <a:p>
            <a:pPr algn="l" fontAlgn="base"/>
            <a:r>
              <a:rPr lang="en-US" sz="4800" b="1" dirty="0"/>
              <a:t>What next:</a:t>
            </a:r>
            <a:br>
              <a:rPr lang="en-US" dirty="0"/>
            </a:br>
            <a:endParaRPr lang="en-US" sz="48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3B31DB3-0AE5-481A-9755-601169FD8C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876" y="1597068"/>
            <a:ext cx="8511433" cy="5098094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accent1"/>
                </a:solidFill>
              </a:rPr>
              <a:t>Irit</a:t>
            </a:r>
            <a:r>
              <a:rPr lang="en-US" sz="3600" dirty="0">
                <a:solidFill>
                  <a:schemeClr val="accent1"/>
                </a:solidFill>
              </a:rPr>
              <a:t> and Osnat: Define learning objectives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/>
                </a:solidFill>
              </a:rPr>
              <a:t>All: explore (slide 8)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/>
                </a:solidFill>
              </a:rPr>
              <a:t>All: visit physical space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/>
                </a:solidFill>
              </a:rPr>
              <a:t>Next meeting: Brainstorm – Ideas for themes and storylines, begin to formulate an action plan.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4400" dirty="0">
              <a:solidFill>
                <a:schemeClr val="accent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1441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2249</TotalTime>
  <Words>523</Words>
  <Application>Microsoft Office PowerPoint</Application>
  <PresentationFormat>Widescreen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Gisha</vt:lpstr>
      <vt:lpstr>Trebuchet MS</vt:lpstr>
      <vt:lpstr>Wingdings 3</vt:lpstr>
      <vt:lpstr>Facet</vt:lpstr>
      <vt:lpstr>Educational Escape Room Activity</vt:lpstr>
      <vt:lpstr>Step 1: Consider the physical space</vt:lpstr>
      <vt:lpstr>Step 2: Define Objectives </vt:lpstr>
      <vt:lpstr>Time and Difficulty:  How much can be covered?</vt:lpstr>
      <vt:lpstr>Step 3: Developing a theme</vt:lpstr>
      <vt:lpstr>Step 4: Developing a storyline</vt:lpstr>
      <vt:lpstr>Step 5: Developing the Puzzles </vt:lpstr>
      <vt:lpstr>Developing the Puzzles: Looking for inspiration?</vt:lpstr>
      <vt:lpstr>Step 6: Before launch </vt:lpstr>
      <vt:lpstr>Step 7: Delivery </vt:lpstr>
      <vt:lpstr>Step 8: After the activity – Assessment </vt:lpstr>
      <vt:lpstr>Step 9: Expansion opportunities </vt:lpstr>
      <vt:lpstr>What next: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Escape Room Activity</dc:title>
  <dc:creator>osnat aharoni</dc:creator>
  <cp:lastModifiedBy>osnat aharoni</cp:lastModifiedBy>
  <cp:revision>42</cp:revision>
  <dcterms:created xsi:type="dcterms:W3CDTF">2018-03-21T14:03:28Z</dcterms:created>
  <dcterms:modified xsi:type="dcterms:W3CDTF">2018-09-16T14:52:19Z</dcterms:modified>
</cp:coreProperties>
</file>