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60" r:id="rId5"/>
    <p:sldId id="259" r:id="rId6"/>
    <p:sldId id="267" r:id="rId7"/>
    <p:sldId id="262" r:id="rId8"/>
    <p:sldId id="263" r:id="rId9"/>
    <p:sldId id="261" r:id="rId10"/>
    <p:sldId id="266"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80251" autoAdjust="0"/>
  </p:normalViewPr>
  <p:slideViewPr>
    <p:cSldViewPr>
      <p:cViewPr>
        <p:scale>
          <a:sx n="100" d="100"/>
          <a:sy n="100" d="100"/>
        </p:scale>
        <p:origin x="-1104" y="10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529BC2-9F09-45E1-AF11-86A9C656CA53}" type="datetimeFigureOut">
              <a:rPr lang="en-US" smtClean="0"/>
              <a:pPr/>
              <a:t>9/5/2013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42DED9-C915-4B2C-BC94-80E2A74DC54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he.wikipedia.org/wiki/%D7%9E%D7%90%D7%99%D7%99%D7%A8" TargetMode="External"/><Relationship Id="rId13" Type="http://schemas.openxmlformats.org/officeDocument/2006/relationships/hyperlink" Target="http://he.wikipedia.org/wiki/%D7%9E%D7%A2%D7%A8%D7%99%D7%91" TargetMode="External"/><Relationship Id="rId18" Type="http://schemas.openxmlformats.org/officeDocument/2006/relationships/hyperlink" Target="http://he.wikipedia.org/wiki/%D7%97%D7%9C%D7%95%D7%A6%D7%99%D7%95%D7%AA" TargetMode="External"/><Relationship Id="rId3" Type="http://schemas.openxmlformats.org/officeDocument/2006/relationships/hyperlink" Target="http://he.wikipedia.org/wiki/%D7%93%D7%9E%D7%95%D7%AA_%D7%9E%D7%A6%D7%95%D7%99%D7%A8%D7%AA" TargetMode="External"/><Relationship Id="rId7" Type="http://schemas.openxmlformats.org/officeDocument/2006/relationships/hyperlink" Target="http://he.wikipedia.org/wiki/%D7%A7%D7%A8%D7%99%D7%A7%D7%98%D7%95%D7%A8%D7%99%D7%A1%D7%98" TargetMode="External"/><Relationship Id="rId12" Type="http://schemas.openxmlformats.org/officeDocument/2006/relationships/hyperlink" Target="http://he.wikipedia.org/wiki/%D7%A7%D7%A8%D7%99%D7%A7%D7%98%D7%95%D7%A8%D7%94" TargetMode="External"/><Relationship Id="rId17" Type="http://schemas.openxmlformats.org/officeDocument/2006/relationships/hyperlink" Target="http://he.wikipedia.org/wiki/%D7%A6%D7%99%D7%95%D7%A0%D7%95%D7%AA" TargetMode="External"/><Relationship Id="rId2" Type="http://schemas.openxmlformats.org/officeDocument/2006/relationships/slide" Target="../slides/slide1.xml"/><Relationship Id="rId16" Type="http://schemas.openxmlformats.org/officeDocument/2006/relationships/hyperlink" Target="http://he.wikipedia.org/wiki/%D7%97%D7%90%D7%A7%D7%99" TargetMode="External"/><Relationship Id="rId1" Type="http://schemas.openxmlformats.org/officeDocument/2006/relationships/notesMaster" Target="../notesMasters/notesMaster1.xml"/><Relationship Id="rId6" Type="http://schemas.openxmlformats.org/officeDocument/2006/relationships/hyperlink" Target="http://he.wikipedia.org/wiki/1956" TargetMode="External"/><Relationship Id="rId11" Type="http://schemas.openxmlformats.org/officeDocument/2006/relationships/hyperlink" Target="http://he.wikipedia.org/wiki/%D7%94%D7%95%D7%A0%D7%92%D7%A8%D7%99%D7%94" TargetMode="External"/><Relationship Id="rId5" Type="http://schemas.openxmlformats.org/officeDocument/2006/relationships/hyperlink" Target="http://he.wikipedia.org/wiki/%D7%99%D7%A9%D7%A8%D7%90%D7%9C" TargetMode="External"/><Relationship Id="rId15" Type="http://schemas.openxmlformats.org/officeDocument/2006/relationships/hyperlink" Target="http://he.wikipedia.org/wiki/%D7%A1%D7%A0%D7%93%D7%9C%D7%99%D7%9D_%D7%AA%D7%A0%22%D7%9B%D7%99%D7%99%D7%9D" TargetMode="External"/><Relationship Id="rId10" Type="http://schemas.openxmlformats.org/officeDocument/2006/relationships/hyperlink" Target="http://he.wikipedia.org/wiki/%D7%A0%D7%99%D7%A6%D7%95%D7%9C_%D7%94%D7%A9%D7%95%D7%90%D7%94" TargetMode="External"/><Relationship Id="rId4" Type="http://schemas.openxmlformats.org/officeDocument/2006/relationships/hyperlink" Target="http://he.wikipedia.org/wiki/%D7%94%D7%90%D7%A0%D7%A9%D7%AA_%D7%9E%D7%93%D7%99%D7%A0%D7%95%D7%AA" TargetMode="External"/><Relationship Id="rId9" Type="http://schemas.openxmlformats.org/officeDocument/2006/relationships/hyperlink" Target="http://he.wikipedia.org/wiki/%D7%93%D7%95%D7%A9" TargetMode="External"/><Relationship Id="rId14" Type="http://schemas.openxmlformats.org/officeDocument/2006/relationships/hyperlink" Target="http://he.wikipedia.org/wiki/%D7%9B%D7%95%D7%91%D7%A2_%D7%98%D7%9E%D7%91%D7%9C"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הישראלים נקראים צברים – </a:t>
            </a:r>
            <a:r>
              <a:rPr lang="en-US" dirty="0" smtClean="0"/>
              <a:t>prickly pear</a:t>
            </a:r>
            <a:r>
              <a:rPr lang="he-IL" dirty="0" smtClean="0"/>
              <a:t>, כמו הפרי</a:t>
            </a:r>
            <a:r>
              <a:rPr lang="he-IL" baseline="0" dirty="0" smtClean="0"/>
              <a:t> הם קוצניים מבחוץ, אבל מתוקים מבפנים...</a:t>
            </a:r>
          </a:p>
          <a:p>
            <a:pPr algn="r" rtl="1"/>
            <a:r>
              <a:rPr lang="he-IL" dirty="0" smtClean="0"/>
              <a:t>צמח הצבר המזוהה יותר מכל צמח עם ישראל, איננו, למרבה האירוניה, אחד מצמחיה האותנטיים של אדמת ארץ ישראל, אלא צמח שהובא מחוצה לה (מקורו במרכז אמריקה) לפני כמאתיים שנה ואוקלם בה. ואולם קליטתו במרחב הארצישראלי עלתה כה יפה, עד שהוא נעשה לאחד מסמלי המקום המובהקים של הארץ. </a:t>
            </a:r>
          </a:p>
          <a:p>
            <a:pPr algn="r" rtl="1"/>
            <a:r>
              <a:rPr lang="he-IL" dirty="0" smtClean="0"/>
              <a:t>הכינוי "צבר", הפך מקובל בשנות השלושים והארבעים, נועד לבטא את ההבחנה שהלכה והתחדדה בקרב הציונים בין ה"יהודי" בן הגלות ל"יהודי החדש" - בן הארץ. הציונות היתה דת חדשה של המהפכנים שהגיעו לארץ, והצבר היה מודע לייחודוהתרבותי . היו לו סמלי זהות ילידיים וסגנון חיים ארצישראלי מיוחד בשפה, בלבוש ובתרבות הבילוי בצוותא. </a:t>
            </a:r>
          </a:p>
          <a:p>
            <a:pPr algn="r" rtl="1"/>
            <a:endParaRPr lang="he-IL" dirty="0" smtClean="0"/>
          </a:p>
          <a:p>
            <a:pPr algn="r" rtl="1"/>
            <a:r>
              <a:rPr lang="he-IL" dirty="0" smtClean="0"/>
              <a:t>שרוליק - הוא </a:t>
            </a:r>
            <a:r>
              <a:rPr lang="he-IL" dirty="0" smtClean="0">
                <a:hlinkClick r:id="rId3" action="ppaction://hlinkfile" tooltip="דמות מצוירת"/>
              </a:rPr>
              <a:t>דמות מצוירת</a:t>
            </a:r>
            <a:r>
              <a:rPr lang="he-IL" dirty="0" smtClean="0"/>
              <a:t> ה</a:t>
            </a:r>
            <a:r>
              <a:rPr lang="he-IL" dirty="0" smtClean="0">
                <a:hlinkClick r:id="rId4" action="ppaction://hlinkfile" tooltip="האנשת מדינות"/>
              </a:rPr>
              <a:t>מסמלת</a:t>
            </a:r>
            <a:r>
              <a:rPr lang="he-IL" dirty="0" smtClean="0"/>
              <a:t> את </a:t>
            </a:r>
            <a:r>
              <a:rPr lang="he-IL" dirty="0" smtClean="0">
                <a:hlinkClick r:id="rId5" action="ppaction://hlinkfile" tooltip="ישראל"/>
              </a:rPr>
              <a:t>ישראל</a:t>
            </a:r>
            <a:r>
              <a:rPr lang="he-IL" dirty="0" smtClean="0"/>
              <a:t>.</a:t>
            </a:r>
          </a:p>
          <a:p>
            <a:pPr algn="r" rtl="1"/>
            <a:r>
              <a:rPr lang="he-IL" dirty="0" smtClean="0"/>
              <a:t>הדמות צוירה לראשונה ב-</a:t>
            </a:r>
            <a:r>
              <a:rPr lang="he-IL" dirty="0" smtClean="0">
                <a:hlinkClick r:id="rId6" action="ppaction://hlinkfile" tooltip="1956"/>
              </a:rPr>
              <a:t>1956</a:t>
            </a:r>
            <a:r>
              <a:rPr lang="he-IL" dirty="0" smtClean="0"/>
              <a:t> על ידי ה</a:t>
            </a:r>
            <a:r>
              <a:rPr lang="he-IL" dirty="0" smtClean="0">
                <a:hlinkClick r:id="rId7" action="ppaction://hlinkfile" tooltip="קריקטוריסט"/>
              </a:rPr>
              <a:t>קריקטוריסט</a:t>
            </a:r>
            <a:r>
              <a:rPr lang="he-IL" dirty="0" smtClean="0"/>
              <a:t> וה</a:t>
            </a:r>
            <a:r>
              <a:rPr lang="he-IL" dirty="0" smtClean="0">
                <a:hlinkClick r:id="rId8" action="ppaction://hlinkfile" tooltip="מאייר"/>
              </a:rPr>
              <a:t>מאייר</a:t>
            </a:r>
            <a:r>
              <a:rPr lang="he-IL" dirty="0" smtClean="0"/>
              <a:t> </a:t>
            </a:r>
            <a:r>
              <a:rPr lang="he-IL" dirty="0" smtClean="0">
                <a:hlinkClick r:id="rId9" action="ppaction://hlinkfile" tooltip="דוש"/>
              </a:rPr>
              <a:t>דוֹש</a:t>
            </a:r>
            <a:r>
              <a:rPr lang="he-IL" dirty="0" smtClean="0"/>
              <a:t> (קָרִיאֵל גַרדוֹש), </a:t>
            </a:r>
            <a:r>
              <a:rPr lang="he-IL" dirty="0" smtClean="0">
                <a:hlinkClick r:id="rId10" action="ppaction://hlinkfile" tooltip="ניצול השואה"/>
              </a:rPr>
              <a:t>ניצול השואה</a:t>
            </a:r>
            <a:r>
              <a:rPr lang="he-IL" dirty="0" smtClean="0"/>
              <a:t> שעלה ל</a:t>
            </a:r>
            <a:r>
              <a:rPr lang="he-IL" dirty="0" smtClean="0">
                <a:hlinkClick r:id="rId5" action="ppaction://hlinkfile" tooltip="ישראל"/>
              </a:rPr>
              <a:t>ישראל</a:t>
            </a:r>
            <a:r>
              <a:rPr lang="he-IL" dirty="0" smtClean="0"/>
              <a:t> מ</a:t>
            </a:r>
            <a:r>
              <a:rPr lang="he-IL" dirty="0" smtClean="0">
                <a:hlinkClick r:id="rId11" action="ppaction://hlinkfile" tooltip="הונגריה"/>
              </a:rPr>
              <a:t>הונגריה</a:t>
            </a:r>
            <a:r>
              <a:rPr lang="he-IL" dirty="0" smtClean="0"/>
              <a:t>, והופיעה במשך שנים רבות ב</a:t>
            </a:r>
            <a:r>
              <a:rPr lang="he-IL" dirty="0" smtClean="0">
                <a:hlinkClick r:id="rId12" action="ppaction://hlinkfile" tooltip="קריקטורה"/>
              </a:rPr>
              <a:t>קריקטורות</a:t>
            </a:r>
            <a:r>
              <a:rPr lang="he-IL" dirty="0" smtClean="0"/>
              <a:t> שפרסם ב"</a:t>
            </a:r>
            <a:r>
              <a:rPr lang="he-IL" dirty="0" smtClean="0">
                <a:hlinkClick r:id="rId13" action="ppaction://hlinkfile" tooltip="מעריב"/>
              </a:rPr>
              <a:t>מעריב</a:t>
            </a:r>
            <a:r>
              <a:rPr lang="he-IL" dirty="0" smtClean="0"/>
              <a:t>". </a:t>
            </a:r>
          </a:p>
          <a:p>
            <a:pPr algn="r" rtl="1"/>
            <a:r>
              <a:rPr lang="he-IL" dirty="0" smtClean="0"/>
              <a:t>שרוליק מתואר בדרך כלל כנער צעיר עם </a:t>
            </a:r>
            <a:r>
              <a:rPr lang="he-IL" dirty="0" smtClean="0">
                <a:hlinkClick r:id="rId14" action="ppaction://hlinkfile" tooltip="כובע טמבל"/>
              </a:rPr>
              <a:t>כובע טמבל</a:t>
            </a:r>
            <a:r>
              <a:rPr lang="he-IL" dirty="0" smtClean="0"/>
              <a:t> ו</a:t>
            </a:r>
            <a:r>
              <a:rPr lang="he-IL" dirty="0" smtClean="0">
                <a:hlinkClick r:id="rId15" action="ppaction://hlinkfile" tooltip="סנדלים תנ&quot;כיים"/>
              </a:rPr>
              <a:t>סנדלים תנ"כיים</a:t>
            </a:r>
            <a:r>
              <a:rPr lang="he-IL" dirty="0" smtClean="0"/>
              <a:t>, הלבוש במכנסי </a:t>
            </a:r>
            <a:r>
              <a:rPr lang="he-IL" dirty="0" smtClean="0">
                <a:hlinkClick r:id="rId16" action="ppaction://hlinkfile" tooltip="חאקי"/>
              </a:rPr>
              <a:t>חאקי</a:t>
            </a:r>
            <a:r>
              <a:rPr lang="he-IL" dirty="0" smtClean="0"/>
              <a:t> קצרים. שרוליק הוא </a:t>
            </a:r>
            <a:r>
              <a:rPr lang="he-IL" dirty="0" smtClean="0">
                <a:hlinkClick r:id="rId17" action="ppaction://hlinkfile" tooltip="ציונות"/>
              </a:rPr>
              <a:t>ציוני</a:t>
            </a:r>
            <a:r>
              <a:rPr lang="he-IL" dirty="0" smtClean="0"/>
              <a:t> </a:t>
            </a:r>
            <a:r>
              <a:rPr lang="he-IL" dirty="0" smtClean="0">
                <a:hlinkClick r:id="rId18" action="ppaction://hlinkfile" tooltip="חלוציות"/>
              </a:rPr>
              <a:t>חלוצי</a:t>
            </a:r>
            <a:r>
              <a:rPr lang="he-IL" dirty="0" smtClean="0"/>
              <a:t> ונמרץ, אוהב הארץ והאדמה.</a:t>
            </a:r>
            <a:br>
              <a:rPr lang="he-IL" dirty="0" smtClean="0"/>
            </a:br>
            <a:r>
              <a:rPr lang="he-IL" dirty="0" smtClean="0"/>
              <a:t/>
            </a:r>
            <a:br>
              <a:rPr lang="he-IL" dirty="0" smtClean="0"/>
            </a:br>
            <a:endParaRPr lang="he-IL" baseline="0" dirty="0" smtClean="0"/>
          </a:p>
        </p:txBody>
      </p:sp>
      <p:sp>
        <p:nvSpPr>
          <p:cNvPr id="4" name="Slide Number Placeholder 3"/>
          <p:cNvSpPr>
            <a:spLocks noGrp="1"/>
          </p:cNvSpPr>
          <p:nvPr>
            <p:ph type="sldNum" sz="quarter" idx="10"/>
          </p:nvPr>
        </p:nvSpPr>
        <p:spPr/>
        <p:txBody>
          <a:bodyPr/>
          <a:lstStyle/>
          <a:p>
            <a:fld id="{A042DED9-C915-4B2C-BC94-80E2A74DC54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הכינוי "צבר" היה מאד מקובל עד שנות השבעים.</a:t>
            </a:r>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ידיעת הארץ – קטע קריאה</a:t>
            </a:r>
            <a:r>
              <a:rPr lang="he-IL" baseline="0" dirty="0" smtClean="0"/>
              <a:t> מעוז אלמוג.</a:t>
            </a:r>
          </a:p>
          <a:p>
            <a:pPr algn="r" rtl="1"/>
            <a:endParaRPr lang="he-IL" baseline="0" dirty="0" smtClean="0"/>
          </a:p>
          <a:p>
            <a:pPr algn="r" rtl="1"/>
            <a:endParaRPr lang="he-IL" baseline="0" dirty="0" smtClean="0"/>
          </a:p>
          <a:p>
            <a:pPr algn="l" rtl="0"/>
            <a:r>
              <a:rPr lang="en-US" baseline="0" dirty="0" smtClean="0"/>
              <a:t> We will dress you with a robe of concrete and cement, and we will roll out for you carpets of gardens. On the soil of your emancipated fields the wheat will sing with joyous bells</a:t>
            </a:r>
            <a:endParaRPr lang="he-IL" baseline="0" dirty="0" smtClean="0"/>
          </a:p>
          <a:p>
            <a:pPr algn="r" rtl="1"/>
            <a:r>
              <a:rPr lang="he-IL" sz="1200" kern="1200" dirty="0" smtClean="0">
                <a:solidFill>
                  <a:schemeClr val="tx1"/>
                </a:solidFill>
                <a:latin typeface="+mn-lt"/>
                <a:ea typeface="+mn-ea"/>
                <a:cs typeface="+mn-cs"/>
              </a:rPr>
              <a:t>נתן אלתרמן שר למולדת שיר אהבה גברי, בוטח, שתלטני: המשורר מדבר בלשון רבים ומייצג בכך את החלוצים בוני המולדת. המולדת מצטיירת כאישה אהובה וכנועה. בשורה ארוכה של פעלים מכריז המשורר על מה שאנו, החלוצים, הולכים לעשות לה </a:t>
            </a:r>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wanted to renew senses that were dulled, to reach through the bible a deeper</a:t>
            </a:r>
            <a:r>
              <a:rPr lang="en-US" baseline="0" dirty="0" smtClean="0"/>
              <a:t> rooting than that of the shtetl and the Diaspora. </a:t>
            </a:r>
          </a:p>
          <a:p>
            <a:pPr algn="r" rtl="1"/>
            <a:r>
              <a:rPr lang="he-IL" baseline="0" dirty="0" smtClean="0"/>
              <a:t>ציורים של ראובן רובין ובחום גוטמן, השדות והפרדסים מוטיב חוזר ביצירה הישראלית הצעירה.</a:t>
            </a:r>
          </a:p>
          <a:p>
            <a:pPr algn="r" rtl="1"/>
            <a:endParaRPr lang="he-IL" baseline="0" dirty="0" smtClean="0"/>
          </a:p>
          <a:p>
            <a:pPr algn="r" rtl="1"/>
            <a:r>
              <a:rPr lang="he-IL" b="1" baseline="0" dirty="0" smtClean="0"/>
              <a:t>המולדת-</a:t>
            </a:r>
            <a:r>
              <a:rPr lang="he-IL" baseline="0" dirty="0" smtClean="0"/>
              <a:t> המילה השכיחה ביותר בספרי הלימוד עד שנות החמישים</a:t>
            </a:r>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רכישה - </a:t>
            </a:r>
            <a:r>
              <a:rPr lang="en-US" dirty="0" smtClean="0"/>
              <a:t>acquisition</a:t>
            </a:r>
            <a:endParaRPr lang="he-IL" dirty="0" smtClean="0"/>
          </a:p>
        </p:txBody>
      </p:sp>
      <p:sp>
        <p:nvSpPr>
          <p:cNvPr id="4" name="Slide Number Placeholder 3"/>
          <p:cNvSpPr>
            <a:spLocks noGrp="1"/>
          </p:cNvSpPr>
          <p:nvPr>
            <p:ph type="sldNum" sz="quarter" idx="10"/>
          </p:nvPr>
        </p:nvSpPr>
        <p:spPr/>
        <p:txBody>
          <a:bodyPr/>
          <a:lstStyle/>
          <a:p>
            <a:fld id="{A042DED9-C915-4B2C-BC94-80E2A74DC54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זיקה – </a:t>
            </a:r>
            <a:r>
              <a:rPr lang="en-US" dirty="0" smtClean="0"/>
              <a:t>affinity’ connection</a:t>
            </a:r>
            <a:endParaRPr lang="he-IL" dirty="0" smtClean="0"/>
          </a:p>
          <a:p>
            <a:pPr algn="r" rtl="1"/>
            <a:r>
              <a:rPr lang="he-IL" dirty="0" smtClean="0"/>
              <a:t>מורה טוב – מורה לחיים</a:t>
            </a:r>
          </a:p>
          <a:p>
            <a:pPr algn="r" rtl="1"/>
            <a:r>
              <a:rPr lang="he-IL" dirty="0" smtClean="0"/>
              <a:t>מורה דרך – </a:t>
            </a:r>
            <a:r>
              <a:rPr lang="en-US" dirty="0" smtClean="0"/>
              <a:t>tour guide</a:t>
            </a:r>
            <a:endParaRPr lang="he-IL" dirty="0" smtClean="0"/>
          </a:p>
          <a:p>
            <a:pPr algn="r" rtl="1"/>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אנטי בורגני –יציאה מהעיר, טיולים רגליים סגפניים כמעט, עם מימיה לחם יבש וספר תנ"ך. מוטיב ההשרדות.</a:t>
            </a:r>
          </a:p>
          <a:p>
            <a:pPr algn="r" rtl="1"/>
            <a:r>
              <a:rPr lang="he-IL" dirty="0" smtClean="0"/>
              <a:t>אנטי גלותי – הצבר הוא הקלברי פין יהודי: אמיץ! </a:t>
            </a:r>
          </a:p>
          <a:p>
            <a:pPr algn="r" rtl="1"/>
            <a:r>
              <a:rPr lang="he-IL" dirty="0" smtClean="0"/>
              <a:t>התעוררות לאומית – צעדות ושירה בקול</a:t>
            </a:r>
          </a:p>
          <a:p>
            <a:pPr algn="r" rtl="1"/>
            <a:r>
              <a:rPr lang="he-IL" dirty="0" smtClean="0"/>
              <a:t>הבלטה דורית –</a:t>
            </a:r>
            <a:r>
              <a:rPr lang="en-US" dirty="0" smtClean="0"/>
              <a:t>generational prominence</a:t>
            </a:r>
            <a:r>
              <a:rPr lang="he-IL" baseline="0" dirty="0" smtClean="0"/>
              <a:t> הצברים השתמשו בבקיאות </a:t>
            </a:r>
            <a:r>
              <a:rPr lang="en-US" baseline="0" dirty="0" smtClean="0"/>
              <a:t>(expertise, familiarity)</a:t>
            </a:r>
            <a:r>
              <a:rPr lang="he-IL" baseline="0" dirty="0" smtClean="0"/>
              <a:t> שלהם בידיעת הארץ כדי להראות את המקום ההיסטורי והייחודי שלהם לעומת המייסדים. הציונות – דת חילונית. הצבר – בחור ישיבה בישיבת תנועות הנוער.</a:t>
            </a:r>
            <a:r>
              <a:rPr lang="en-US" dirty="0" smtClean="0"/>
              <a:t> </a:t>
            </a:r>
            <a:endParaRPr lang="he-IL" dirty="0" smtClean="0"/>
          </a:p>
          <a:p>
            <a:pPr algn="r" rtl="1"/>
            <a:r>
              <a:rPr lang="he-IL" dirty="0" smtClean="0"/>
              <a:t>מכשיר לקביעת בעלות על המולדת: ריטואל שבו המהגרים</a:t>
            </a:r>
            <a:r>
              <a:rPr lang="he-IL" baseline="0" dirty="0" smtClean="0"/>
              <a:t> ביקשו לכבוש ברגליהם את הארץ, להגיע למקומות שרגל אדם לא דרכה בהם.וכך לזכות בחזקה על הארץ.</a:t>
            </a:r>
          </a:p>
          <a:p>
            <a:pPr algn="r" rtl="1"/>
            <a:endParaRPr lang="he-IL" dirty="0" smtClean="0"/>
          </a:p>
          <a:p>
            <a:pPr algn="r" rtl="1"/>
            <a:endParaRPr lang="he-IL" dirty="0" smtClean="0"/>
          </a:p>
          <a:p>
            <a:pPr algn="r" rtl="1"/>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ניכוס – </a:t>
            </a:r>
            <a:r>
              <a:rPr lang="en-US" dirty="0" smtClean="0"/>
              <a:t>appropriation</a:t>
            </a:r>
            <a:r>
              <a:rPr lang="he-IL" baseline="0" dirty="0" smtClean="0"/>
              <a:t>  סיור – </a:t>
            </a:r>
            <a:r>
              <a:rPr lang="en-US" baseline="0" dirty="0" smtClean="0"/>
              <a:t>tour, for the purpose of getting to know a place, in the army with the implication of </a:t>
            </a:r>
            <a:r>
              <a:rPr lang="en-US" baseline="0" dirty="0" err="1" smtClean="0"/>
              <a:t>reconnaisance</a:t>
            </a:r>
            <a:endParaRPr lang="en-US" baseline="0" dirty="0" smtClean="0"/>
          </a:p>
          <a:p>
            <a:pPr marL="0" marR="0" indent="0" algn="r" defTabSz="914400" rtl="1" eaLnBrk="1" fontAlgn="auto" latinLnBrk="0" hangingPunct="1">
              <a:lnSpc>
                <a:spcPct val="100000"/>
              </a:lnSpc>
              <a:spcBef>
                <a:spcPts val="0"/>
              </a:spcBef>
              <a:spcAft>
                <a:spcPts val="0"/>
              </a:spcAft>
              <a:buClrTx/>
              <a:buSzTx/>
              <a:buFontTx/>
              <a:buNone/>
              <a:tabLst/>
              <a:defRPr/>
            </a:pPr>
            <a:endParaRPr lang="he-IL"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לדבר על גאוות יחידה, אחוות לוחמים, כולם בשביל אחד, אחד בשביל כולם, והערכים שהם אבני יסוד בתרבות הישראלית.</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המסע מכשיר לבדיקת תפקוד הפרט במצבי לחץ, להזכיר "משמעת מיים". מבחן</a:t>
            </a:r>
            <a:r>
              <a:rPr lang="he-IL" baseline="0" dirty="0" smtClean="0"/>
              <a:t> פטריוטיזם,השבעת החיילים למולדת.</a:t>
            </a:r>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עד היום: בגן: סיורי חצר</a:t>
            </a:r>
            <a:r>
              <a:rPr lang="he-IL" baseline="0" dirty="0" smtClean="0"/>
              <a:t> להכרת החי והצומח</a:t>
            </a:r>
          </a:p>
          <a:p>
            <a:pPr algn="r" rtl="1"/>
            <a:r>
              <a:rPr lang="he-IL" baseline="0" dirty="0" smtClean="0"/>
              <a:t>בבית ספר – יציאה למס ימים פלוס לינה לצורך גיבוש חברתי  </a:t>
            </a:r>
            <a:r>
              <a:rPr lang="en-US" baseline="0" dirty="0" smtClean="0"/>
              <a:t>social unification</a:t>
            </a:r>
            <a:r>
              <a:rPr lang="he-IL" baseline="0" dirty="0" smtClean="0"/>
              <a:t> לא נשמע באמריקה, לא חלק מהתרבות הקפיטליסטית, אבל שריד סוציאליסטי גאה בתרבות הישראלית העכשוית.</a:t>
            </a:r>
          </a:p>
          <a:p>
            <a:pPr algn="r" rtl="1"/>
            <a:r>
              <a:rPr lang="he-IL" baseline="0" dirty="0" smtClean="0"/>
              <a:t>תנועות הנוער – כמסגרת אידאולוגית והכנה לצבא</a:t>
            </a:r>
          </a:p>
          <a:p>
            <a:pPr algn="r" rtl="1"/>
            <a:r>
              <a:rPr lang="he-IL" baseline="0" dirty="0" smtClean="0"/>
              <a:t>בצבא – עד היום להיות בסיירת זה אין, ג'ובניק זה לא, אבל יש גם שינויים.</a:t>
            </a:r>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וכמו תמיד – אנחנו יודעים לצחוק על</a:t>
            </a:r>
            <a:r>
              <a:rPr lang="he-IL" baseline="0" dirty="0" smtClean="0"/>
              <a:t> עצמינו.</a:t>
            </a:r>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buFont typeface="Arial" pitchFamily="34" charset="0"/>
              <a:buChar char="•"/>
            </a:pPr>
            <a:r>
              <a:rPr lang="he-IL" dirty="0" smtClean="0"/>
              <a:t>קריאת טקסט של דריה מעוז</a:t>
            </a:r>
          </a:p>
          <a:p>
            <a:pPr algn="r" rtl="1">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A042DED9-C915-4B2C-BC94-80E2A74DC54B}"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E304B4-93BB-402E-BA22-F0CAF1511C3E}" type="datetimeFigureOut">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304B4-93BB-402E-BA22-F0CAF1511C3E}" type="datetimeFigureOut">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E304B4-93BB-402E-BA22-F0CAF1511C3E}" type="datetimeFigureOut">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E304B4-93BB-402E-BA22-F0CAF1511C3E}" type="datetimeFigureOut">
              <a:rPr lang="en-US" smtClean="0"/>
              <a:pPr/>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E304B4-93BB-402E-BA22-F0CAF1511C3E}" type="datetimeFigureOut">
              <a:rPr lang="en-US" smtClean="0"/>
              <a:pPr/>
              <a:t>9/5/2013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E304B4-93BB-402E-BA22-F0CAF1511C3E}" type="datetimeFigureOut">
              <a:rPr lang="en-US" smtClean="0"/>
              <a:pPr/>
              <a:t>9/5/2013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304B4-93BB-402E-BA22-F0CAF1511C3E}" type="datetimeFigureOut">
              <a:rPr lang="en-US" smtClean="0"/>
              <a:pPr/>
              <a:t>9/5/2013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304B4-93BB-402E-BA22-F0CAF1511C3E}" type="datetimeFigureOut">
              <a:rPr lang="en-US" smtClean="0"/>
              <a:pPr/>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304B4-93BB-402E-BA22-F0CAF1511C3E}" type="datetimeFigureOut">
              <a:rPr lang="en-US" smtClean="0"/>
              <a:pPr/>
              <a:t>9/5/2013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304B4-93BB-402E-BA22-F0CAF1511C3E}" type="datetimeFigureOut">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304B4-93BB-402E-BA22-F0CAF1511C3E}" type="datetimeFigureOut">
              <a:rPr lang="en-US" smtClean="0"/>
              <a:pPr/>
              <a:t>9/5/2013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7B7E07-4FA3-429B-AACB-F15BD829D6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304B4-93BB-402E-BA22-F0CAF1511C3E}" type="datetimeFigureOut">
              <a:rPr lang="en-US" smtClean="0"/>
              <a:pPr/>
              <a:t>9/5/2013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B7E07-4FA3-429B-AACB-F15BD829D6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results?search_query=%D7%9C%D7%98%D7%99%D7%95%D7%9C+%D7%99%D7%A6%D7%90%D7%A0%D7%95+%D7%A0%D7%A2%D7%9E%D7%99+%D7%A9%D7%9E%D7%A8&amp;oq=%D7%9C%D7%98%D7%99%D7%95%D7%9C+%D7%99%D7%A6&amp;gs_l=youtube.1.1.0l3.1193.1193.0.3884.1.1.0.0.0.0.91.91.1.1.0...0.0.bqG51FFyur8"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hyperlink" Target="http://www.youtube.com/watch?v=MG1P-eYF1jU"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hyperlink" Target="http://www.erepublik.com/en/country/military/Israe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ir0GLCwFlOE" TargetMode="External"/><Relationship Id="rId7"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www.youtube.com/watch?v=9BL_B8CfA_4&amp;feature=related" TargetMode="External"/><Relationship Id="rId5" Type="http://schemas.openxmlformats.org/officeDocument/2006/relationships/hyperlink" Target="http://www.youtube.com/watch?v=WX3zXFtLTxY&amp;feature=related" TargetMode="External"/><Relationship Id="rId4" Type="http://schemas.openxmlformats.org/officeDocument/2006/relationships/hyperlink" Target="http://www.youtube.com/watch?v=dcoQ0OSlLG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cache.hydepark.co.il/upload0708/201189_22234216664_jpg.jpg"/>
          <p:cNvPicPr>
            <a:picLocks noChangeAspect="1" noChangeArrowheads="1"/>
          </p:cNvPicPr>
          <p:nvPr/>
        </p:nvPicPr>
        <p:blipFill>
          <a:blip r:embed="rId3" cstate="print"/>
          <a:srcRect/>
          <a:stretch>
            <a:fillRect/>
          </a:stretch>
        </p:blipFill>
        <p:spPr bwMode="auto">
          <a:xfrm>
            <a:off x="4648200" y="1943099"/>
            <a:ext cx="3841676" cy="4686301"/>
          </a:xfrm>
          <a:prstGeom prst="rect">
            <a:avLst/>
          </a:prstGeom>
          <a:noFill/>
        </p:spPr>
      </p:pic>
      <p:sp>
        <p:nvSpPr>
          <p:cNvPr id="2" name="Title 1"/>
          <p:cNvSpPr>
            <a:spLocks noGrp="1"/>
          </p:cNvSpPr>
          <p:nvPr>
            <p:ph type="ctrTitle"/>
          </p:nvPr>
        </p:nvSpPr>
        <p:spPr>
          <a:xfrm>
            <a:off x="762000" y="304800"/>
            <a:ext cx="7772400" cy="1470025"/>
          </a:xfrm>
        </p:spPr>
        <p:style>
          <a:lnRef idx="1">
            <a:schemeClr val="accent5"/>
          </a:lnRef>
          <a:fillRef idx="2">
            <a:schemeClr val="accent5"/>
          </a:fillRef>
          <a:effectRef idx="1">
            <a:schemeClr val="accent5"/>
          </a:effectRef>
          <a:fontRef idx="minor">
            <a:schemeClr val="dk1"/>
          </a:fontRef>
        </p:style>
        <p:txBody>
          <a:bodyPr/>
          <a:lstStyle/>
          <a:p>
            <a:pPr rtl="1"/>
            <a:r>
              <a:rPr lang="he-IL" dirty="0" smtClean="0">
                <a:solidFill>
                  <a:schemeClr val="tx2"/>
                </a:solidFill>
                <a:cs typeface="+mn-cs"/>
              </a:rPr>
              <a:t>הצבר המטייל</a:t>
            </a:r>
            <a:r>
              <a:rPr lang="en-US" dirty="0" smtClean="0">
                <a:solidFill>
                  <a:schemeClr val="tx2"/>
                </a:solidFill>
                <a:cs typeface="+mn-cs"/>
              </a:rPr>
              <a:t> </a:t>
            </a:r>
            <a:r>
              <a:rPr lang="he-IL" dirty="0" smtClean="0">
                <a:solidFill>
                  <a:schemeClr val="tx2"/>
                </a:solidFill>
                <a:cs typeface="+mn-cs"/>
              </a:rPr>
              <a:t> </a:t>
            </a:r>
            <a:endParaRPr lang="en-US" dirty="0">
              <a:solidFill>
                <a:schemeClr val="tx2"/>
              </a:solidFill>
              <a:cs typeface="+mn-cs"/>
            </a:endParaRPr>
          </a:p>
        </p:txBody>
      </p:sp>
      <p:pic>
        <p:nvPicPr>
          <p:cNvPr id="20482" name="Picture 2" descr="http://www.gutmanmuseum.co.il/Images/Galleries/408lilian2.jpg"/>
          <p:cNvPicPr>
            <a:picLocks noChangeAspect="1" noChangeArrowheads="1"/>
          </p:cNvPicPr>
          <p:nvPr/>
        </p:nvPicPr>
        <p:blipFill>
          <a:blip r:embed="rId4" cstate="print"/>
          <a:srcRect/>
          <a:stretch>
            <a:fillRect/>
          </a:stretch>
        </p:blipFill>
        <p:spPr bwMode="auto">
          <a:xfrm>
            <a:off x="381000" y="1905000"/>
            <a:ext cx="2974082" cy="4191000"/>
          </a:xfrm>
          <a:prstGeom prst="rect">
            <a:avLst/>
          </a:prstGeom>
          <a:noFill/>
        </p:spPr>
      </p:pic>
      <p:pic>
        <p:nvPicPr>
          <p:cNvPr id="11268" name="Picture 4" descr="http://upload.wikimedia.org/wikipedia/he/thumb/5/54/Comic04.JPG/250px-Comic04.JPG"/>
          <p:cNvPicPr>
            <a:picLocks noChangeAspect="1" noChangeArrowheads="1"/>
          </p:cNvPicPr>
          <p:nvPr/>
        </p:nvPicPr>
        <p:blipFill>
          <a:blip r:embed="rId5" cstate="print"/>
          <a:srcRect l="32200" r="33300"/>
          <a:stretch>
            <a:fillRect/>
          </a:stretch>
        </p:blipFill>
        <p:spPr bwMode="auto">
          <a:xfrm>
            <a:off x="3429000" y="1905000"/>
            <a:ext cx="1143000" cy="2438400"/>
          </a:xfrm>
          <a:prstGeom prst="rect">
            <a:avLst/>
          </a:prstGeom>
          <a:noFill/>
        </p:spPr>
      </p:pic>
      <p:sp>
        <p:nvSpPr>
          <p:cNvPr id="6" name="TextBox 5"/>
          <p:cNvSpPr txBox="1"/>
          <p:nvPr/>
        </p:nvSpPr>
        <p:spPr>
          <a:xfrm>
            <a:off x="381000" y="6019800"/>
            <a:ext cx="2514600" cy="646331"/>
          </a:xfrm>
          <a:prstGeom prst="rect">
            <a:avLst/>
          </a:prstGeom>
          <a:noFill/>
        </p:spPr>
        <p:txBody>
          <a:bodyPr wrap="square" rtlCol="0">
            <a:spAutoFit/>
          </a:bodyPr>
          <a:lstStyle/>
          <a:p>
            <a:pPr algn="ctr" rtl="1"/>
            <a:r>
              <a:rPr lang="he-IL" dirty="0" smtClean="0"/>
              <a:t>היהודי הנודד –אפריים ליליין 1903</a:t>
            </a:r>
            <a:endParaRPr lang="en-US" dirty="0"/>
          </a:p>
        </p:txBody>
      </p:sp>
      <p:pic>
        <p:nvPicPr>
          <p:cNvPr id="22530" name="Picture 2" descr="http://blog.tapuz.co.il/nirsh/images/51671_13.jpg"/>
          <p:cNvPicPr>
            <a:picLocks noChangeAspect="1" noChangeArrowheads="1"/>
          </p:cNvPicPr>
          <p:nvPr/>
        </p:nvPicPr>
        <p:blipFill>
          <a:blip r:embed="rId6" cstate="print"/>
          <a:srcRect b="14146"/>
          <a:stretch>
            <a:fillRect/>
          </a:stretch>
        </p:blipFill>
        <p:spPr bwMode="auto">
          <a:xfrm>
            <a:off x="2895600" y="4648200"/>
            <a:ext cx="3076575" cy="16764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he-IL" dirty="0" smtClean="0">
                <a:solidFill>
                  <a:schemeClr val="tx2"/>
                </a:solidFill>
              </a:rPr>
              <a:t>מיהו הצבר?</a:t>
            </a:r>
            <a:endParaRPr lang="en-US" dirty="0">
              <a:solidFill>
                <a:schemeClr val="tx2"/>
              </a:solidFill>
            </a:endParaRPr>
          </a:p>
        </p:txBody>
      </p:sp>
      <p:sp>
        <p:nvSpPr>
          <p:cNvPr id="3" name="Content Placeholder 2"/>
          <p:cNvSpPr>
            <a:spLocks noGrp="1"/>
          </p:cNvSpPr>
          <p:nvPr>
            <p:ph idx="1"/>
          </p:nvPr>
        </p:nvSpPr>
        <p:spPr>
          <a:xfrm>
            <a:off x="457200" y="1600200"/>
            <a:ext cx="8229600" cy="50292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r" rtl="1">
              <a:lnSpc>
                <a:spcPct val="150000"/>
              </a:lnSpc>
              <a:spcBef>
                <a:spcPts val="1200"/>
              </a:spcBef>
              <a:buNone/>
            </a:pPr>
            <a:r>
              <a:rPr lang="he-IL" dirty="0" smtClean="0"/>
              <a:t>   הכינוי "צבר", נהיה מקובל בשנות השלושים והארבעים, וביטא את ההבדל החשוב אצל הציונים בין ה"יהודי" הגלותי ל"יהודי החדש" - בן הארץ. הציונות היתה דת חדשה של החלוצים שהגיעו לארץ, והצבר היה מודע לייחודו התרבותי . היו לו סמלי זהות ילידיים וסגנון חיים ארצישראלי מיוחד בשפה, בלבוש ובתרבות הבילוי המשותף. </a:t>
            </a:r>
            <a:endParaRPr lang="en-US" dirty="0"/>
          </a:p>
        </p:txBody>
      </p:sp>
      <p:pic>
        <p:nvPicPr>
          <p:cNvPr id="16386" name="Picture 2" descr="http://www.ilschool.org/homepages/ma/school_button.jpg"/>
          <p:cNvPicPr>
            <a:picLocks noChangeAspect="1" noChangeArrowheads="1"/>
          </p:cNvPicPr>
          <p:nvPr/>
        </p:nvPicPr>
        <p:blipFill>
          <a:blip r:embed="rId3" cstate="print"/>
          <a:srcRect/>
          <a:stretch>
            <a:fillRect/>
          </a:stretch>
        </p:blipFill>
        <p:spPr bwMode="auto">
          <a:xfrm>
            <a:off x="228600" y="152400"/>
            <a:ext cx="2394853" cy="1676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he-IL" dirty="0" smtClean="0">
                <a:solidFill>
                  <a:schemeClr val="tx2"/>
                </a:solidFill>
              </a:rPr>
              <a:t>משמעות הטיול בתרבות הצברית</a:t>
            </a:r>
            <a:endParaRPr lang="en-US" dirty="0">
              <a:solidFill>
                <a:schemeClr val="tx2"/>
              </a:solidFill>
            </a:endParaRPr>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algn="r" rtl="1"/>
            <a:r>
              <a:rPr lang="he-IL" dirty="0" smtClean="0">
                <a:solidFill>
                  <a:srgbClr val="C00000"/>
                </a:solidFill>
              </a:rPr>
              <a:t>הטיול – ידיעת הארץ</a:t>
            </a:r>
          </a:p>
          <a:p>
            <a:pPr lvl="1" algn="r" rtl="1">
              <a:buNone/>
            </a:pPr>
            <a:r>
              <a:rPr lang="he-IL" sz="2600" dirty="0" smtClean="0">
                <a:solidFill>
                  <a:schemeClr val="tx2"/>
                </a:solidFill>
              </a:rPr>
              <a:t>הטיול יוצר קשר רגשי בין ה</a:t>
            </a:r>
            <a:r>
              <a:rPr lang="he-IL" sz="2600" b="1" dirty="0" smtClean="0">
                <a:solidFill>
                  <a:srgbClr val="C00000"/>
                </a:solidFill>
              </a:rPr>
              <a:t>אדם</a:t>
            </a:r>
            <a:r>
              <a:rPr lang="he-IL" sz="2600" dirty="0" smtClean="0">
                <a:solidFill>
                  <a:srgbClr val="C00000"/>
                </a:solidFill>
              </a:rPr>
              <a:t> </a:t>
            </a:r>
            <a:r>
              <a:rPr lang="he-IL" sz="2600" dirty="0" smtClean="0">
                <a:solidFill>
                  <a:schemeClr val="tx2"/>
                </a:solidFill>
              </a:rPr>
              <a:t>וה</a:t>
            </a:r>
            <a:r>
              <a:rPr lang="he-IL" sz="2600" b="1" dirty="0" smtClean="0">
                <a:solidFill>
                  <a:srgbClr val="C00000"/>
                </a:solidFill>
              </a:rPr>
              <a:t>אדמה</a:t>
            </a:r>
            <a:r>
              <a:rPr lang="he-IL" sz="2600" dirty="0" smtClean="0">
                <a:solidFill>
                  <a:schemeClr val="tx2"/>
                </a:solidFill>
              </a:rPr>
              <a:t>, וכך מחזק את האידאולוגיה הציונית. תיאורי הנוף מרגשים</a:t>
            </a:r>
          </a:p>
          <a:p>
            <a:pPr lvl="1" algn="r" rtl="1">
              <a:buNone/>
            </a:pPr>
            <a:endParaRPr lang="he-IL" sz="2600" dirty="0" smtClean="0">
              <a:solidFill>
                <a:schemeClr val="tx2"/>
              </a:solidFill>
            </a:endParaRPr>
          </a:p>
          <a:p>
            <a:pPr lvl="1" algn="r" rtl="1">
              <a:buNone/>
            </a:pPr>
            <a:r>
              <a:rPr lang="he-IL" sz="2600" dirty="0" smtClean="0">
                <a:solidFill>
                  <a:srgbClr val="C00000"/>
                </a:solidFill>
              </a:rPr>
              <a:t>שיר בוקר – נתן אלתרמן (1933)</a:t>
            </a:r>
          </a:p>
          <a:p>
            <a:pPr lvl="1" algn="r" rtl="1">
              <a:buNone/>
            </a:pPr>
            <a:r>
              <a:rPr lang="he-IL" sz="2600" dirty="0" smtClean="0"/>
              <a:t>" נַלְבִּישֵׁךְ שַׂלְמַת בֵּטוֹן וָמֶלֶט</a:t>
            </a:r>
          </a:p>
          <a:p>
            <a:pPr lvl="1" algn="r" rtl="1">
              <a:buNone/>
            </a:pPr>
            <a:r>
              <a:rPr lang="he-IL" sz="2600" dirty="0" smtClean="0"/>
              <a:t>  וְנִפְרוֹשׁ לָךְ מַרְבַדֵּי גַּנִּים,</a:t>
            </a:r>
          </a:p>
          <a:p>
            <a:pPr lvl="1" algn="r" rtl="1">
              <a:buNone/>
            </a:pPr>
            <a:r>
              <a:rPr lang="he-IL" sz="2600" dirty="0" smtClean="0"/>
              <a:t>  עַל אַדְמַת שְׂדוֹתָיִךְ הַנִגְאֵלֶת</a:t>
            </a:r>
          </a:p>
          <a:p>
            <a:pPr lvl="1" algn="r" rtl="1">
              <a:buNone/>
            </a:pPr>
            <a:r>
              <a:rPr lang="he-IL" sz="2600" dirty="0" smtClean="0"/>
              <a:t>  הַדָּגָן יַרְנִין פַּעֲמוֹנִים."</a:t>
            </a:r>
            <a:br>
              <a:rPr lang="he-IL" sz="2600" dirty="0" smtClean="0"/>
            </a:br>
            <a:endParaRPr lang="he-IL" sz="2600" dirty="0" smtClean="0">
              <a:solidFill>
                <a:srgbClr val="C00000"/>
              </a:solidFill>
            </a:endParaRPr>
          </a:p>
          <a:p>
            <a:pPr rtl="1">
              <a:buNone/>
            </a:pPr>
            <a:r>
              <a:rPr lang="he-IL" dirty="0"/>
              <a:t> </a:t>
            </a:r>
            <a:endParaRPr lang="en-US" dirty="0"/>
          </a:p>
        </p:txBody>
      </p:sp>
      <p:pic>
        <p:nvPicPr>
          <p:cNvPr id="16388" name="Picture 4" descr="http://www.zeevgalili.com/wp-content/uploads/2009/08/%D7%A6%D7%9E%D7%97-%D7%92%D7%93%D7%95%D7%93-%D7%94%D7%A2%D7%91%D7%95%D7%93%D7%94.jpg"/>
          <p:cNvPicPr>
            <a:picLocks noChangeAspect="1" noChangeArrowheads="1"/>
          </p:cNvPicPr>
          <p:nvPr/>
        </p:nvPicPr>
        <p:blipFill>
          <a:blip r:embed="rId3" cstate="print"/>
          <a:srcRect r="19041"/>
          <a:stretch>
            <a:fillRect/>
          </a:stretch>
        </p:blipFill>
        <p:spPr bwMode="auto">
          <a:xfrm>
            <a:off x="228600" y="3657600"/>
            <a:ext cx="4572000" cy="30099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458200" cy="2590800"/>
          </a:xfrm>
        </p:spPr>
        <p:style>
          <a:lnRef idx="1">
            <a:schemeClr val="accent5"/>
          </a:lnRef>
          <a:fillRef idx="2">
            <a:schemeClr val="accent5"/>
          </a:fillRef>
          <a:effectRef idx="1">
            <a:schemeClr val="accent5"/>
          </a:effectRef>
          <a:fontRef idx="minor">
            <a:schemeClr val="dk1"/>
          </a:fontRef>
        </p:style>
        <p:txBody>
          <a:bodyPr>
            <a:normAutofit fontScale="90000"/>
          </a:bodyPr>
          <a:lstStyle/>
          <a:p>
            <a:pPr algn="r" rtl="1"/>
            <a:r>
              <a:rPr lang="he-IL" b="1" dirty="0" smtClean="0">
                <a:solidFill>
                  <a:srgbClr val="C00000"/>
                </a:solidFill>
                <a:cs typeface="+mn-cs"/>
              </a:rPr>
              <a:t>הכרת המולדת - </a:t>
            </a:r>
            <a:r>
              <a:rPr lang="he-IL" dirty="0" smtClean="0">
                <a:solidFill>
                  <a:srgbClr val="C00000"/>
                </a:solidFill>
                <a:cs typeface="+mn-cs"/>
              </a:rPr>
              <a:t/>
            </a:r>
            <a:br>
              <a:rPr lang="he-IL" dirty="0" smtClean="0">
                <a:solidFill>
                  <a:srgbClr val="C00000"/>
                </a:solidFill>
                <a:cs typeface="+mn-cs"/>
              </a:rPr>
            </a:br>
            <a:r>
              <a:rPr lang="en-US" dirty="0" smtClean="0">
                <a:solidFill>
                  <a:srgbClr val="C00000"/>
                </a:solidFill>
                <a:cs typeface="+mn-cs"/>
              </a:rPr>
              <a:t>"</a:t>
            </a:r>
            <a:r>
              <a:rPr lang="he-IL" sz="3600" dirty="0">
                <a:solidFill>
                  <a:srgbClr val="C00000"/>
                </a:solidFill>
                <a:cs typeface="+mn-cs"/>
              </a:rPr>
              <a:t>רצינו לחדש חושים </a:t>
            </a:r>
            <a:r>
              <a:rPr lang="he-IL" sz="3600" dirty="0" smtClean="0">
                <a:solidFill>
                  <a:srgbClr val="C00000"/>
                </a:solidFill>
                <a:cs typeface="+mn-cs"/>
              </a:rPr>
              <a:t>שניתקהו</a:t>
            </a:r>
            <a:r>
              <a:rPr lang="en-US" sz="3600" dirty="0">
                <a:solidFill>
                  <a:srgbClr val="C00000"/>
                </a:solidFill>
                <a:cs typeface="+mn-cs"/>
              </a:rPr>
              <a:t>, </a:t>
            </a:r>
            <a:r>
              <a:rPr lang="he-IL" sz="3600" dirty="0">
                <a:solidFill>
                  <a:srgbClr val="C00000"/>
                </a:solidFill>
                <a:cs typeface="+mn-cs"/>
              </a:rPr>
              <a:t>להגיע דרך</a:t>
            </a:r>
            <a:r>
              <a:rPr lang="en-US" sz="3600" dirty="0">
                <a:solidFill>
                  <a:srgbClr val="C00000"/>
                </a:solidFill>
                <a:cs typeface="+mn-cs"/>
              </a:rPr>
              <a:t/>
            </a:r>
            <a:br>
              <a:rPr lang="en-US" sz="3600" dirty="0">
                <a:solidFill>
                  <a:srgbClr val="C00000"/>
                </a:solidFill>
                <a:cs typeface="+mn-cs"/>
              </a:rPr>
            </a:br>
            <a:r>
              <a:rPr lang="he-IL" sz="3600" dirty="0">
                <a:solidFill>
                  <a:srgbClr val="C00000"/>
                </a:solidFill>
                <a:cs typeface="+mn-cs"/>
              </a:rPr>
              <a:t>התנ</a:t>
            </a:r>
            <a:r>
              <a:rPr lang="en-US" sz="3600" dirty="0">
                <a:solidFill>
                  <a:srgbClr val="C00000"/>
                </a:solidFill>
                <a:cs typeface="+mn-cs"/>
              </a:rPr>
              <a:t>"</a:t>
            </a:r>
            <a:r>
              <a:rPr lang="he-IL" sz="3600" dirty="0">
                <a:solidFill>
                  <a:srgbClr val="C00000"/>
                </a:solidFill>
                <a:cs typeface="+mn-cs"/>
              </a:rPr>
              <a:t>ך </a:t>
            </a:r>
            <a:r>
              <a:rPr lang="he-IL" sz="3600" b="1" dirty="0">
                <a:solidFill>
                  <a:srgbClr val="C00000"/>
                </a:solidFill>
                <a:cs typeface="+mn-cs"/>
              </a:rPr>
              <a:t>לשורשיות</a:t>
            </a:r>
            <a:r>
              <a:rPr lang="he-IL" sz="3600" dirty="0">
                <a:solidFill>
                  <a:srgbClr val="C00000"/>
                </a:solidFill>
                <a:cs typeface="+mn-cs"/>
              </a:rPr>
              <a:t> עמוקה יותר מאשר של העיירה והגולה</a:t>
            </a:r>
            <a:r>
              <a:rPr lang="en-US" sz="3600" dirty="0">
                <a:solidFill>
                  <a:srgbClr val="C00000"/>
                </a:solidFill>
                <a:cs typeface="+mn-cs"/>
              </a:rPr>
              <a:t>,"</a:t>
            </a:r>
            <a:r>
              <a:rPr lang="he-IL" sz="3600" dirty="0">
                <a:solidFill>
                  <a:srgbClr val="C00000"/>
                </a:solidFill>
                <a:cs typeface="+mn-cs"/>
              </a:rPr>
              <a:t> נחום גוטמן</a:t>
            </a:r>
            <a:r>
              <a:rPr lang="en-US" dirty="0">
                <a:solidFill>
                  <a:srgbClr val="C00000"/>
                </a:solidFill>
                <a:cs typeface="+mn-cs"/>
              </a:rPr>
              <a:t/>
            </a:r>
            <a:br>
              <a:rPr lang="en-US" dirty="0">
                <a:solidFill>
                  <a:srgbClr val="C00000"/>
                </a:solidFill>
                <a:cs typeface="+mn-cs"/>
              </a:rPr>
            </a:br>
            <a:endParaRPr lang="en-US" dirty="0">
              <a:solidFill>
                <a:srgbClr val="C00000"/>
              </a:solidFill>
              <a:cs typeface="+mn-cs"/>
            </a:endParaRPr>
          </a:p>
        </p:txBody>
      </p:sp>
      <p:pic>
        <p:nvPicPr>
          <p:cNvPr id="24578" name="Picture 2" descr="http://www.crystalarts.co.il/image/users/54539/ftp/my_files/gutman/%D7%A0%D7%97%D7%95%D7%9D%20%D7%92%D7%95%D7%98%D7%9E%D7%9F%20%D7%A0%D7%95%D7%A3%20%D7%91%D7%A9%D7%A8%D7%95%D7%9F%20.jpg"/>
          <p:cNvPicPr>
            <a:picLocks noChangeAspect="1" noChangeArrowheads="1"/>
          </p:cNvPicPr>
          <p:nvPr/>
        </p:nvPicPr>
        <p:blipFill>
          <a:blip r:embed="rId3" cstate="print"/>
          <a:srcRect/>
          <a:stretch>
            <a:fillRect/>
          </a:stretch>
        </p:blipFill>
        <p:spPr bwMode="auto">
          <a:xfrm>
            <a:off x="304800" y="1905000"/>
            <a:ext cx="4419600" cy="3811534"/>
          </a:xfrm>
          <a:prstGeom prst="rect">
            <a:avLst/>
          </a:prstGeom>
          <a:noFill/>
        </p:spPr>
      </p:pic>
      <p:pic>
        <p:nvPicPr>
          <p:cNvPr id="24580" name="Picture 4" descr="http://images.mouse.co.il/storage/b/c/reuven.jpg"/>
          <p:cNvPicPr>
            <a:picLocks noChangeAspect="1" noChangeArrowheads="1"/>
          </p:cNvPicPr>
          <p:nvPr/>
        </p:nvPicPr>
        <p:blipFill>
          <a:blip r:embed="rId4" cstate="print"/>
          <a:srcRect l="4898" r="408" b="-8108"/>
          <a:stretch>
            <a:fillRect/>
          </a:stretch>
        </p:blipFill>
        <p:spPr bwMode="auto">
          <a:xfrm>
            <a:off x="4114800" y="2743200"/>
            <a:ext cx="4596384" cy="39624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762000" y="304800"/>
            <a:ext cx="7772400" cy="1470025"/>
          </a:xfrm>
        </p:spPr>
        <p:style>
          <a:lnRef idx="1">
            <a:schemeClr val="accent5"/>
          </a:lnRef>
          <a:fillRef idx="2">
            <a:schemeClr val="accent5"/>
          </a:fillRef>
          <a:effectRef idx="1">
            <a:schemeClr val="accent5"/>
          </a:effectRef>
          <a:fontRef idx="minor">
            <a:schemeClr val="dk1"/>
          </a:fontRef>
        </p:style>
        <p:txBody>
          <a:bodyPr/>
          <a:lstStyle/>
          <a:p>
            <a:r>
              <a:rPr lang="he-IL" dirty="0" smtClean="0">
                <a:solidFill>
                  <a:schemeClr val="tx2"/>
                </a:solidFill>
              </a:rPr>
              <a:t>משמעות הטיול בתרבות הצברית</a:t>
            </a:r>
            <a:endParaRPr lang="en-US" dirty="0">
              <a:solidFill>
                <a:schemeClr val="tx2"/>
              </a:solidFill>
            </a:endParaRPr>
          </a:p>
        </p:txBody>
      </p:sp>
      <p:sp>
        <p:nvSpPr>
          <p:cNvPr id="6" name="Content Placeholder 2"/>
          <p:cNvSpPr>
            <a:spLocks noGrp="1"/>
          </p:cNvSpPr>
          <p:nvPr>
            <p:ph type="subTitle" idx="1"/>
          </p:nvPr>
        </p:nvSpPr>
        <p:spPr>
          <a:xfrm>
            <a:off x="762000" y="1905000"/>
            <a:ext cx="7696200" cy="4724400"/>
          </a:xfrm>
        </p:spPr>
        <p:style>
          <a:lnRef idx="1">
            <a:schemeClr val="accent5"/>
          </a:lnRef>
          <a:fillRef idx="2">
            <a:schemeClr val="accent5"/>
          </a:fillRef>
          <a:effectRef idx="1">
            <a:schemeClr val="accent5"/>
          </a:effectRef>
          <a:fontRef idx="minor">
            <a:schemeClr val="dk1"/>
          </a:fontRef>
        </p:style>
        <p:txBody>
          <a:bodyPr>
            <a:normAutofit/>
          </a:bodyPr>
          <a:lstStyle/>
          <a:p>
            <a:pPr algn="r" rtl="1"/>
            <a:r>
              <a:rPr lang="he-IL" dirty="0" smtClean="0">
                <a:solidFill>
                  <a:srgbClr val="C00000"/>
                </a:solidFill>
              </a:rPr>
              <a:t>הטיול – כגישה חינוכית</a:t>
            </a:r>
          </a:p>
          <a:p>
            <a:pPr lvl="1" algn="r" rtl="1">
              <a:buFont typeface="Arial" pitchFamily="34" charset="0"/>
              <a:buChar char="•"/>
            </a:pPr>
            <a:r>
              <a:rPr lang="he-IL" sz="2600" dirty="0" smtClean="0">
                <a:solidFill>
                  <a:schemeClr val="tx2"/>
                </a:solidFill>
              </a:rPr>
              <a:t>כשמטיילים אפשר ללמוד בלי ספרים. </a:t>
            </a:r>
          </a:p>
          <a:p>
            <a:pPr lvl="1" algn="r" rtl="1">
              <a:buNone/>
            </a:pPr>
            <a:r>
              <a:rPr lang="he-IL" sz="2600" dirty="0" smtClean="0">
                <a:solidFill>
                  <a:schemeClr val="tx2"/>
                </a:solidFill>
              </a:rPr>
              <a:t>תאם את אידאולוגית ההתישבות העובדת.</a:t>
            </a:r>
          </a:p>
          <a:p>
            <a:pPr lvl="1" algn="r" rtl="1">
              <a:buFont typeface="Arial" pitchFamily="34" charset="0"/>
              <a:buChar char="•"/>
            </a:pPr>
            <a:r>
              <a:rPr lang="he-IL" sz="2600" dirty="0" smtClean="0">
                <a:solidFill>
                  <a:schemeClr val="tx2"/>
                </a:solidFill>
              </a:rPr>
              <a:t>אצל הצברים הטיול הממשי בנוף הוא מסע לרכישת רגשות שייכות למקום.</a:t>
            </a:r>
          </a:p>
          <a:p>
            <a:pPr lvl="1" algn="r" rtl="1">
              <a:buFont typeface="Arial" pitchFamily="34" charset="0"/>
              <a:buChar char="•"/>
            </a:pPr>
            <a:r>
              <a:rPr lang="he-IL" sz="2600" dirty="0" smtClean="0">
                <a:solidFill>
                  <a:schemeClr val="tx2"/>
                </a:solidFill>
              </a:rPr>
              <a:t>תרבות החבורה.</a:t>
            </a:r>
            <a:endParaRPr lang="he-IL" sz="2600" dirty="0">
              <a:solidFill>
                <a:schemeClr val="tx2"/>
              </a:solidFill>
            </a:endParaRPr>
          </a:p>
          <a:p>
            <a:pPr lvl="1" algn="r" rtl="1">
              <a:buNone/>
            </a:pPr>
            <a:r>
              <a:rPr lang="he-IL" sz="1200" dirty="0" smtClean="0">
                <a:solidFill>
                  <a:schemeClr val="tx2"/>
                </a:solidFill>
              </a:rPr>
              <a:t>לטיול יצאנו</a:t>
            </a:r>
            <a:endParaRPr lang="he-IL" sz="1200" dirty="0" smtClean="0">
              <a:solidFill>
                <a:schemeClr val="tx2"/>
              </a:solidFill>
              <a:hlinkClick r:id="rId3" tooltip="לטיול יצאנו"/>
            </a:endParaRPr>
          </a:p>
          <a:p>
            <a:pPr algn="r" rtl="1"/>
            <a:r>
              <a:rPr lang="en-US" sz="1000" dirty="0" smtClean="0">
                <a:hlinkClick r:id="rId4"/>
              </a:rPr>
              <a:t>http://www.youtube.com/watch?v=MG1P-eYF1jU</a:t>
            </a:r>
            <a:endParaRPr lang="he-IL" sz="1000" dirty="0" smtClean="0"/>
          </a:p>
          <a:p>
            <a:pPr algn="r" rtl="1"/>
            <a:endParaRPr lang="en-US" dirty="0">
              <a:hlinkClick r:id="rId3" tooltip="לטיול יצאנו"/>
            </a:endParaRPr>
          </a:p>
        </p:txBody>
      </p:sp>
      <p:pic>
        <p:nvPicPr>
          <p:cNvPr id="17410" name="Picture 2" descr="http://beithashita.org.il/var/803/38063-%D7%99%D7%9C%D7%93%D7%99%D7%9D%20%D7%A9%D7%9C%20%D7%A4%D7%A2%D7%9D%201.jpg"/>
          <p:cNvPicPr>
            <a:picLocks noChangeAspect="1" noChangeArrowheads="1"/>
          </p:cNvPicPr>
          <p:nvPr/>
        </p:nvPicPr>
        <p:blipFill>
          <a:blip r:embed="rId5" cstate="print"/>
          <a:srcRect/>
          <a:stretch>
            <a:fillRect/>
          </a:stretch>
        </p:blipFill>
        <p:spPr bwMode="auto">
          <a:xfrm>
            <a:off x="533400" y="3962400"/>
            <a:ext cx="4273484" cy="25908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he-IL" dirty="0" smtClean="0">
                <a:solidFill>
                  <a:schemeClr val="tx2"/>
                </a:solidFill>
              </a:rPr>
              <a:t>משמעות הטיול בתרבות הצברית</a:t>
            </a:r>
            <a:endParaRPr lang="en-US" dirty="0">
              <a:solidFill>
                <a:schemeClr val="tx2"/>
              </a:solidFill>
            </a:endParaRPr>
          </a:p>
        </p:txBody>
      </p:sp>
      <p:sp>
        <p:nvSpPr>
          <p:cNvPr id="4" name="Content Placeholder 2"/>
          <p:cNvSpPr txBox="1">
            <a:spLocks/>
          </p:cNvSpPr>
          <p:nvPr/>
        </p:nvSpPr>
        <p:spPr>
          <a:xfrm>
            <a:off x="533400" y="1676400"/>
            <a:ext cx="8153400" cy="4800600"/>
          </a:xfrm>
          <a:prstGeom prst="rect">
            <a:avLst/>
          </a:prstGeom>
        </p:spPr>
        <p:style>
          <a:lnRef idx="1">
            <a:schemeClr val="accent5"/>
          </a:lnRef>
          <a:fillRef idx="2">
            <a:schemeClr val="accent5"/>
          </a:fillRef>
          <a:effectRef idx="1">
            <a:schemeClr val="accent5"/>
          </a:effectRef>
          <a:fontRef idx="minor">
            <a:schemeClr val="dk1"/>
          </a:fontRef>
        </p:style>
        <p:txBody>
          <a:bodyPr>
            <a:normAutofit/>
          </a:bodyPr>
          <a:lstStyle/>
          <a:p>
            <a:pPr marL="342900" marR="0" lvl="0" indent="-342900" algn="ctr" defTabSz="914400" rtl="1" eaLnBrk="1" fontAlgn="auto" latinLnBrk="0" hangingPunct="1">
              <a:lnSpc>
                <a:spcPct val="100000"/>
              </a:lnSpc>
              <a:spcBef>
                <a:spcPct val="20000"/>
              </a:spcBef>
              <a:spcAft>
                <a:spcPts val="0"/>
              </a:spcAft>
              <a:buClrTx/>
              <a:buSzTx/>
              <a:tabLst/>
              <a:defRPr/>
            </a:pPr>
            <a:r>
              <a:rPr lang="he-IL" sz="3200" b="1" dirty="0" smtClean="0">
                <a:solidFill>
                  <a:srgbClr val="C00000"/>
                </a:solidFill>
              </a:rPr>
              <a:t>התנך כמורה הדרך</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kumimoji="0" lang="he-IL" sz="3200" b="0" i="0" u="none" strike="noStrike" kern="1200" cap="none" spc="0" normalizeH="0" baseline="0" noProof="0" dirty="0" smtClean="0">
                <a:ln>
                  <a:noFill/>
                </a:ln>
                <a:solidFill>
                  <a:srgbClr val="C00000"/>
                </a:solidFill>
                <a:effectLst/>
                <a:uLnTx/>
                <a:uFillTx/>
                <a:latin typeface="+mn-lt"/>
                <a:ea typeface="+mn-ea"/>
                <a:cs typeface="+mn-cs"/>
              </a:rPr>
              <a:t>יצירת קשר וזיקה</a:t>
            </a:r>
            <a:r>
              <a:rPr kumimoji="0" lang="he-IL" sz="3200" b="0" i="0" u="none" strike="noStrike" kern="1200" cap="none" spc="0" normalizeH="0" noProof="0" dirty="0" smtClean="0">
                <a:ln>
                  <a:noFill/>
                </a:ln>
                <a:solidFill>
                  <a:srgbClr val="C00000"/>
                </a:solidFill>
                <a:effectLst/>
                <a:uLnTx/>
                <a:uFillTx/>
                <a:latin typeface="+mn-lt"/>
                <a:ea typeface="+mn-ea"/>
                <a:cs typeface="+mn-cs"/>
              </a:rPr>
              <a:t> </a:t>
            </a:r>
            <a:r>
              <a:rPr kumimoji="0" lang="he-IL" sz="3200" b="0" i="0" u="none" strike="noStrike" kern="1200" cap="none" spc="0" normalizeH="0" baseline="0" noProof="0" dirty="0" smtClean="0">
                <a:ln>
                  <a:noFill/>
                </a:ln>
                <a:solidFill>
                  <a:srgbClr val="C00000"/>
                </a:solidFill>
                <a:effectLst/>
                <a:uLnTx/>
                <a:uFillTx/>
                <a:latin typeface="+mn-lt"/>
                <a:ea typeface="+mn-ea"/>
                <a:cs typeface="+mn-cs"/>
              </a:rPr>
              <a:t>בין ההיסטוריה לבין ההווה</a:t>
            </a:r>
          </a:p>
          <a:p>
            <a:pPr marL="342900" marR="0" lvl="0" indent="-342900" algn="r" defTabSz="914400" rtl="1" eaLnBrk="1" fontAlgn="auto" latinLnBrk="0" hangingPunct="1">
              <a:lnSpc>
                <a:spcPct val="100000"/>
              </a:lnSpc>
              <a:spcBef>
                <a:spcPct val="20000"/>
              </a:spcBef>
              <a:spcAft>
                <a:spcPts val="0"/>
              </a:spcAft>
              <a:buClrTx/>
              <a:buSzTx/>
              <a:buFont typeface="Arial" pitchFamily="34" charset="0"/>
              <a:buChar char="•"/>
              <a:tabLst/>
              <a:defRPr/>
            </a:pPr>
            <a:r>
              <a:rPr lang="he-IL" sz="3200" dirty="0" smtClean="0">
                <a:solidFill>
                  <a:srgbClr val="C00000"/>
                </a:solidFill>
              </a:rPr>
              <a:t>המקום כגורם מחבר בין עבר לעתיד </a:t>
            </a:r>
            <a:endParaRPr kumimoji="0" lang="he-IL" sz="3200" b="0" i="0" u="none" strike="noStrike" kern="1200" cap="none" spc="0" normalizeH="0" baseline="0" noProof="0" dirty="0" smtClean="0">
              <a:ln>
                <a:noFill/>
              </a:ln>
              <a:solidFill>
                <a:srgbClr val="C00000"/>
              </a:solidFill>
              <a:effectLst/>
              <a:uLnTx/>
              <a:uFillTx/>
              <a:latin typeface="+mn-lt"/>
              <a:ea typeface="+mn-ea"/>
              <a:cs typeface="+mn-cs"/>
            </a:endParaRPr>
          </a:p>
        </p:txBody>
      </p:sp>
      <p:pic>
        <p:nvPicPr>
          <p:cNvPr id="35842" name="Picture 2" descr="http://www.ynet.co.il/PicServer2/13062011/3551166/1-wa.jpg"/>
          <p:cNvPicPr>
            <a:picLocks noChangeAspect="1" noChangeArrowheads="1"/>
          </p:cNvPicPr>
          <p:nvPr/>
        </p:nvPicPr>
        <p:blipFill>
          <a:blip r:embed="rId3" cstate="print"/>
          <a:srcRect/>
          <a:stretch>
            <a:fillRect/>
          </a:stretch>
        </p:blipFill>
        <p:spPr bwMode="auto">
          <a:xfrm>
            <a:off x="4800600" y="3505200"/>
            <a:ext cx="3886200" cy="2914650"/>
          </a:xfrm>
          <a:prstGeom prst="rect">
            <a:avLst/>
          </a:prstGeom>
          <a:noFill/>
        </p:spPr>
      </p:pic>
      <p:pic>
        <p:nvPicPr>
          <p:cNvPr id="35843" name="Picture 3" descr="C:\Users\Public\Documents\Mod_Heb 2010-2011\Heb130b2010-11\Presentations\Azeka Pics\IMG_3535 S.jpg"/>
          <p:cNvPicPr>
            <a:picLocks noChangeAspect="1" noChangeArrowheads="1"/>
          </p:cNvPicPr>
          <p:nvPr/>
        </p:nvPicPr>
        <p:blipFill>
          <a:blip r:embed="rId4" cstate="print"/>
          <a:srcRect/>
          <a:stretch>
            <a:fillRect/>
          </a:stretch>
        </p:blipFill>
        <p:spPr bwMode="auto">
          <a:xfrm>
            <a:off x="685800" y="3505200"/>
            <a:ext cx="3962400" cy="29718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he-IL" dirty="0" smtClean="0">
                <a:solidFill>
                  <a:schemeClr val="tx2"/>
                </a:solidFill>
              </a:rPr>
              <a:t>הטיול כאידאולוגיה</a:t>
            </a:r>
            <a:endParaRPr lang="en-US" dirty="0">
              <a:solidFill>
                <a:schemeClr val="tx2"/>
              </a:solidFill>
            </a:endParaRPr>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normAutofit/>
          </a:bodyPr>
          <a:lstStyle/>
          <a:p>
            <a:pPr algn="r" rtl="1"/>
            <a:r>
              <a:rPr lang="he-IL" sz="2800" dirty="0" smtClean="0">
                <a:solidFill>
                  <a:srgbClr val="C00000"/>
                </a:solidFill>
              </a:rPr>
              <a:t>עמדה אנטי בורגנית, אנטי גלותית</a:t>
            </a:r>
          </a:p>
          <a:p>
            <a:pPr algn="r" rtl="1">
              <a:buNone/>
            </a:pPr>
            <a:r>
              <a:rPr lang="he-IL" sz="2800" b="1" dirty="0" smtClean="0">
                <a:solidFill>
                  <a:srgbClr val="C00000"/>
                </a:solidFill>
              </a:rPr>
              <a:t>                     </a:t>
            </a:r>
            <a:r>
              <a:rPr lang="he-IL" sz="2400" b="1" dirty="0" smtClean="0">
                <a:solidFill>
                  <a:srgbClr val="002060"/>
                </a:solidFill>
              </a:rPr>
              <a:t>ללמוד "דרך הרגליים"</a:t>
            </a:r>
          </a:p>
          <a:p>
            <a:pPr algn="r" rtl="1"/>
            <a:r>
              <a:rPr lang="he-IL" sz="2800" dirty="0" smtClean="0">
                <a:solidFill>
                  <a:srgbClr val="C00000"/>
                </a:solidFill>
              </a:rPr>
              <a:t>התעוררות לאומית והבלטה דורית</a:t>
            </a:r>
          </a:p>
        </p:txBody>
      </p:sp>
      <p:pic>
        <p:nvPicPr>
          <p:cNvPr id="26626" name="Picture 2" descr="http://images.webydo.com/144205/312912/%D7%9E%D7%93%D7%A8%D7%99%D7%9A_%D7%A2%D7%9D_%D7%AA%D7%A0%D7%9A.jpg"/>
          <p:cNvPicPr>
            <a:picLocks noChangeAspect="1" noChangeArrowheads="1"/>
          </p:cNvPicPr>
          <p:nvPr/>
        </p:nvPicPr>
        <p:blipFill>
          <a:blip r:embed="rId3" cstate="print"/>
          <a:srcRect/>
          <a:stretch>
            <a:fillRect/>
          </a:stretch>
        </p:blipFill>
        <p:spPr bwMode="auto">
          <a:xfrm>
            <a:off x="76200" y="1600200"/>
            <a:ext cx="2975982" cy="4572000"/>
          </a:xfrm>
          <a:prstGeom prst="rect">
            <a:avLst/>
          </a:prstGeom>
          <a:noFill/>
        </p:spPr>
      </p:pic>
      <p:pic>
        <p:nvPicPr>
          <p:cNvPr id="26630" name="Picture 6" descr="http://blog.tapuz.co.il/tiyulvashir/images/%7B1B091D83-F004-427F-967C-69F122B44605%7D.jpg"/>
          <p:cNvPicPr>
            <a:picLocks noChangeAspect="1" noChangeArrowheads="1"/>
          </p:cNvPicPr>
          <p:nvPr/>
        </p:nvPicPr>
        <p:blipFill>
          <a:blip r:embed="rId4" cstate="print"/>
          <a:srcRect/>
          <a:stretch>
            <a:fillRect/>
          </a:stretch>
        </p:blipFill>
        <p:spPr bwMode="auto">
          <a:xfrm>
            <a:off x="3886200" y="3352799"/>
            <a:ext cx="3429000" cy="260081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905000"/>
            <a:ext cx="7772400" cy="4191000"/>
          </a:xfrm>
        </p:spPr>
        <p:style>
          <a:lnRef idx="1">
            <a:schemeClr val="accent5"/>
          </a:lnRef>
          <a:fillRef idx="2">
            <a:schemeClr val="accent5"/>
          </a:fillRef>
          <a:effectRef idx="1">
            <a:schemeClr val="accent5"/>
          </a:effectRef>
          <a:fontRef idx="minor">
            <a:schemeClr val="dk1"/>
          </a:fontRef>
        </p:style>
        <p:txBody>
          <a:bodyPr/>
          <a:lstStyle/>
          <a:p>
            <a:pPr algn="r" rtl="1">
              <a:buFont typeface="Arial" pitchFamily="34" charset="0"/>
              <a:buChar char="•"/>
            </a:pPr>
            <a:r>
              <a:rPr lang="he-IL" dirty="0" smtClean="0">
                <a:solidFill>
                  <a:srgbClr val="C00000"/>
                </a:solidFill>
              </a:rPr>
              <a:t>מכשיר לניכוס המולדת ובעלות עליה:</a:t>
            </a:r>
          </a:p>
          <a:p>
            <a:pPr lvl="1" algn="r" rtl="1"/>
            <a:r>
              <a:rPr lang="he-IL" sz="2400" dirty="0" smtClean="0">
                <a:solidFill>
                  <a:srgbClr val="C00000"/>
                </a:solidFill>
              </a:rPr>
              <a:t>דמות הסייר </a:t>
            </a:r>
            <a:r>
              <a:rPr lang="en-US" sz="2400" dirty="0" smtClean="0">
                <a:solidFill>
                  <a:srgbClr val="C00000"/>
                </a:solidFill>
              </a:rPr>
              <a:t>(scout)</a:t>
            </a:r>
            <a:r>
              <a:rPr lang="he-IL" sz="2400" dirty="0" smtClean="0">
                <a:solidFill>
                  <a:srgbClr val="C00000"/>
                </a:solidFill>
              </a:rPr>
              <a:t> הפכה לסמל. עד היום היחידות המובחרות בצבא</a:t>
            </a:r>
            <a:r>
              <a:rPr lang="en-US" sz="2400" dirty="0" smtClean="0">
                <a:solidFill>
                  <a:srgbClr val="C00000"/>
                </a:solidFill>
              </a:rPr>
              <a:t> </a:t>
            </a:r>
            <a:r>
              <a:rPr lang="he-IL" sz="2400" dirty="0" smtClean="0">
                <a:solidFill>
                  <a:srgbClr val="C00000"/>
                </a:solidFill>
              </a:rPr>
              <a:t> נקראות ה"</a:t>
            </a:r>
            <a:r>
              <a:rPr lang="he-IL" sz="2400" b="1" dirty="0" smtClean="0">
                <a:solidFill>
                  <a:srgbClr val="C00000"/>
                </a:solidFill>
              </a:rPr>
              <a:t>סיירות</a:t>
            </a:r>
            <a:r>
              <a:rPr lang="he-IL" sz="2400" dirty="0" smtClean="0">
                <a:solidFill>
                  <a:srgbClr val="C00000"/>
                </a:solidFill>
              </a:rPr>
              <a:t>".</a:t>
            </a:r>
          </a:p>
          <a:p>
            <a:pPr lvl="1" algn="r" rtl="1"/>
            <a:endParaRPr lang="en-US" sz="2400" dirty="0" smtClean="0">
              <a:solidFill>
                <a:srgbClr val="C00000"/>
              </a:solidFill>
            </a:endParaRPr>
          </a:p>
          <a:p>
            <a:endParaRPr lang="en-US" dirty="0"/>
          </a:p>
        </p:txBody>
      </p:sp>
      <p:sp>
        <p:nvSpPr>
          <p:cNvPr id="4" name="Title 1"/>
          <p:cNvSpPr>
            <a:spLocks noGrp="1"/>
          </p:cNvSpPr>
          <p:nvPr>
            <p:ph type="ctrTitle"/>
          </p:nvPr>
        </p:nvSpPr>
        <p:spPr>
          <a:xfrm>
            <a:off x="914400" y="304800"/>
            <a:ext cx="7772400" cy="1470025"/>
          </a:xfrm>
        </p:spPr>
        <p:style>
          <a:lnRef idx="1">
            <a:schemeClr val="accent5"/>
          </a:lnRef>
          <a:fillRef idx="2">
            <a:schemeClr val="accent5"/>
          </a:fillRef>
          <a:effectRef idx="1">
            <a:schemeClr val="accent5"/>
          </a:effectRef>
          <a:fontRef idx="minor">
            <a:schemeClr val="dk1"/>
          </a:fontRef>
        </p:style>
        <p:txBody>
          <a:bodyPr/>
          <a:lstStyle/>
          <a:p>
            <a:r>
              <a:rPr lang="he-IL" dirty="0" smtClean="0">
                <a:solidFill>
                  <a:schemeClr val="tx2"/>
                </a:solidFill>
              </a:rPr>
              <a:t>הטיול כאידאולוגיה</a:t>
            </a:r>
            <a:endParaRPr lang="en-US" dirty="0">
              <a:solidFill>
                <a:schemeClr val="tx2"/>
              </a:solidFill>
            </a:endParaRPr>
          </a:p>
        </p:txBody>
      </p:sp>
      <p:pic>
        <p:nvPicPr>
          <p:cNvPr id="30722" name="Picture 2" descr="http://www.noal.org.il/static/files/gallery/119888/119903.jpg"/>
          <p:cNvPicPr>
            <a:picLocks noChangeAspect="1" noChangeArrowheads="1"/>
          </p:cNvPicPr>
          <p:nvPr/>
        </p:nvPicPr>
        <p:blipFill>
          <a:blip r:embed="rId3" cstate="print"/>
          <a:srcRect/>
          <a:stretch>
            <a:fillRect/>
          </a:stretch>
        </p:blipFill>
        <p:spPr bwMode="auto">
          <a:xfrm>
            <a:off x="990600" y="3352800"/>
            <a:ext cx="3733800" cy="2800350"/>
          </a:xfrm>
          <a:prstGeom prst="rect">
            <a:avLst/>
          </a:prstGeom>
          <a:noFill/>
        </p:spPr>
      </p:pic>
      <p:pic>
        <p:nvPicPr>
          <p:cNvPr id="30728" name="Picture 8" descr="http://www.nrg.co.il/images/archive/465x349/1/300/702.jpg"/>
          <p:cNvPicPr>
            <a:picLocks noChangeAspect="1" noChangeArrowheads="1"/>
          </p:cNvPicPr>
          <p:nvPr/>
        </p:nvPicPr>
        <p:blipFill>
          <a:blip r:embed="rId4" cstate="print"/>
          <a:srcRect/>
          <a:stretch>
            <a:fillRect/>
          </a:stretch>
        </p:blipFill>
        <p:spPr bwMode="auto">
          <a:xfrm>
            <a:off x="4776623" y="3352801"/>
            <a:ext cx="3767302" cy="28194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r>
              <a:rPr lang="he-IL" dirty="0" smtClean="0">
                <a:solidFill>
                  <a:schemeClr val="tx2"/>
                </a:solidFill>
              </a:rPr>
              <a:t>הטיול – חלק בלתי נפרד </a:t>
            </a:r>
            <a:br>
              <a:rPr lang="he-IL" dirty="0" smtClean="0">
                <a:solidFill>
                  <a:schemeClr val="tx2"/>
                </a:solidFill>
              </a:rPr>
            </a:br>
            <a:r>
              <a:rPr lang="he-IL" dirty="0" smtClean="0">
                <a:solidFill>
                  <a:schemeClr val="tx2"/>
                </a:solidFill>
              </a:rPr>
              <a:t>מהתרבות הישראלית</a:t>
            </a:r>
            <a:endParaRPr lang="en-US" dirty="0">
              <a:solidFill>
                <a:schemeClr val="tx2"/>
              </a:solidFill>
            </a:endParaRPr>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a:lstStyle/>
          <a:p>
            <a:pPr algn="r" rtl="1"/>
            <a:r>
              <a:rPr lang="he-IL" dirty="0" smtClean="0">
                <a:solidFill>
                  <a:srgbClr val="C00000"/>
                </a:solidFill>
              </a:rPr>
              <a:t>בחצר גן הילדים</a:t>
            </a:r>
          </a:p>
          <a:p>
            <a:pPr algn="r" rtl="1"/>
            <a:r>
              <a:rPr lang="he-IL" dirty="0" smtClean="0">
                <a:solidFill>
                  <a:srgbClr val="C00000"/>
                </a:solidFill>
              </a:rPr>
              <a:t>בבית הספר – טיולים שנתיים</a:t>
            </a:r>
          </a:p>
          <a:p>
            <a:pPr algn="r" rtl="1"/>
            <a:r>
              <a:rPr lang="he-IL" dirty="0" smtClean="0">
                <a:solidFill>
                  <a:srgbClr val="C00000"/>
                </a:solidFill>
              </a:rPr>
              <a:t>בתנועות הנוער – השבעות בטיולים "מים לים"</a:t>
            </a:r>
          </a:p>
          <a:p>
            <a:pPr algn="r" rtl="1"/>
            <a:r>
              <a:rPr lang="he-IL" dirty="0" smtClean="0">
                <a:solidFill>
                  <a:srgbClr val="C00000"/>
                </a:solidFill>
              </a:rPr>
              <a:t>בצבא – המסע</a:t>
            </a:r>
          </a:p>
          <a:p>
            <a:pPr algn="r" rtl="1"/>
            <a:r>
              <a:rPr lang="he-IL" dirty="0" smtClean="0">
                <a:solidFill>
                  <a:srgbClr val="C00000"/>
                </a:solidFill>
              </a:rPr>
              <a:t>וגם אחרי </a:t>
            </a:r>
          </a:p>
          <a:p>
            <a:pPr algn="r" rtl="1">
              <a:buNone/>
            </a:pPr>
            <a:r>
              <a:rPr lang="he-IL" dirty="0" smtClean="0">
                <a:solidFill>
                  <a:srgbClr val="C00000"/>
                </a:solidFill>
              </a:rPr>
              <a:t>        הצבא...</a:t>
            </a:r>
            <a:endParaRPr lang="en-US" dirty="0">
              <a:solidFill>
                <a:srgbClr val="C00000"/>
              </a:solidFill>
            </a:endParaRPr>
          </a:p>
        </p:txBody>
      </p:sp>
      <p:pic>
        <p:nvPicPr>
          <p:cNvPr id="27650" name="Picture 2" descr="http://img560.imageshack.us/img560/2035/srulikk.jpg">
            <a:hlinkClick r:id="rId3"/>
          </p:cNvPr>
          <p:cNvPicPr>
            <a:picLocks noChangeAspect="1" noChangeArrowheads="1"/>
          </p:cNvPicPr>
          <p:nvPr/>
        </p:nvPicPr>
        <p:blipFill>
          <a:blip r:embed="rId4" cstate="print"/>
          <a:srcRect/>
          <a:stretch>
            <a:fillRect/>
          </a:stretch>
        </p:blipFill>
        <p:spPr bwMode="auto">
          <a:xfrm>
            <a:off x="304800" y="152400"/>
            <a:ext cx="1428750" cy="2505076"/>
          </a:xfrm>
          <a:prstGeom prst="rect">
            <a:avLst/>
          </a:prstGeom>
          <a:noFill/>
        </p:spPr>
      </p:pic>
      <p:pic>
        <p:nvPicPr>
          <p:cNvPr id="6152" name="Picture 8" descr="http://www.themarker.com/polopoly_fs/1.652556.1307380066!/image/3149341096.jpg_gen/derivatives/landscape_468/3149341096.jpg"/>
          <p:cNvPicPr>
            <a:picLocks noChangeAspect="1" noChangeArrowheads="1"/>
          </p:cNvPicPr>
          <p:nvPr/>
        </p:nvPicPr>
        <p:blipFill>
          <a:blip r:embed="rId5" cstate="print"/>
          <a:srcRect/>
          <a:stretch>
            <a:fillRect/>
          </a:stretch>
        </p:blipFill>
        <p:spPr bwMode="auto">
          <a:xfrm>
            <a:off x="139700" y="3581400"/>
            <a:ext cx="3746500" cy="2809875"/>
          </a:xfrm>
          <a:prstGeom prst="rect">
            <a:avLst/>
          </a:prstGeom>
          <a:noFill/>
        </p:spPr>
      </p:pic>
      <p:pic>
        <p:nvPicPr>
          <p:cNvPr id="6150" name="Picture 6" descr="http://www.etgarbateva.co.il/picllery_files/dscn1019.jpg"/>
          <p:cNvPicPr>
            <a:picLocks noChangeAspect="1" noChangeArrowheads="1"/>
          </p:cNvPicPr>
          <p:nvPr/>
        </p:nvPicPr>
        <p:blipFill>
          <a:blip r:embed="rId6" cstate="print"/>
          <a:srcRect/>
          <a:stretch>
            <a:fillRect/>
          </a:stretch>
        </p:blipFill>
        <p:spPr bwMode="auto">
          <a:xfrm>
            <a:off x="2971800" y="3962400"/>
            <a:ext cx="3581400" cy="268605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מרותי ועד שרוליק : עולם הקריקטורות והקומיקס  של דוש"/>
          <p:cNvPicPr>
            <a:picLocks noChangeAspect="1" noChangeArrowheads="1"/>
          </p:cNvPicPr>
          <p:nvPr/>
        </p:nvPicPr>
        <p:blipFill>
          <a:blip r:embed="rId3" cstate="print"/>
          <a:srcRect/>
          <a:stretch>
            <a:fillRect/>
          </a:stretch>
        </p:blipFill>
        <p:spPr bwMode="auto">
          <a:xfrm>
            <a:off x="5334000" y="381000"/>
            <a:ext cx="3590925" cy="4657725"/>
          </a:xfrm>
          <a:prstGeom prst="rect">
            <a:avLst/>
          </a:prstGeom>
          <a:noFill/>
        </p:spPr>
      </p:pic>
      <p:pic>
        <p:nvPicPr>
          <p:cNvPr id="34822" name="Picture 6" descr="http://upload.kipa.co.il/bikorim/90033-582008512582008.jpg"/>
          <p:cNvPicPr>
            <a:picLocks noChangeAspect="1" noChangeArrowheads="1"/>
          </p:cNvPicPr>
          <p:nvPr/>
        </p:nvPicPr>
        <p:blipFill>
          <a:blip r:embed="rId4" cstate="print"/>
          <a:srcRect/>
          <a:stretch>
            <a:fillRect/>
          </a:stretch>
        </p:blipFill>
        <p:spPr bwMode="auto">
          <a:xfrm>
            <a:off x="304800" y="2362200"/>
            <a:ext cx="4946545" cy="35814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2057400"/>
            <a:ext cx="7772400" cy="44958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r" rtl="1">
              <a:buFont typeface="Arial" pitchFamily="34" charset="0"/>
              <a:buChar char="•"/>
            </a:pPr>
            <a:r>
              <a:rPr lang="he-IL" sz="2800" b="1" dirty="0" smtClean="0">
                <a:solidFill>
                  <a:srgbClr val="C00000"/>
                </a:solidFill>
              </a:rPr>
              <a:t>התרמילאים</a:t>
            </a:r>
            <a:r>
              <a:rPr lang="he-IL" sz="2800" dirty="0" smtClean="0">
                <a:solidFill>
                  <a:srgbClr val="C00000"/>
                </a:solidFill>
              </a:rPr>
              <a:t>: החל משנות השמונים הצבר הפסיק לגלות את המולדת דרך הנוף, והתחיל לגלות את עצמו דרך נופי העולם.</a:t>
            </a:r>
          </a:p>
          <a:p>
            <a:pPr algn="r" rtl="1">
              <a:buFont typeface="Arial" pitchFamily="34" charset="0"/>
              <a:buChar char="•"/>
            </a:pPr>
            <a:r>
              <a:rPr lang="he-IL" sz="2800" dirty="0" smtClean="0">
                <a:solidFill>
                  <a:srgbClr val="C00000"/>
                </a:solidFill>
              </a:rPr>
              <a:t>אבל לא כל המאפיינים של </a:t>
            </a:r>
          </a:p>
          <a:p>
            <a:pPr algn="r" rtl="1"/>
            <a:r>
              <a:rPr lang="he-IL" sz="2800" dirty="0" smtClean="0">
                <a:solidFill>
                  <a:srgbClr val="C00000"/>
                </a:solidFill>
              </a:rPr>
              <a:t>הטיול הישראלי נעלמו, גם </a:t>
            </a:r>
          </a:p>
          <a:p>
            <a:pPr algn="r" rtl="1"/>
            <a:r>
              <a:rPr lang="he-IL" sz="2800" dirty="0" smtClean="0">
                <a:solidFill>
                  <a:srgbClr val="C00000"/>
                </a:solidFill>
              </a:rPr>
              <a:t>היום יש בטיולי תרמילאים </a:t>
            </a:r>
          </a:p>
          <a:p>
            <a:pPr algn="r" rtl="1"/>
            <a:r>
              <a:rPr lang="he-IL" sz="2800" dirty="0" smtClean="0">
                <a:solidFill>
                  <a:srgbClr val="C00000"/>
                </a:solidFill>
              </a:rPr>
              <a:t>מבחני יכולת, והדגשת החבורה.</a:t>
            </a:r>
          </a:p>
          <a:p>
            <a:pPr algn="r" rtl="1"/>
            <a:r>
              <a:rPr lang="he-IL" sz="1400" dirty="0" smtClean="0">
                <a:solidFill>
                  <a:srgbClr val="C00000"/>
                </a:solidFill>
              </a:rPr>
              <a:t>אל המעין </a:t>
            </a:r>
          </a:p>
          <a:p>
            <a:pPr algn="r" rtl="1"/>
            <a:r>
              <a:rPr lang="en-US" sz="1400" dirty="0" smtClean="0">
                <a:solidFill>
                  <a:srgbClr val="C00000"/>
                </a:solidFill>
                <a:hlinkClick r:id="rId3"/>
              </a:rPr>
              <a:t>http://www.youtube.com/watch?v=ir0GLCwFlOE</a:t>
            </a:r>
            <a:endParaRPr lang="he-IL" sz="1400" dirty="0" smtClean="0">
              <a:solidFill>
                <a:srgbClr val="C00000"/>
              </a:solidFill>
            </a:endParaRPr>
          </a:p>
          <a:p>
            <a:pPr algn="r" rtl="1"/>
            <a:r>
              <a:rPr lang="en-US" sz="1400" dirty="0" smtClean="0">
                <a:solidFill>
                  <a:srgbClr val="C00000"/>
                </a:solidFill>
                <a:hlinkClick r:id="rId4"/>
              </a:rPr>
              <a:t>http://www.youtube.com/watch?v=dcoQ0OSlLGA</a:t>
            </a:r>
            <a:endParaRPr lang="he-IL" sz="1400" dirty="0" smtClean="0">
              <a:solidFill>
                <a:srgbClr val="C00000"/>
              </a:solidFill>
            </a:endParaRPr>
          </a:p>
          <a:p>
            <a:pPr algn="r" rtl="1"/>
            <a:r>
              <a:rPr lang="en-US" sz="1400" dirty="0" smtClean="0">
                <a:solidFill>
                  <a:srgbClr val="C00000"/>
                </a:solidFill>
                <a:hlinkClick r:id="rId5"/>
              </a:rPr>
              <a:t>http://www.youtube.com/watch?v=WX3zXFtLTxY&amp;feature=related</a:t>
            </a:r>
            <a:endParaRPr lang="he-IL" sz="1400" dirty="0" smtClean="0">
              <a:solidFill>
                <a:srgbClr val="C00000"/>
              </a:solidFill>
            </a:endParaRPr>
          </a:p>
          <a:p>
            <a:pPr algn="r" rtl="1"/>
            <a:r>
              <a:rPr lang="en-US" sz="1400" dirty="0" smtClean="0">
                <a:solidFill>
                  <a:srgbClr val="C00000"/>
                </a:solidFill>
                <a:hlinkClick r:id="rId6"/>
              </a:rPr>
              <a:t>http://www.youtube.com/watch?v=9BL_B8CfA_4&amp;feature=related</a:t>
            </a:r>
            <a:endParaRPr lang="he-IL" sz="1400" dirty="0" smtClean="0">
              <a:solidFill>
                <a:srgbClr val="C00000"/>
              </a:solidFill>
            </a:endParaRPr>
          </a:p>
          <a:p>
            <a:pPr algn="r" rtl="1"/>
            <a:endParaRPr lang="en-US" sz="1400" dirty="0">
              <a:solidFill>
                <a:srgbClr val="C00000"/>
              </a:solidFill>
            </a:endParaRPr>
          </a:p>
        </p:txBody>
      </p:sp>
      <p:sp>
        <p:nvSpPr>
          <p:cNvPr id="5" name="Title 1"/>
          <p:cNvSpPr>
            <a:spLocks noGrp="1"/>
          </p:cNvSpPr>
          <p:nvPr>
            <p:ph type="ctrTitle"/>
          </p:nvPr>
        </p:nvSpPr>
        <p:spPr>
          <a:xfrm>
            <a:off x="838200" y="381000"/>
            <a:ext cx="7772400" cy="1470025"/>
          </a:xfrm>
        </p:spPr>
        <p:style>
          <a:lnRef idx="1">
            <a:schemeClr val="accent5"/>
          </a:lnRef>
          <a:fillRef idx="2">
            <a:schemeClr val="accent5"/>
          </a:fillRef>
          <a:effectRef idx="1">
            <a:schemeClr val="accent5"/>
          </a:effectRef>
          <a:fontRef idx="minor">
            <a:schemeClr val="dk1"/>
          </a:fontRef>
        </p:style>
        <p:txBody>
          <a:bodyPr>
            <a:normAutofit/>
          </a:bodyPr>
          <a:lstStyle/>
          <a:p>
            <a:pPr rtl="1"/>
            <a:r>
              <a:rPr lang="he-IL" dirty="0" smtClean="0">
                <a:solidFill>
                  <a:schemeClr val="tx2"/>
                </a:solidFill>
              </a:rPr>
              <a:t>הטיול – חלק בלתי נפרד מהתרבות הישראלית – גם היום!</a:t>
            </a:r>
            <a:endParaRPr lang="en-US" dirty="0">
              <a:solidFill>
                <a:schemeClr val="tx2"/>
              </a:solidFill>
            </a:endParaRPr>
          </a:p>
        </p:txBody>
      </p:sp>
      <p:pic>
        <p:nvPicPr>
          <p:cNvPr id="32772" name="Picture 4" descr="http://www.amadeus.co.il/admin/images/inc/sites/161572.jpg"/>
          <p:cNvPicPr>
            <a:picLocks noChangeAspect="1" noChangeArrowheads="1"/>
          </p:cNvPicPr>
          <p:nvPr/>
        </p:nvPicPr>
        <p:blipFill>
          <a:blip r:embed="rId7" cstate="print"/>
          <a:srcRect/>
          <a:stretch>
            <a:fillRect/>
          </a:stretch>
        </p:blipFill>
        <p:spPr bwMode="auto">
          <a:xfrm>
            <a:off x="152400" y="2952749"/>
            <a:ext cx="4048125" cy="2686051"/>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TotalTime>
  <Words>950</Words>
  <Application>Microsoft Office PowerPoint</Application>
  <PresentationFormat>On-screen Show (4:3)</PresentationFormat>
  <Paragraphs>100</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הצבר המטייל  </vt:lpstr>
      <vt:lpstr>מיהו הצבר?</vt:lpstr>
      <vt:lpstr>משמעות הטיול בתרבות הצברית</vt:lpstr>
      <vt:lpstr>הכרת המולדת -  "רצינו לחדש חושים שניתקהו, להגיע דרך התנ"ך לשורשיות עמוקה יותר מאשר של העיירה והגולה," נחום גוטמן </vt:lpstr>
      <vt:lpstr>משמעות הטיול בתרבות הצברית</vt:lpstr>
      <vt:lpstr>משמעות הטיול בתרבות הצברית</vt:lpstr>
      <vt:lpstr>הטיול כאידאולוגיה</vt:lpstr>
      <vt:lpstr>הטיול כאידאולוגיה</vt:lpstr>
      <vt:lpstr>הטיול – חלק בלתי נפרד  מהתרבות הישראלית</vt:lpstr>
      <vt:lpstr>Slide 10</vt:lpstr>
      <vt:lpstr>הטיול – חלק בלתי נפרד מהתרבות הישראלית – גם היום!</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הצבר המטייל</dc:title>
  <dc:creator>Osnat</dc:creator>
  <cp:lastModifiedBy>Osnat</cp:lastModifiedBy>
  <cp:revision>59</cp:revision>
  <dcterms:created xsi:type="dcterms:W3CDTF">2012-06-28T14:45:18Z</dcterms:created>
  <dcterms:modified xsi:type="dcterms:W3CDTF">2013-09-05T19:42:08Z</dcterms:modified>
</cp:coreProperties>
</file>