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8" r:id="rId3"/>
    <p:sldId id="260" r:id="rId4"/>
    <p:sldId id="261" r:id="rId5"/>
    <p:sldId id="262" r:id="rId6"/>
    <p:sldId id="263" r:id="rId7"/>
    <p:sldId id="264" r:id="rId8"/>
    <p:sldId id="265" r:id="rId9"/>
    <p:sldId id="259" r:id="rId10"/>
    <p:sldId id="257" r:id="rId11"/>
    <p:sldId id="266" r:id="rId12"/>
    <p:sldId id="267" r:id="rId13"/>
    <p:sldId id="271" r:id="rId14"/>
    <p:sldId id="269" r:id="rId15"/>
    <p:sldId id="268" r:id="rId16"/>
    <p:sldId id="27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522" autoAdjust="0"/>
  </p:normalViewPr>
  <p:slideViewPr>
    <p:cSldViewPr snapToGrid="0">
      <p:cViewPr varScale="1">
        <p:scale>
          <a:sx n="77" d="100"/>
          <a:sy n="77" d="100"/>
        </p:scale>
        <p:origin x="1618"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886E18-BCD6-4039-B951-45AB4CC724D3}" type="datetimeFigureOut">
              <a:rPr lang="en-US" smtClean="0"/>
              <a:pPr/>
              <a:t>9/27/2017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11EEF2-070A-45A1-A419-B92997E6BAD7}" type="slidenum">
              <a:rPr lang="en-US" smtClean="0"/>
              <a:pPr/>
              <a:t>‹#›</a:t>
            </a:fld>
            <a:endParaRPr lang="en-US"/>
          </a:p>
        </p:txBody>
      </p:sp>
    </p:spTree>
    <p:extLst>
      <p:ext uri="{BB962C8B-B14F-4D97-AF65-F5344CB8AC3E}">
        <p14:creationId xmlns:p14="http://schemas.microsoft.com/office/powerpoint/2010/main" val="8360248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he.wikipedia.org/wiki/%D7%9B%D7%A0%D7%A8%D7%AA" TargetMode="External"/><Relationship Id="rId13" Type="http://schemas.openxmlformats.org/officeDocument/2006/relationships/hyperlink" Target="http://he.wikipedia.org/wiki/%D7%A7%D7%99%D7%9C%D7%95%D7%9E%D7%98%D7%A8" TargetMode="External"/><Relationship Id="rId18" Type="http://schemas.openxmlformats.org/officeDocument/2006/relationships/hyperlink" Target="http://he.wikipedia.org/wiki/%D7%99%D7%A8%D7%9E%D7%95%D7%9A" TargetMode="External"/><Relationship Id="rId26" Type="http://schemas.openxmlformats.org/officeDocument/2006/relationships/hyperlink" Target="http://he.wikipedia.org/wiki/%D7%94%D7%91%D7%A9%D7%9F" TargetMode="External"/><Relationship Id="rId3" Type="http://schemas.openxmlformats.org/officeDocument/2006/relationships/hyperlink" Target="http://he.wikipedia.org/wiki/%D7%A8%D7%9E%D7%94_(%D7%92%D7%90%D7%95%D7%92%D7%A8%D7%A4%D7%99%D7%94)" TargetMode="External"/><Relationship Id="rId21" Type="http://schemas.openxmlformats.org/officeDocument/2006/relationships/hyperlink" Target="http://he.wikipedia.org/wiki/%D7%9E%D7%99%D7%A9%D7%95%D7%A8_(%D7%92%D7%90%D7%95%D7%92%D7%A8%D7%A4%D7%99%D7%94)" TargetMode="External"/><Relationship Id="rId34" Type="http://schemas.openxmlformats.org/officeDocument/2006/relationships/hyperlink" Target="http://he.wikipedia.org/wiki/%D7%97%D7%95%D7%A7_%D7%A8%D7%9E%D7%AA_%D7%94%D7%92%D7%95%D7%9C%D7%9F" TargetMode="External"/><Relationship Id="rId7" Type="http://schemas.openxmlformats.org/officeDocument/2006/relationships/hyperlink" Target="http://he.wikipedia.org/wiki/%D7%94%D7%97%D7%A8%D7%9E%D7%95%D7%9F" TargetMode="External"/><Relationship Id="rId12" Type="http://schemas.openxmlformats.org/officeDocument/2006/relationships/hyperlink" Target="http://he.wikipedia.org/wiki/%D7%A1%D7%95%D7%A8%D7%99%D7%94" TargetMode="External"/><Relationship Id="rId17" Type="http://schemas.openxmlformats.org/officeDocument/2006/relationships/hyperlink" Target="http://he.wikipedia.org/wiki/%D7%A0%D7%94%D7%A8_%D7%94%D7%99%D7%A8%D7%93%D7%9F" TargetMode="External"/><Relationship Id="rId25" Type="http://schemas.openxmlformats.org/officeDocument/2006/relationships/hyperlink" Target="http://he.wikipedia.org/wiki/%D7%A9%D7%91%D7%98_%D7%9E%D7%A0%D7%A9%D7%94" TargetMode="External"/><Relationship Id="rId33" Type="http://schemas.openxmlformats.org/officeDocument/2006/relationships/hyperlink" Target="http://he.wikipedia.org/wiki/1981" TargetMode="External"/><Relationship Id="rId2" Type="http://schemas.openxmlformats.org/officeDocument/2006/relationships/slide" Target="../slides/slide2.xml"/><Relationship Id="rId16" Type="http://schemas.openxmlformats.org/officeDocument/2006/relationships/hyperlink" Target="http://he.wikipedia.org/wiki/%D7%94%D7%9B%D7%A0%D7%A8%D7%AA" TargetMode="External"/><Relationship Id="rId20" Type="http://schemas.openxmlformats.org/officeDocument/2006/relationships/hyperlink" Target="http://he.wikipedia.org/wiki/%D7%97%D7%95%D7%A8%D7%9F" TargetMode="External"/><Relationship Id="rId29" Type="http://schemas.openxmlformats.org/officeDocument/2006/relationships/hyperlink" Target="http://he.wikipedia.org/wiki/%D7%92%D7%9C%D7%95%D7%AA" TargetMode="External"/><Relationship Id="rId1" Type="http://schemas.openxmlformats.org/officeDocument/2006/relationships/notesMaster" Target="../notesMasters/notesMaster1.xml"/><Relationship Id="rId6" Type="http://schemas.openxmlformats.org/officeDocument/2006/relationships/hyperlink" Target="http://he.wikipedia.org/wiki/%D7%94%D7%A8" TargetMode="External"/><Relationship Id="rId11" Type="http://schemas.openxmlformats.org/officeDocument/2006/relationships/hyperlink" Target="http://he.wikipedia.org/wiki/%D7%99%D7%A9%D7%A8%D7%90%D7%9C" TargetMode="External"/><Relationship Id="rId24" Type="http://schemas.openxmlformats.org/officeDocument/2006/relationships/hyperlink" Target="http://he.wikipedia.org/wiki/%D7%A2%D7%99%D7%A8" TargetMode="External"/><Relationship Id="rId32" Type="http://schemas.openxmlformats.org/officeDocument/2006/relationships/hyperlink" Target="http://he.wikipedia.org/wiki/%D7%97%D7%95%D7%A7" TargetMode="External"/><Relationship Id="rId5" Type="http://schemas.openxmlformats.org/officeDocument/2006/relationships/hyperlink" Target="http://he.wikipedia.org/wiki/%D7%94%D7%99%D7%A8%D7%9E%D7%95%D7%9A" TargetMode="External"/><Relationship Id="rId15" Type="http://schemas.openxmlformats.org/officeDocument/2006/relationships/hyperlink" Target="http://he.wikipedia.org/wiki/%D7%9E%D7%98%D7%A8" TargetMode="External"/><Relationship Id="rId23" Type="http://schemas.openxmlformats.org/officeDocument/2006/relationships/hyperlink" Target="http://he.wikipedia.org/wiki/%D7%A1%D7%A4%D7%A8_%D7%93%D7%91%D7%A8%D7%99%D7%9D" TargetMode="External"/><Relationship Id="rId28" Type="http://schemas.openxmlformats.org/officeDocument/2006/relationships/hyperlink" Target="http://he.wikipedia.org/wiki/%D7%A2%D7%99%D7%A8_%D7%9E%D7%A7%D7%9C%D7%98" TargetMode="External"/><Relationship Id="rId10" Type="http://schemas.openxmlformats.org/officeDocument/2006/relationships/hyperlink" Target="http://he.wikipedia.org/wiki/%D7%92%D7%91%D7%95%D7%9C%D7%95%D7%AA_%D7%9E%D7%93%D7%99%D7%A0%D7%AA_%D7%99%D7%A9%D7%A8%D7%90%D7%9C" TargetMode="External"/><Relationship Id="rId19" Type="http://schemas.openxmlformats.org/officeDocument/2006/relationships/hyperlink" Target="http://he.wikipedia.org/wiki/%D7%97%D7%A8%D7%9E%D7%95%D7%9F" TargetMode="External"/><Relationship Id="rId31" Type="http://schemas.openxmlformats.org/officeDocument/2006/relationships/hyperlink" Target="http://he.wikipedia.org/wiki/%D7%9E%D7%9C%D7%97%D7%9E%D7%AA_%D7%A9%D7%A9%D7%AA_%D7%94%D7%99%D7%9E%D7%99%D7%9D" TargetMode="External"/><Relationship Id="rId4" Type="http://schemas.openxmlformats.org/officeDocument/2006/relationships/hyperlink" Target="http://he.wikipedia.org/wiki/%D7%A0%D7%94%D7%A8" TargetMode="External"/><Relationship Id="rId9" Type="http://schemas.openxmlformats.org/officeDocument/2006/relationships/hyperlink" Target="http://he.wikipedia.org/wiki/%D7%A2%D7%9E%D7%A7_%D7%94%D7%97%D7%95%D7%9C%D7%94" TargetMode="External"/><Relationship Id="rId14" Type="http://schemas.openxmlformats.org/officeDocument/2006/relationships/hyperlink" Target="http://he.wikipedia.org/wiki/%D7%92%D7%90%D7%95%D7%92%D7%A8%D7%A4%D7%99%D7%94" TargetMode="External"/><Relationship Id="rId22" Type="http://schemas.openxmlformats.org/officeDocument/2006/relationships/hyperlink" Target="http://he.wikipedia.org/wiki/%D7%91%D7%96%D7%9C%D7%AA" TargetMode="External"/><Relationship Id="rId27" Type="http://schemas.openxmlformats.org/officeDocument/2006/relationships/hyperlink" Target="file:///\\he.wikisource.org\wiki\%25D7%2593%25D7%2591%25D7%25A8%25D7%2599%25D7%259D_%25D7%2593_%25D7%259E%25D7%2592" TargetMode="External"/><Relationship Id="rId30" Type="http://schemas.openxmlformats.org/officeDocument/2006/relationships/hyperlink" Target="http://he.wikipedia.org/wiki/%D7%A2%D7%A8%D7%91%D7%99%D7%AA" TargetMode="External"/><Relationship Id="rId35" Type="http://schemas.openxmlformats.org/officeDocument/2006/relationships/hyperlink" Target="http://he.wikipedia.org/wiki/%D7%A1%D7%99%D7%A4%D7%95%D7%97" TargetMode="Externa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he.wikipedia.org/wiki/%D7%94%D7%95%D7%9E%D7%95_%D7%90%D7%A8%D7%A7%D7%98%D7%95%D7%A1" TargetMode="External"/><Relationship Id="rId3" Type="http://schemas.openxmlformats.org/officeDocument/2006/relationships/hyperlink" Target="http://he.wikipedia.org/wiki/%D7%95%D7%A0%D7%95%D7%A1_%D7%9E%D7%91%D7%A8%D7%9B%D7%AA_%D7%A8%D7%9D" TargetMode="External"/><Relationship Id="rId7" Type="http://schemas.openxmlformats.org/officeDocument/2006/relationships/hyperlink" Target="http://he.wikipedia.org/wiki/%D7%9E%D7%99%D7%9F_(%D7%98%D7%A7%D7%A1%D7%95%D7%A0%D7%95%D7%9E%D7%99%D7%94)"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he.wikipedia.org/wiki/%D7%93%D7%AA" TargetMode="External"/><Relationship Id="rId5" Type="http://schemas.openxmlformats.org/officeDocument/2006/relationships/hyperlink" Target="http://he.wikipedia.org/wiki/%D7%A1%D7%A7%D7%95%D7%A8%D7%99%D7%94" TargetMode="External"/><Relationship Id="rId4" Type="http://schemas.openxmlformats.org/officeDocument/2006/relationships/hyperlink" Target="http://he.wikipedia.org/wiki/%D7%A6%D7%9C%D7%9E%D7%99%D7%AA_(%D7%90%D7%A8%D7%9B%D7%90%D7%95%D7%9C%D7%95%D7%92%D7%99%D7%94)" TargetMode="External"/><Relationship Id="rId9" Type="http://schemas.openxmlformats.org/officeDocument/2006/relationships/hyperlink" Target="http://he.wikipedia.org/wiki/%D7%94%D7%90%D7%93%D7%9D_%D7%94%D7%A0%D7%91%D7%95%D7%9F" TargetMode="Externa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he.wikipedia.org/wiki/%D7%90%D7%91%D7%9F_%D7%A8%D7%90%D7%A9%D7%94" TargetMode="External"/><Relationship Id="rId13" Type="http://schemas.openxmlformats.org/officeDocument/2006/relationships/hyperlink" Target="http://he.wikipedia.org/wiki/%D7%92%D7%9E%D7%9C%D7%90_(%D7%99%D7%99%D7%A9%D7%95%D7%91_%D7%A2%D7%AA%D7%99%D7%A7)" TargetMode="External"/><Relationship Id="rId18" Type="http://schemas.openxmlformats.org/officeDocument/2006/relationships/hyperlink" Target="http://he.wikipedia.org/wiki/%D7%91%D7%96%D7%9C%D7%AA" TargetMode="External"/><Relationship Id="rId26" Type="http://schemas.openxmlformats.org/officeDocument/2006/relationships/hyperlink" Target="http://he.wikipedia.org/wiki/%D7%A4%D7%95%D7%9C%D7%97%D7%9F" TargetMode="External"/><Relationship Id="rId3" Type="http://schemas.openxmlformats.org/officeDocument/2006/relationships/hyperlink" Target="http://he.wikipedia.org/wiki/%D7%9E%D7%92%D7%9C%D7%99%D7%AA" TargetMode="External"/><Relationship Id="rId21" Type="http://schemas.openxmlformats.org/officeDocument/2006/relationships/hyperlink" Target="http://he.wikipedia.org/wiki/%D7%97%D7%95%D7%9E%D7%94" TargetMode="External"/><Relationship Id="rId7" Type="http://schemas.openxmlformats.org/officeDocument/2006/relationships/hyperlink" Target="http://he.wikipedia.org/wiki/%D7%9E%D7%91%D7%A0%D7%94" TargetMode="External"/><Relationship Id="rId12" Type="http://schemas.openxmlformats.org/officeDocument/2006/relationships/hyperlink" Target="http://he.wikipedia.org/wiki/%D7%A8%D7%9E%D7%AA_%D7%94%D7%92%D7%95%D7%9C%D7%9F" TargetMode="External"/><Relationship Id="rId17" Type="http://schemas.openxmlformats.org/officeDocument/2006/relationships/hyperlink" Target="http://he.wikipedia.org/wiki/%D7%A1%D7%9C%D7%A2" TargetMode="External"/><Relationship Id="rId25" Type="http://schemas.openxmlformats.org/officeDocument/2006/relationships/hyperlink" Target="http://he.wikipedia.org/wiki/%D7%A7%D7%91%D7%A8" TargetMode="External"/><Relationship Id="rId2" Type="http://schemas.openxmlformats.org/officeDocument/2006/relationships/slide" Target="../slides/slide4.xml"/><Relationship Id="rId16" Type="http://schemas.openxmlformats.org/officeDocument/2006/relationships/hyperlink" Target="http://he.wikipedia.org/wiki/%D7%92%D7%9C%D7%92%D7%9C_%D7%A8%D7%A4%D7%90%D7%99%D7%9D" TargetMode="External"/><Relationship Id="rId20" Type="http://schemas.openxmlformats.org/officeDocument/2006/relationships/hyperlink" Target="http://he.wikipedia.org/wiki/%D7%9E%D7%A2%D7%92%D7%9C" TargetMode="External"/><Relationship Id="rId29" Type="http://schemas.openxmlformats.org/officeDocument/2006/relationships/hyperlink" Target="http://he.wikipedia.org/wiki/%D7%94%D7%91%D7%A9%D7%9F" TargetMode="External"/><Relationship Id="rId1" Type="http://schemas.openxmlformats.org/officeDocument/2006/relationships/notesMaster" Target="../notesMasters/notesMaster1.xml"/><Relationship Id="rId6" Type="http://schemas.openxmlformats.org/officeDocument/2006/relationships/hyperlink" Target="http://he.wikipedia.org/wiki/%D7%94%D7%9E%D7%94%D7%A4%D7%9B%D7%94_%D7%94%D7%A0%D7%90%D7%95%D7%9C%D7%99%D7%AA%D7%99%D7%AA" TargetMode="External"/><Relationship Id="rId11" Type="http://schemas.openxmlformats.org/officeDocument/2006/relationships/hyperlink" Target="http://he.wikipedia.org/wiki/%D7%90%D7%A8%D7%A5_%D7%99%D7%A9%D7%A8%D7%90%D7%9C" TargetMode="External"/><Relationship Id="rId24" Type="http://schemas.openxmlformats.org/officeDocument/2006/relationships/hyperlink" Target="http://he.wikipedia.org/wiki/%D7%94%D7%A9%D7%9E%D7%A9" TargetMode="External"/><Relationship Id="rId5" Type="http://schemas.openxmlformats.org/officeDocument/2006/relationships/hyperlink" Target="http://he.wikipedia.org/wiki/%D7%AA%D7%A7%D7%95%D7%A4%D7%AA_%D7%94%D7%90%D7%91%D7%9F_%D7%94%D7%97%D7%93%D7%A9%D7%94" TargetMode="External"/><Relationship Id="rId15" Type="http://schemas.openxmlformats.org/officeDocument/2006/relationships/hyperlink" Target="http://he.wikipedia.org/wiki/%D7%99%D7%A9%D7%A8%D7%90%D7%9C" TargetMode="External"/><Relationship Id="rId23" Type="http://schemas.openxmlformats.org/officeDocument/2006/relationships/hyperlink" Target="http://he.wikipedia.org/wiki/%D7%9C%D7%95%D7%97_%D7%A9%D7%A0%D7%94_(%D7%9B%D7%9C%D7%99)" TargetMode="External"/><Relationship Id="rId28" Type="http://schemas.openxmlformats.org/officeDocument/2006/relationships/hyperlink" Target="http://he.wikipedia.org/wiki/%D7%9E%D7%A7%D7%A8%D7%90" TargetMode="External"/><Relationship Id="rId10" Type="http://schemas.openxmlformats.org/officeDocument/2006/relationships/hyperlink" Target="http://he.wikipedia.org/wiki/%D7%91%D7%A8%D7%98%D7%95%D7%A0%D7%99%D7%AA" TargetMode="External"/><Relationship Id="rId19" Type="http://schemas.openxmlformats.org/officeDocument/2006/relationships/hyperlink" Target="http://he.wikipedia.org/wiki/%D7%9E%D7%98%D7%A8" TargetMode="External"/><Relationship Id="rId31" Type="http://schemas.openxmlformats.org/officeDocument/2006/relationships/hyperlink" Target="http://he.wikipedia.org/wiki/%D7%93%D7%AA" TargetMode="External"/><Relationship Id="rId4" Type="http://schemas.openxmlformats.org/officeDocument/2006/relationships/hyperlink" Target="http://he.wikipedia.org/wiki/%D7%90%D7%91%D7%9F" TargetMode="External"/><Relationship Id="rId9" Type="http://schemas.openxmlformats.org/officeDocument/2006/relationships/hyperlink" Target="http://he.wikipedia.org/wiki/%D7%A7%D7%91%D7%95%D7%A8%D7%94" TargetMode="External"/><Relationship Id="rId14" Type="http://schemas.openxmlformats.org/officeDocument/2006/relationships/hyperlink" Target="http://he.wikipedia.org/wiki/%D7%A9%D7%9E%D7%99%D7%A8_(%D7%A7%D7%99%D7%91%D7%95%D7%A5)" TargetMode="External"/><Relationship Id="rId22" Type="http://schemas.openxmlformats.org/officeDocument/2006/relationships/hyperlink" Target="http://he.wikipedia.org/wiki/%D7%90%D7%A8%D7%A5_%D7%99%D7%A9%D7%A8%D7%90%D7%9C_%D7%91%D7%A2%D7%AA_%D7%94%D7%A2%D7%AA%D7%99%D7%A7%D7%94" TargetMode="External"/><Relationship Id="rId27" Type="http://schemas.openxmlformats.org/officeDocument/2006/relationships/hyperlink" Target="http://he.wikipedia.org/wiki/%D7%A2%D7%91%D7%A8%D7%99%D7%AA" TargetMode="External"/><Relationship Id="rId30" Type="http://schemas.openxmlformats.org/officeDocument/2006/relationships/hyperlink" Target="http://he.wikipedia.org/wiki/%D7%A2%D7%A0%D7%A7"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he.wikipedia.org/wiki/%D7%97%D7%A9%D7%9E%D7%95%D7%A0%D7%90%D7%99%D7%9D"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he.wikipedia.org/wiki/%D7%92%D7%9E%D7%9C%D7%90_(%D7%99%D7%99%D7%A9%D7%95%D7%91_%D7%A2%D7%AA%D7%99%D7%A7)" TargetMode="External"/><Relationship Id="rId4" Type="http://schemas.openxmlformats.org/officeDocument/2006/relationships/hyperlink" Target="http://he.wikipedia.org/wiki/%D7%90%D7%9C%D7%9B%D7%A1%D7%A0%D7%93%D7%A8_%D7%99%D7%A0%D7%90%D7%99" TargetMode="Externa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he.wikipedia.org/wiki/%D7%94%D7%9E%D7%A8%D7%93_%D7%94%D7%92%D7%93%D7%95%D7%9C" TargetMode="External"/><Relationship Id="rId13" Type="http://schemas.openxmlformats.org/officeDocument/2006/relationships/hyperlink" Target="http://he.wikipedia.org/wiki/66" TargetMode="External"/><Relationship Id="rId18" Type="http://schemas.openxmlformats.org/officeDocument/2006/relationships/hyperlink" Target="http://he.wikipedia.org/wiki/%D7%94%D7%90%D7%99%D7%9E%D7%A4%D7%A8%D7%99%D7%94_%D7%94%D7%A8%D7%95%D7%9E%D7%99%D7%AA" TargetMode="External"/><Relationship Id="rId26" Type="http://schemas.openxmlformats.org/officeDocument/2006/relationships/hyperlink" Target="http://he.wikipedia.org/wiki/%D7%91%D7%A2%D7%99%D7%99%D7%AA_%D7%99%D7%95%D7%A1%D7%A4%D7%95%D7%A1" TargetMode="External"/><Relationship Id="rId3" Type="http://schemas.openxmlformats.org/officeDocument/2006/relationships/hyperlink" Target="http://he.wikipedia.org/wiki/%D7%99%D7%94%D7%95%D7%93%D7%99%D7%9D" TargetMode="External"/><Relationship Id="rId21" Type="http://schemas.openxmlformats.org/officeDocument/2006/relationships/hyperlink" Target="http://he.wikipedia.org/wiki/%D7%99%D7%A8%D7%95%D7%A9%D7%9C%D7%99%D7%9D" TargetMode="External"/><Relationship Id="rId7" Type="http://schemas.openxmlformats.org/officeDocument/2006/relationships/hyperlink" Target="http://he.wikipedia.org/wiki/%D7%94%D7%9E%D7%90%D7%94_%D7%94-6_%D7%9C%D7%A4%D7%A0%D7%94%22%D7%A1" TargetMode="External"/><Relationship Id="rId12" Type="http://schemas.openxmlformats.org/officeDocument/2006/relationships/hyperlink" Target="http://he.wikipedia.org/wiki/%D7%94%D7%95%D7%A8%D7%93%D7%95%D7%A1" TargetMode="External"/><Relationship Id="rId17" Type="http://schemas.openxmlformats.org/officeDocument/2006/relationships/hyperlink" Target="http://he.wikipedia.org/wiki/%D7%94%D7%A2%D7%9D_%D7%94%D7%99%D7%94%D7%95%D7%93%D7%99" TargetMode="External"/><Relationship Id="rId25" Type="http://schemas.openxmlformats.org/officeDocument/2006/relationships/hyperlink" Target="http://he.wikipedia.org/wiki/%D7%94%D7%AA%D7%90%D7%91%D7%93%D7%95%D7%AA" TargetMode="External"/><Relationship Id="rId2" Type="http://schemas.openxmlformats.org/officeDocument/2006/relationships/slide" Target="../slides/slide6.xml"/><Relationship Id="rId16" Type="http://schemas.openxmlformats.org/officeDocument/2006/relationships/hyperlink" Target="http://he.wikipedia.org/wiki/%D7%9E%D7%A8%D7%93" TargetMode="External"/><Relationship Id="rId20" Type="http://schemas.openxmlformats.org/officeDocument/2006/relationships/hyperlink" Target="http://he.wikipedia.org/wiki/%D7%94%D7%92%D7%9C%D7%99%D7%9C" TargetMode="External"/><Relationship Id="rId1" Type="http://schemas.openxmlformats.org/officeDocument/2006/relationships/notesMaster" Target="../notesMasters/notesMaster1.xml"/><Relationship Id="rId6" Type="http://schemas.openxmlformats.org/officeDocument/2006/relationships/hyperlink" Target="http://he.wikipedia.org/wiki/%D7%94%D7%A6%D7%94%D7%A8%D7%AA_%D7%9B%D7%95%D7%A8%D7%A9" TargetMode="External"/><Relationship Id="rId11" Type="http://schemas.openxmlformats.org/officeDocument/2006/relationships/hyperlink" Target="http://he.wikipedia.org/wiki/%D7%94%D7%9E%D7%90%D7%94_%D7%94-20" TargetMode="External"/><Relationship Id="rId24" Type="http://schemas.openxmlformats.org/officeDocument/2006/relationships/hyperlink" Target="http://he.wikipedia.org/wiki/%D7%91%D7%99%D7%AA_%D7%94%D7%9E%D7%A7%D7%93%D7%A9_%D7%94%D7%A9%D7%A0%D7%99" TargetMode="External"/><Relationship Id="rId5" Type="http://schemas.openxmlformats.org/officeDocument/2006/relationships/hyperlink" Target="http://he.wikipedia.org/wiki/%D7%90%D7%A8%D7%A5_%D7%99%D7%A9%D7%A8%D7%90%D7%9C" TargetMode="External"/><Relationship Id="rId15" Type="http://schemas.openxmlformats.org/officeDocument/2006/relationships/hyperlink" Target="http://he.wikipedia.org/wiki/74" TargetMode="External"/><Relationship Id="rId23" Type="http://schemas.openxmlformats.org/officeDocument/2006/relationships/hyperlink" Target="http://he.wikipedia.org/wiki/%D7%A2%D7%91%D7%93%D7%95%D7%AA" TargetMode="External"/><Relationship Id="rId10" Type="http://schemas.openxmlformats.org/officeDocument/2006/relationships/hyperlink" Target="http://he.wikipedia.org/wiki/%D7%9E%D7%93%D7%99%D7%A0%D7%AA_%D7%99%D7%A9%D7%A8%D7%90%D7%9C" TargetMode="External"/><Relationship Id="rId19" Type="http://schemas.openxmlformats.org/officeDocument/2006/relationships/hyperlink" Target="http://he.wikipedia.org/wiki/%D7%A9%D7%91%D7%99" TargetMode="External"/><Relationship Id="rId4" Type="http://schemas.openxmlformats.org/officeDocument/2006/relationships/hyperlink" Target="http://he.wikipedia.org/wiki/%D7%92%D7%9C%D7%95%D7%AA_%D7%91%D7%91%D7%9C" TargetMode="External"/><Relationship Id="rId9" Type="http://schemas.openxmlformats.org/officeDocument/2006/relationships/hyperlink" Target="http://he.wikipedia.org/wiki/%D7%9E%D7%A8%D7%93_%D7%91%D7%A8_%D7%9B%D7%95%D7%9B%D7%91%D7%90" TargetMode="External"/><Relationship Id="rId14" Type="http://schemas.openxmlformats.org/officeDocument/2006/relationships/hyperlink" Target="http://he.wikipedia.org/wiki/73" TargetMode="External"/><Relationship Id="rId22" Type="http://schemas.openxmlformats.org/officeDocument/2006/relationships/hyperlink" Target="http://he.wikipedia.org/wiki/%D7%94%D7%92%D7%9C%D7%99%D7%94" TargetMode="Externa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he.wikipedia.org/wiki/%D7%97%D7%99%D7%99%D7%9C" TargetMode="External"/><Relationship Id="rId3" Type="http://schemas.openxmlformats.org/officeDocument/2006/relationships/hyperlink" Target="http://he.wikipedia.org/wiki/%D7%98%D7%95%D7%A4%D7%95%D7%92%D7%A8%D7%A4%D7%99%D7%94" TargetMode="External"/><Relationship Id="rId7" Type="http://schemas.openxmlformats.org/officeDocument/2006/relationships/hyperlink" Target="http://he.wikipedia.org/wiki/%D7%92%D7%92"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he.wikipedia.org/wiki/%D7%90%D7%99%D7%9C_%D7%91%D7%A8%D7%96%D7%9C" TargetMode="External"/><Relationship Id="rId11" Type="http://schemas.openxmlformats.org/officeDocument/2006/relationships/hyperlink" Target="http://he.wikipedia.org/wiki/%D7%9B%D7%A4%D7%A8" TargetMode="External"/><Relationship Id="rId5" Type="http://schemas.openxmlformats.org/officeDocument/2006/relationships/hyperlink" Target="http://he.wikipedia.org/wiki/67" TargetMode="External"/><Relationship Id="rId10" Type="http://schemas.openxmlformats.org/officeDocument/2006/relationships/hyperlink" Target="http://he.wikipedia.org/wiki/%D7%9E%D7%9C%D7%97%D7%9E%D7%95%D7%AA_%D7%94%D7%99%D7%94%D7%95%D7%93%D7%99%D7%9D" TargetMode="External"/><Relationship Id="rId4" Type="http://schemas.openxmlformats.org/officeDocument/2006/relationships/hyperlink" Target="http://he.wikipedia.org/wiki/%D7%94%D7%A8" TargetMode="External"/><Relationship Id="rId9" Type="http://schemas.openxmlformats.org/officeDocument/2006/relationships/hyperlink" Target="http://he.wikipedia.org/wiki/%D7%99%D7%95%D7%A1%D7%A3_%D7%91%D7%9F_%D7%9E%D7%AA%D7%AA%D7%99%D7%94%D7%95" TargetMode="Externa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he.wikipedia.org/wiki/%D7%94%D7%90%D7%99%D7%9E%D7%A4%D7%A8%D7%99%D7%94_%D7%94%D7%9E%D7%95%D7%A1%D7%9C%D7%9E%D7%99%D7%AA" TargetMode="External"/><Relationship Id="rId3" Type="http://schemas.openxmlformats.org/officeDocument/2006/relationships/hyperlink" Target="http://he.wikipedia.org/wiki/%D7%AA%D7%A7%D7%95%D7%A4%D7%AA_%D7%94%D7%9E%D7%A9%D7%A0%D7%94" TargetMode="External"/><Relationship Id="rId7" Type="http://schemas.openxmlformats.org/officeDocument/2006/relationships/hyperlink" Target="http://he.wikipedia.org/wiki/%D7%94%D7%90%D7%99%D7%9E%D7%A4%D7%A8%D7%99%D7%94_%D7%94%D7%91%D7%99%D7%96%D7%A0%D7%98%D7%99%D7%AA" TargetMode="External"/><Relationship Id="rId12" Type="http://schemas.openxmlformats.org/officeDocument/2006/relationships/hyperlink" Target="http://he.wikipedia.org/wiki/%D7%93%D7%A8%D7%95%D7%96%D7%99%D7%9D"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he.wikipedia.org/wiki/%D7%A7%D7%A8%D7%91_%D7%94%D7%99%D7%A8%D7%9E%D7%95%D7%9A" TargetMode="External"/><Relationship Id="rId11" Type="http://schemas.openxmlformats.org/officeDocument/2006/relationships/hyperlink" Target="http://he.wikipedia.org/wiki/%D7%91%D7%93%D7%95%D7%95%D7%99%D7%9D" TargetMode="External"/><Relationship Id="rId5" Type="http://schemas.openxmlformats.org/officeDocument/2006/relationships/hyperlink" Target="http://he.wikipedia.org/wiki/%D7%94%D7%9E%D7%90%D7%94_%D7%94-10" TargetMode="External"/><Relationship Id="rId10" Type="http://schemas.openxmlformats.org/officeDocument/2006/relationships/hyperlink" Target="http://he.wikipedia.org/wiki/%D7%94%D7%9E%D7%90%D7%94_%D7%94-19" TargetMode="External"/><Relationship Id="rId4" Type="http://schemas.openxmlformats.org/officeDocument/2006/relationships/hyperlink" Target="http://he.wikipedia.org/wiki/%D7%AA%D7%A7%D7%95%D7%A4%D7%AA_%D7%94%D7%AA%D7%9C%D7%9E%D7%95%D7%93" TargetMode="External"/><Relationship Id="rId9" Type="http://schemas.openxmlformats.org/officeDocument/2006/relationships/hyperlink" Target="http://he.wikipedia.org/wiki/%D7%94%D7%90%D7%99%D7%9E%D7%A4%D7%A8%D7%99%D7%94_%D7%94%D7%A2%D7%95%D7%AA'%D7%9E%D7%90%D7%A0%D7%99%D7%AA"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he.wikipedia.org/wiki/%D7%97%D7%A6%D7%91%D7%90%D7%A0%D7%99" TargetMode="External"/><Relationship Id="rId3" Type="http://schemas.openxmlformats.org/officeDocument/2006/relationships/hyperlink" Target="http://he.wikipedia.org/wiki/%D7%94%D7%9E%D7%95%D7%91%D7%99%D7%9C_%D7%94%D7%90%D7%A8%D7%A6%D7%99" TargetMode="External"/><Relationship Id="rId7" Type="http://schemas.openxmlformats.org/officeDocument/2006/relationships/hyperlink" Target="http://he.wikipedia.org/wiki/%D7%A0%D7%97%D7%9C_%D7%97%D7%A8%D7%9E%D7%95%D7%9F"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he.wikipedia.org/wiki/%D7%A0%D7%97%D7%9C_%D7%93%D7%9F" TargetMode="External"/><Relationship Id="rId11" Type="http://schemas.openxmlformats.org/officeDocument/2006/relationships/hyperlink" Target="http://he.wikipedia.org/wiki/%D7%94%D7%9E%D7%9C%D7%97%D7%9E%D7%94_%D7%A2%D7%9C_%D7%94%D7%9E%D7%99%D7%9D" TargetMode="External"/><Relationship Id="rId5" Type="http://schemas.openxmlformats.org/officeDocument/2006/relationships/hyperlink" Target="http://he.wikipedia.org/wiki/%D7%9E%D7%A7%D7%95%D7%A8%D7%95%D7%AA_%D7%94%D7%99%D7%A8%D7%93%D7%9F" TargetMode="External"/><Relationship Id="rId10" Type="http://schemas.openxmlformats.org/officeDocument/2006/relationships/hyperlink" Target="http://he.wikipedia.org/wiki/%D7%94%D7%99%D7%A8%D7%93%D7%9F" TargetMode="External"/><Relationship Id="rId4" Type="http://schemas.openxmlformats.org/officeDocument/2006/relationships/hyperlink" Target="http://he.wikipedia.org/wiki/%D7%9B%D7%A0%D7%A8%D7%AA" TargetMode="External"/><Relationship Id="rId9" Type="http://schemas.openxmlformats.org/officeDocument/2006/relationships/hyperlink" Target="http://he.wikipedia.org/wiki/%D7%99%D7%A8%D7%9E%D7%95%D7%9A" TargetMode="Externa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he.wikipedia.org/wiki/%D7%9E%D7%9E%D7%A9%D7%9C%D7%AA_%D7%99%D7%A9%D7%A8%D7%90%D7%9C" TargetMode="External"/><Relationship Id="rId13" Type="http://schemas.openxmlformats.org/officeDocument/2006/relationships/hyperlink" Target="http://he.wikipedia.org/wiki/%D7%A0%D7%97%D7%9C_%D7%97%D7%A8%D7%9E%D7%95%D7%9F" TargetMode="External"/><Relationship Id="rId18" Type="http://schemas.openxmlformats.org/officeDocument/2006/relationships/hyperlink" Target="http://he.wikipedia.org/wiki/%D7%97%D7%A8%D7%9E%D7%95%D7%9F" TargetMode="External"/><Relationship Id="rId26" Type="http://schemas.openxmlformats.org/officeDocument/2006/relationships/hyperlink" Target="http://he.wikipedia.org/wiki/%D7%94%D7%A7%D7%94%D7%99%D7%9C%D7%94_%D7%94%D7%91%D7%99%D7%A0%D7%9C%D7%90%D7%95%D7%9E%D7%99%D7%AA" TargetMode="External"/><Relationship Id="rId3" Type="http://schemas.openxmlformats.org/officeDocument/2006/relationships/hyperlink" Target="http://he.wikipedia.org/wiki/%D7%9E%D7%9C%D7%97%D7%9E%D7%AA_%D7%A9%D7%A9%D7%AA_%D7%94%D7%99%D7%9E%D7%99%D7%9D" TargetMode="External"/><Relationship Id="rId21" Type="http://schemas.openxmlformats.org/officeDocument/2006/relationships/hyperlink" Target="http://he.wikipedia.org/wiki/%D7%97%D7%95%D7%A7_%D7%A8%D7%9E%D7%AA_%D7%94%D7%92%D7%95%D7%9C%D7%9F" TargetMode="External"/><Relationship Id="rId7" Type="http://schemas.openxmlformats.org/officeDocument/2006/relationships/hyperlink" Target="http://he.wikipedia.org/wiki/%D7%93%D7%9F_(%D7%A7%D7%99%D7%91%D7%95%D7%A5)" TargetMode="External"/><Relationship Id="rId12" Type="http://schemas.openxmlformats.org/officeDocument/2006/relationships/hyperlink" Target="http://he.wikipedia.org/wiki/%D7%93%D7%95%D7%93_%D7%90%D7%9C%D7%A2%D7%96%D7%A8" TargetMode="External"/><Relationship Id="rId17" Type="http://schemas.openxmlformats.org/officeDocument/2006/relationships/hyperlink" Target="http://he.wikipedia.org/wiki/10_%D7%91%D7%99%D7%95%D7%A0%D7%99" TargetMode="External"/><Relationship Id="rId25" Type="http://schemas.openxmlformats.org/officeDocument/2006/relationships/hyperlink" Target="http://he.wikipedia.org/wiki/%D7%AA%D7%95%D7%A9%D7%91" TargetMode="External"/><Relationship Id="rId2" Type="http://schemas.openxmlformats.org/officeDocument/2006/relationships/slide" Target="../slides/slide11.xml"/><Relationship Id="rId16" Type="http://schemas.openxmlformats.org/officeDocument/2006/relationships/hyperlink" Target="http://he.wikipedia.org/wiki/%D7%92%D7%A9%D7%A8_%D7%91%D7%A0%D7%95%D7%AA_%D7%99%D7%A2%D7%A7%D7%91" TargetMode="External"/><Relationship Id="rId20" Type="http://schemas.openxmlformats.org/officeDocument/2006/relationships/hyperlink" Target="http://he.wikipedia.org/wiki/14_%D7%91%D7%99%D7%95%D7%9C%D7%99" TargetMode="External"/><Relationship Id="rId1" Type="http://schemas.openxmlformats.org/officeDocument/2006/relationships/notesMaster" Target="../notesMasters/notesMaster1.xml"/><Relationship Id="rId6" Type="http://schemas.openxmlformats.org/officeDocument/2006/relationships/hyperlink" Target="http://he.wikipedia.org/wiki/%D7%98%D7%A0%D7%A7" TargetMode="External"/><Relationship Id="rId11" Type="http://schemas.openxmlformats.org/officeDocument/2006/relationships/hyperlink" Target="http://he.wikipedia.org/wiki/%D7%90%D7%9C%D7%95%D7%A3_%D7%A4%D7%99%D7%A7%D7%95%D7%93_%D7%94%D7%A6%D7%A4%D7%95%D7%9F" TargetMode="External"/><Relationship Id="rId24" Type="http://schemas.openxmlformats.org/officeDocument/2006/relationships/hyperlink" Target="http://he.wikipedia.org/wiki/%D7%A1%D7%99%D7%A4%D7%95%D7%97" TargetMode="External"/><Relationship Id="rId5" Type="http://schemas.openxmlformats.org/officeDocument/2006/relationships/hyperlink" Target="http://he.wikipedia.org/wiki/%D7%A8%D7%90%D7%A9_%D7%A4%D7%99%D7%A0%D7%94" TargetMode="External"/><Relationship Id="rId15" Type="http://schemas.openxmlformats.org/officeDocument/2006/relationships/hyperlink" Target="http://he.wikipedia.org/wiki/%D7%AA%D7%9C_%D7%A4%D7%90%D7%97%D7%A8" TargetMode="External"/><Relationship Id="rId23" Type="http://schemas.openxmlformats.org/officeDocument/2006/relationships/hyperlink" Target="http://he.wikipedia.org/wiki/1981" TargetMode="External"/><Relationship Id="rId10" Type="http://schemas.openxmlformats.org/officeDocument/2006/relationships/hyperlink" Target="http://he.wikipedia.org/wiki/9_%D7%91%D7%99%D7%95%D7%A0%D7%99" TargetMode="External"/><Relationship Id="rId19" Type="http://schemas.openxmlformats.org/officeDocument/2006/relationships/hyperlink" Target="http://he.wikipedia.org/wiki/%D7%9E%D7%A8%D7%95%D7%9D_%D7%92%D7%95%D7%9C%D7%9F" TargetMode="External"/><Relationship Id="rId4" Type="http://schemas.openxmlformats.org/officeDocument/2006/relationships/hyperlink" Target="http://he.wikipedia.org/wiki/%D7%A2%D7%9E%D7%A7_%D7%94%D7%97%D7%95%D7%9C%D7%94" TargetMode="External"/><Relationship Id="rId9" Type="http://schemas.openxmlformats.org/officeDocument/2006/relationships/hyperlink" Target="http://he.wikipedia.org/wiki/%D7%95%D7%99%D7%A7%D7%99%D7%A4%D7%93%D7%99%D7%94:%D7%91%D7%99%D7%91%D7%9C%D7%99%D7%95%D7%92%D7%A8%D7%A4%D7%99%D7%94" TargetMode="External"/><Relationship Id="rId14" Type="http://schemas.openxmlformats.org/officeDocument/2006/relationships/hyperlink" Target="http://he.wikipedia.org/wiki/%D7%A7%D7%95%D7%A0%D7%99%D7%99%D7%98%D7%A8%D7%94" TargetMode="External"/><Relationship Id="rId22" Type="http://schemas.openxmlformats.org/officeDocument/2006/relationships/hyperlink" Target="http://he.wikipedia.org/wiki/14_%D7%91%D7%93%D7%A6%D7%9E%D7%91%D7%A8" TargetMode="Externa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he.wikipedia.org/wiki/%D7%AA%D7%A7%D7%99%D7%A4%D7%AA_%D7%97%D7%99%D7%9C_%D7%94%D7%90%D7%95%D7%95%D7%99%D7%A8_%D7%94%D7%99%D7%A9%D7%A8%D7%90%D7%9C%D7%99_%D7%91%D7%A1%D7%95%D7%A8%D7%99%D7%94_(2007)" TargetMode="External"/><Relationship Id="rId13" Type="http://schemas.openxmlformats.org/officeDocument/2006/relationships/hyperlink" Target="http://he.wikipedia.org/wiki/1994" TargetMode="External"/><Relationship Id="rId18" Type="http://schemas.openxmlformats.org/officeDocument/2006/relationships/hyperlink" Target="http://he.wikipedia.org/wiki/%D7%A8%D7%A6%D7%97_%D7%A8%D7%91%D7%99%D7%9F" TargetMode="External"/><Relationship Id="rId26" Type="http://schemas.openxmlformats.org/officeDocument/2006/relationships/hyperlink" Target="http://he.wikipedia.org/wiki/%D7%94%D7%9B%D7%A0%D7%A8%D7%AA" TargetMode="External"/><Relationship Id="rId3" Type="http://schemas.openxmlformats.org/officeDocument/2006/relationships/hyperlink" Target="http://he.wikipedia.org/wiki/1974" TargetMode="External"/><Relationship Id="rId21" Type="http://schemas.openxmlformats.org/officeDocument/2006/relationships/hyperlink" Target="http://he.wikipedia.org/wiki/%D7%91%D7%A0%D7%99%D7%9E%D7%99%D7%9F_%D7%A0%D7%AA%D7%A0%D7%99%D7%94%D7%95" TargetMode="External"/><Relationship Id="rId7" Type="http://schemas.openxmlformats.org/officeDocument/2006/relationships/hyperlink" Target="http://he.wikipedia.org/wiki/%D7%94%D7%92'%D7%99%D7%94%D7%90%D7%93_%D7%94%D7%90%D7%99%D7%A1%D7%9C%D7%9E%D7%99" TargetMode="External"/><Relationship Id="rId12" Type="http://schemas.openxmlformats.org/officeDocument/2006/relationships/hyperlink" Target="http://he.wikipedia.org/wiki/8_%D7%91%D7%A1%D7%A4%D7%98%D7%9E%D7%91%D7%A8" TargetMode="External"/><Relationship Id="rId17" Type="http://schemas.openxmlformats.org/officeDocument/2006/relationships/hyperlink" Target="http://he.wikipedia.org/wiki/%D7%9E%D7%9E%D7%A9%D7%9C%D7%AA_%D7%99%D7%A9%D7%A8%D7%90%D7%9C_%D7%94%D7%A2%D7%A9%D7%A8%D7%99%D7%9D_%D7%95%D7%A9%D7%A9" TargetMode="External"/><Relationship Id="rId25" Type="http://schemas.openxmlformats.org/officeDocument/2006/relationships/hyperlink" Target="http://he.wikipedia.org/wiki/%D7%9E%D7%9E%D7%A9%D7%9C%D7%AA_%D7%99%D7%A9%D7%A8%D7%90%D7%9C_%D7%94%D7%A2%D7%A9%D7%A8%D7%99%D7%9D_%D7%95%D7%A9%D7%9E%D7%95%D7%A0%D7%94" TargetMode="External"/><Relationship Id="rId2" Type="http://schemas.openxmlformats.org/officeDocument/2006/relationships/slide" Target="../slides/slide12.xml"/><Relationship Id="rId16" Type="http://schemas.openxmlformats.org/officeDocument/2006/relationships/hyperlink" Target="http://he.wikipedia.org/wiki/%D7%A9%D7%9E%D7%A2%D7%95%D7%9F_%D7%A4%D7%A8%D7%A1" TargetMode="External"/><Relationship Id="rId20" Type="http://schemas.openxmlformats.org/officeDocument/2006/relationships/hyperlink" Target="http://he.wikipedia.org/wiki/%D7%9E%D7%9E%D7%A9%D7%9C%D7%AA_%D7%99%D7%A9%D7%A8%D7%90%D7%9C_%D7%94%D7%A2%D7%A9%D7%A8%D7%99%D7%9D_%D7%95%D7%A9%D7%91%D7%A2" TargetMode="External"/><Relationship Id="rId29" Type="http://schemas.openxmlformats.org/officeDocument/2006/relationships/hyperlink" Target="http://he.wikipedia.org/wiki/%D7%90%D7%99%D7%A0%D7%AA%D7%99%D7%A4%D7%90%D7%93%D7%AA_%D7%90%D7%9C-%D7%90%D7%A7%D7%A6%D7%94" TargetMode="External"/><Relationship Id="rId1" Type="http://schemas.openxmlformats.org/officeDocument/2006/relationships/notesMaster" Target="../notesMasters/notesMaster1.xml"/><Relationship Id="rId6" Type="http://schemas.openxmlformats.org/officeDocument/2006/relationships/hyperlink" Target="http://he.wikipedia.org/wiki/%D7%9C%D7%91%D7%A0%D7%95%D7%9F" TargetMode="External"/><Relationship Id="rId11" Type="http://schemas.openxmlformats.org/officeDocument/2006/relationships/hyperlink" Target="http://he.wikipedia.org/wiki/%D7%9E%D7%9E%D7%A9%D7%9C%D7%AA_%D7%99%D7%A9%D7%A8%D7%90%D7%9C_%D7%94%D7%A2%D7%A9%D7%A8%D7%99%D7%9D_%D7%95%D7%97%D7%9E%D7%A9" TargetMode="External"/><Relationship Id="rId24" Type="http://schemas.openxmlformats.org/officeDocument/2006/relationships/hyperlink" Target="http://he.wikipedia.org/wiki/%D7%94%D7%97%D7%A8%D7%9E%D7%95%D7%9F" TargetMode="External"/><Relationship Id="rId32" Type="http://schemas.openxmlformats.org/officeDocument/2006/relationships/hyperlink" Target="http://he.wikipedia.org/wiki/%D7%91%D7%A9%D7%90%D7%A8_%D7%90%D7%9C-%D7%90%D7%A1%D7%93" TargetMode="External"/><Relationship Id="rId5" Type="http://schemas.openxmlformats.org/officeDocument/2006/relationships/hyperlink" Target="http://he.wikipedia.org/wiki/%D7%9E%D7%9C%D7%97%D7%9E%D7%AA_%D7%99%D7%95%D7%9D_%D7%94%D7%9B%D7%99%D7%A4%D7%95%D7%A8%D7%99%D7%9D" TargetMode="External"/><Relationship Id="rId15" Type="http://schemas.openxmlformats.org/officeDocument/2006/relationships/hyperlink" Target="http://he.wikipedia.org/w/index.php?title=%D7%A4%D7%99%D7%A7%D7%93%D7%95%D7%9F_%D7%A8%D7%91%D7%99%D7%9F&amp;action=edit&amp;redlink=1" TargetMode="External"/><Relationship Id="rId23" Type="http://schemas.openxmlformats.org/officeDocument/2006/relationships/hyperlink" Target="http://he.wikipedia.org/wiki/%D7%A8%D7%95%D7%9F_%D7%9C%D7%90%D7%95%D7%93%D7%A8" TargetMode="External"/><Relationship Id="rId28" Type="http://schemas.openxmlformats.org/officeDocument/2006/relationships/hyperlink" Target="http://he.wikipedia.org/wiki/%D7%9E%D7%9E%D7%A9%D7%9C%D7%AA_%D7%99%D7%A9%D7%A8%D7%90%D7%9C_%D7%94%D7%A2%D7%A9%D7%A8%D7%99%D7%9D_%D7%95%D7%AA%D7%A9%D7%A2" TargetMode="External"/><Relationship Id="rId10" Type="http://schemas.openxmlformats.org/officeDocument/2006/relationships/hyperlink" Target="http://he.wikipedia.org/wiki/1967" TargetMode="External"/><Relationship Id="rId19" Type="http://schemas.openxmlformats.org/officeDocument/2006/relationships/hyperlink" Target="http://he.wikipedia.org/wiki/%D7%90%D7%94%D7%95%D7%93_%D7%91%D7%A8%D7%A7" TargetMode="External"/><Relationship Id="rId31" Type="http://schemas.openxmlformats.org/officeDocument/2006/relationships/hyperlink" Target="http://he.wikipedia.org/wiki/%D7%90%D7%94%D7%95%D7%93_%D7%90%D7%95%D7%9C%D7%9E%D7%A8%D7%98" TargetMode="External"/><Relationship Id="rId4" Type="http://schemas.openxmlformats.org/officeDocument/2006/relationships/hyperlink" Target="http://he.wikipedia.org/wiki/%D7%94%D7%90%D7%95%22%D7%9D" TargetMode="External"/><Relationship Id="rId9" Type="http://schemas.openxmlformats.org/officeDocument/2006/relationships/hyperlink" Target="http://he.wikipedia.org/wiki/%D7%94%D7%A1%D7%9B%D7%9D_%D7%A9%D7%9C%D7%95%D7%9D" TargetMode="External"/><Relationship Id="rId14" Type="http://schemas.openxmlformats.org/officeDocument/2006/relationships/hyperlink" Target="http://he.wikipedia.org/wiki/%D7%90%D7%A8%D7%A6%D7%95%D7%AA_%D7%94%D7%91%D7%A8%D7%99%D7%AA" TargetMode="External"/><Relationship Id="rId22" Type="http://schemas.openxmlformats.org/officeDocument/2006/relationships/hyperlink" Target="http://he.wikipedia.org/wiki/%D7%94%D7%9C%D7%99%D7%9B%D7%95%D7%93" TargetMode="External"/><Relationship Id="rId27" Type="http://schemas.openxmlformats.org/officeDocument/2006/relationships/hyperlink" Target="http://he.wikipedia.org/wiki/%D7%90%D7%A8%D7%99%D7%90%D7%9C_%D7%A9%D7%A8%D7%95%D7%9F" TargetMode="External"/><Relationship Id="rId30" Type="http://schemas.openxmlformats.org/officeDocument/2006/relationships/hyperlink" Target="http://he.wikipedia.org/wiki/%D7%99%D7%93%D7%99%D7%A2%D7%95%D7%AA_%D7%90%D7%97%D7%A8%D7%95%D7%A0%D7%95%D7%AA" TargetMode="Externa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he.wikipedia.org/wiki/1981" TargetMode="External"/><Relationship Id="rId3" Type="http://schemas.openxmlformats.org/officeDocument/2006/relationships/hyperlink" Target="http://he.wikipedia.org/wiki/2009" TargetMode="External"/><Relationship Id="rId7" Type="http://schemas.openxmlformats.org/officeDocument/2006/relationships/hyperlink" Target="http://he.wikipedia.org/wiki/%D7%9E%D7%97%D7%95%D7%96_%D7%A7%D7%95%D7%A0%D7%99%D7%98%D7%A8%D7%94" TargetMode="External"/><Relationship Id="rId12" Type="http://schemas.openxmlformats.org/officeDocument/2006/relationships/hyperlink" Target="http://he.wikipedia.org/wiki/%D7%AA%D7%95%D7%A9%D7%91_%D7%A7%D7%91%D7%A2"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he.wikipedia.org/wiki/%D7%A2%D7%9C%D7%90%D7%95%D7%95%D7%99%D7%9D" TargetMode="External"/><Relationship Id="rId11" Type="http://schemas.openxmlformats.org/officeDocument/2006/relationships/hyperlink" Target="http://he.wikipedia.org/wiki/2006" TargetMode="External"/><Relationship Id="rId5" Type="http://schemas.openxmlformats.org/officeDocument/2006/relationships/hyperlink" Target="http://he.wikipedia.org/wiki/%D7%93%D7%A8%D7%95%D7%96%D7%99%D7%9D" TargetMode="External"/><Relationship Id="rId10" Type="http://schemas.openxmlformats.org/officeDocument/2006/relationships/hyperlink" Target="http://he.wikipedia.org/wiki/%D7%9E%D7%A8%D7%A9%D7%9D_%D7%94%D7%90%D7%95%D7%9B%D7%9C%D7%95%D7%A1%D7%99%D7%9F" TargetMode="External"/><Relationship Id="rId4" Type="http://schemas.openxmlformats.org/officeDocument/2006/relationships/hyperlink" Target="http://he.wikipedia.org/wiki/%D7%99%D7%94%D7%95%D7%93%D7%99%D7%9D" TargetMode="External"/><Relationship Id="rId9" Type="http://schemas.openxmlformats.org/officeDocument/2006/relationships/hyperlink" Target="http://he.wikipedia.org/wiki/%D7%90%D7%96%D7%A8%D7%97%D7%95%D7%AA"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b="1" dirty="0" smtClean="0"/>
              <a:t>רמת הגולן</a:t>
            </a:r>
            <a:r>
              <a:rPr lang="he-IL" dirty="0" smtClean="0"/>
              <a:t> היא </a:t>
            </a:r>
            <a:r>
              <a:rPr lang="he-IL" dirty="0" smtClean="0">
                <a:hlinkClick r:id="rId3" action="ppaction://hlinkfile" tooltip="רמה (גאוגרפיה)"/>
              </a:rPr>
              <a:t>רמה</a:t>
            </a:r>
            <a:r>
              <a:rPr lang="he-IL" dirty="0" smtClean="0"/>
              <a:t> שטוחה השוכנת בין </a:t>
            </a:r>
            <a:r>
              <a:rPr lang="he-IL" dirty="0" smtClean="0">
                <a:hlinkClick r:id="rId4" action="ppaction://hlinkfile" tooltip="נהר"/>
              </a:rPr>
              <a:t>נהר</a:t>
            </a:r>
            <a:r>
              <a:rPr lang="he-IL" dirty="0" smtClean="0"/>
              <a:t> </a:t>
            </a:r>
            <a:r>
              <a:rPr lang="he-IL" dirty="0" smtClean="0">
                <a:hlinkClick r:id="rId5" action="ppaction://hlinkfile" tooltip="הירמוך"/>
              </a:rPr>
              <a:t>הירמוך</a:t>
            </a:r>
            <a:r>
              <a:rPr lang="he-IL" dirty="0" smtClean="0"/>
              <a:t> מדרום ו</a:t>
            </a:r>
            <a:r>
              <a:rPr lang="he-IL" dirty="0" smtClean="0">
                <a:hlinkClick r:id="rId6" action="ppaction://hlinkfile" tooltip="הר"/>
              </a:rPr>
              <a:t>הר</a:t>
            </a:r>
            <a:r>
              <a:rPr lang="he-IL" dirty="0" smtClean="0"/>
              <a:t> </a:t>
            </a:r>
            <a:r>
              <a:rPr lang="he-IL" dirty="0" smtClean="0">
                <a:hlinkClick r:id="rId7" action="ppaction://hlinkfile" tooltip="החרמון"/>
              </a:rPr>
              <a:t>החרמון</a:t>
            </a:r>
            <a:r>
              <a:rPr lang="he-IL" dirty="0" smtClean="0"/>
              <a:t> מצפון, ממזרח ל</a:t>
            </a:r>
            <a:r>
              <a:rPr lang="he-IL" dirty="0" smtClean="0">
                <a:hlinkClick r:id="rId8" action="ppaction://hlinkfile" tooltip="כנרת"/>
              </a:rPr>
              <a:t>כנרת</a:t>
            </a:r>
            <a:r>
              <a:rPr lang="he-IL" dirty="0" smtClean="0"/>
              <a:t> ול</a:t>
            </a:r>
            <a:r>
              <a:rPr lang="he-IL" dirty="0" smtClean="0">
                <a:hlinkClick r:id="rId9" action="ppaction://hlinkfile" tooltip="עמק החולה"/>
              </a:rPr>
              <a:t>עמק החולה</a:t>
            </a:r>
            <a:r>
              <a:rPr lang="he-IL" dirty="0" smtClean="0"/>
              <a:t>. ברמת הגולן עובר </a:t>
            </a:r>
            <a:r>
              <a:rPr lang="he-IL" dirty="0" smtClean="0">
                <a:hlinkClick r:id="rId10" action="ppaction://hlinkfile" tooltip="גבולות מדינת ישראל"/>
              </a:rPr>
              <a:t>קו הפרדת הכוחות</a:t>
            </a:r>
            <a:r>
              <a:rPr lang="he-IL" dirty="0" smtClean="0"/>
              <a:t> בין </a:t>
            </a:r>
            <a:r>
              <a:rPr lang="he-IL" dirty="0" smtClean="0">
                <a:hlinkClick r:id="rId11" action="ppaction://hlinkfile" tooltip="ישראל"/>
              </a:rPr>
              <a:t>ישראל</a:t>
            </a:r>
            <a:r>
              <a:rPr lang="he-IL" dirty="0" smtClean="0"/>
              <a:t> ל</a:t>
            </a:r>
            <a:r>
              <a:rPr lang="he-IL" dirty="0" smtClean="0">
                <a:hlinkClick r:id="rId12" action="ppaction://hlinkfile" tooltip="סוריה"/>
              </a:rPr>
              <a:t>סוריה</a:t>
            </a:r>
            <a:r>
              <a:rPr lang="he-IL" dirty="0" smtClean="0"/>
              <a:t>. שטח הרמה הוא כ-1,800 </a:t>
            </a:r>
            <a:r>
              <a:rPr lang="he-IL" dirty="0" smtClean="0">
                <a:hlinkClick r:id="rId13" action="ppaction://hlinkfile" tooltip="קילומטר"/>
              </a:rPr>
              <a:t>קילומטרים</a:t>
            </a:r>
            <a:r>
              <a:rPr lang="he-IL" dirty="0" smtClean="0"/>
              <a:t> רבועים, מהם כ-1,200 קמ"ר בשליטת ישראל. </a:t>
            </a:r>
          </a:p>
          <a:p>
            <a:pPr algn="r" rtl="1"/>
            <a:r>
              <a:rPr lang="he-IL" dirty="0" smtClean="0"/>
              <a:t>מבחינה </a:t>
            </a:r>
            <a:r>
              <a:rPr lang="he-IL" dirty="0" smtClean="0">
                <a:hlinkClick r:id="rId14" action="ppaction://hlinkfile" tooltip="גאוגרפיה"/>
              </a:rPr>
              <a:t>גאוגרפית</a:t>
            </a:r>
            <a:r>
              <a:rPr lang="he-IL" dirty="0" smtClean="0"/>
              <a:t> הרמה נתחמת על ידי נפילה של 600 </a:t>
            </a:r>
            <a:r>
              <a:rPr lang="he-IL" dirty="0" smtClean="0">
                <a:hlinkClick r:id="rId15" action="ppaction://hlinkfile" tooltip="מטר"/>
              </a:rPr>
              <a:t>מטר</a:t>
            </a:r>
            <a:r>
              <a:rPr lang="he-IL" dirty="0" smtClean="0"/>
              <a:t> אל שפת </a:t>
            </a:r>
            <a:r>
              <a:rPr lang="he-IL" dirty="0" smtClean="0">
                <a:hlinkClick r:id="rId16" action="ppaction://hlinkfile" tooltip="הכנרת"/>
              </a:rPr>
              <a:t>הכנרת</a:t>
            </a:r>
            <a:r>
              <a:rPr lang="he-IL" dirty="0" smtClean="0"/>
              <a:t> ו</a:t>
            </a:r>
            <a:r>
              <a:rPr lang="he-IL" dirty="0" smtClean="0">
                <a:hlinkClick r:id="rId17" action="ppaction://hlinkfile" tooltip="נהר הירדן"/>
              </a:rPr>
              <a:t>נהר הירדן</a:t>
            </a:r>
            <a:r>
              <a:rPr lang="he-IL" dirty="0" smtClean="0"/>
              <a:t> במערב, נהר ה</a:t>
            </a:r>
            <a:r>
              <a:rPr lang="he-IL" dirty="0" smtClean="0">
                <a:hlinkClick r:id="rId18" action="ppaction://hlinkfile" tooltip="ירמוך"/>
              </a:rPr>
              <a:t>ירמוך</a:t>
            </a:r>
            <a:r>
              <a:rPr lang="he-IL" dirty="0" smtClean="0"/>
              <a:t> בדרום, והר ה</a:t>
            </a:r>
            <a:r>
              <a:rPr lang="he-IL" dirty="0" smtClean="0">
                <a:hlinkClick r:id="rId19" action="ppaction://hlinkfile" tooltip="חרמון"/>
              </a:rPr>
              <a:t>חרמון</a:t>
            </a:r>
            <a:r>
              <a:rPr lang="he-IL" dirty="0" smtClean="0"/>
              <a:t> בצפון. במזרח גובל הגולן ב</a:t>
            </a:r>
            <a:r>
              <a:rPr lang="he-IL" dirty="0" smtClean="0">
                <a:hlinkClick r:id="rId20" action="ppaction://hlinkfile" tooltip="חורן"/>
              </a:rPr>
              <a:t>חורן</a:t>
            </a:r>
            <a:r>
              <a:rPr lang="he-IL" dirty="0" smtClean="0"/>
              <a:t>, אף כי הגבול הגאוגרפי אינו ברור, כיוון ש</a:t>
            </a:r>
            <a:r>
              <a:rPr lang="he-IL" dirty="0" smtClean="0">
                <a:hlinkClick r:id="rId21" action="ppaction://hlinkfile" tooltip="מישור (גאוגרפיה)"/>
              </a:rPr>
              <a:t>מישורי</a:t>
            </a:r>
            <a:r>
              <a:rPr lang="he-IL" dirty="0" smtClean="0"/>
              <a:t> ה</a:t>
            </a:r>
            <a:r>
              <a:rPr lang="he-IL" dirty="0" smtClean="0">
                <a:hlinkClick r:id="rId22" action="ppaction://hlinkfile" tooltip="בזלת"/>
              </a:rPr>
              <a:t>בזלת</a:t>
            </a:r>
            <a:r>
              <a:rPr lang="he-IL" dirty="0" smtClean="0"/>
              <a:t> ממשיכים עד לעומק סוריה.</a:t>
            </a:r>
          </a:p>
          <a:p>
            <a:pPr algn="r" rtl="1"/>
            <a:endParaRPr lang="he-IL" dirty="0" smtClean="0"/>
          </a:p>
          <a:p>
            <a:pPr algn="r" rtl="1"/>
            <a:r>
              <a:rPr lang="he-IL" dirty="0" smtClean="0"/>
              <a:t>השם 'גולן' מופיע לראשונה בכתובים ב</a:t>
            </a:r>
            <a:r>
              <a:rPr lang="he-IL" dirty="0" smtClean="0">
                <a:hlinkClick r:id="rId23" action="ppaction://hlinkfile" tooltip="ספר דברים"/>
              </a:rPr>
              <a:t>ספר דברים</a:t>
            </a:r>
            <a:r>
              <a:rPr lang="he-IL" dirty="0" smtClean="0"/>
              <a:t>, שם זהו שמהּ של </a:t>
            </a:r>
            <a:r>
              <a:rPr lang="he-IL" dirty="0" smtClean="0">
                <a:hlinkClick r:id="rId24" action="ppaction://hlinkfile" tooltip="עיר"/>
              </a:rPr>
              <a:t>עיר</a:t>
            </a:r>
            <a:r>
              <a:rPr lang="he-IL" dirty="0" smtClean="0"/>
              <a:t> בתחום </a:t>
            </a:r>
            <a:r>
              <a:rPr lang="he-IL" dirty="0" smtClean="0">
                <a:hlinkClick r:id="rId25" action="ppaction://hlinkfile" tooltip="שבט מנשה"/>
              </a:rPr>
              <a:t>שבט מנשה</a:t>
            </a:r>
            <a:r>
              <a:rPr lang="he-IL" dirty="0" smtClean="0"/>
              <a:t> באזור </a:t>
            </a:r>
            <a:r>
              <a:rPr lang="he-IL" dirty="0" smtClean="0">
                <a:hlinkClick r:id="rId26" action="ppaction://hlinkfile" tooltip="הבשן"/>
              </a:rPr>
              <a:t>הבשן</a:t>
            </a:r>
            <a:r>
              <a:rPr lang="he-IL" dirty="0" smtClean="0"/>
              <a:t>: </a:t>
            </a:r>
            <a:r>
              <a:rPr lang="he-IL" sz="1200" kern="1200" dirty="0" smtClean="0">
                <a:solidFill>
                  <a:schemeClr val="tx1"/>
                </a:solidFill>
                <a:latin typeface="+mn-lt"/>
                <a:ea typeface="+mn-ea"/>
                <a:cs typeface="+mn-cs"/>
              </a:rPr>
              <a:t>"וְאֶת גּוֹלָן בַּבָּשָׁן לַמְנַשִּׁי"</a:t>
            </a:r>
            <a:r>
              <a:rPr lang="he-IL" dirty="0" smtClean="0"/>
              <a:t> </a:t>
            </a:r>
            <a:r>
              <a:rPr lang="he-IL" sz="1200" kern="1200" dirty="0" smtClean="0">
                <a:solidFill>
                  <a:schemeClr val="tx1"/>
                </a:solidFill>
                <a:latin typeface="+mn-lt"/>
                <a:ea typeface="+mn-ea"/>
                <a:cs typeface="+mn-cs"/>
              </a:rPr>
              <a:t>(</a:t>
            </a:r>
            <a:r>
              <a:rPr lang="he-IL" sz="1200" kern="1200" dirty="0" smtClean="0">
                <a:solidFill>
                  <a:schemeClr val="tx1"/>
                </a:solidFill>
                <a:latin typeface="+mn-lt"/>
                <a:ea typeface="+mn-ea"/>
                <a:cs typeface="+mn-cs"/>
                <a:hlinkClick r:id="rId27" action="ppaction://hlinkfile" tooltip="s:דברים ד מג"/>
              </a:rPr>
              <a:t>ד', מג</a:t>
            </a:r>
            <a:r>
              <a:rPr lang="he-IL" sz="1200" kern="1200" dirty="0" smtClean="0">
                <a:solidFill>
                  <a:schemeClr val="tx1"/>
                </a:solidFill>
                <a:latin typeface="+mn-lt"/>
                <a:ea typeface="+mn-ea"/>
                <a:cs typeface="+mn-cs"/>
              </a:rPr>
              <a:t>)</a:t>
            </a:r>
            <a:r>
              <a:rPr lang="he-IL" dirty="0" smtClean="0"/>
              <a:t>. עיר זו שימשה כ</a:t>
            </a:r>
            <a:r>
              <a:rPr lang="he-IL" dirty="0" smtClean="0">
                <a:hlinkClick r:id="rId28" action="ppaction://hlinkfile" tooltip="עיר מקלט"/>
              </a:rPr>
              <a:t>עיר מקלט</a:t>
            </a:r>
            <a:endParaRPr lang="he-IL" dirty="0" smtClean="0"/>
          </a:p>
          <a:p>
            <a:pPr algn="r" rtl="1"/>
            <a:r>
              <a:rPr lang="he-IL" dirty="0" smtClean="0"/>
              <a:t>ייתכן ששימוש זה הוא שהקנה לה את השם גולן, מלשון "</a:t>
            </a:r>
            <a:r>
              <a:rPr lang="he-IL" dirty="0" smtClean="0">
                <a:hlinkClick r:id="rId29" action="ppaction://hlinkfile" tooltip="גלות"/>
              </a:rPr>
              <a:t>גולה</a:t>
            </a:r>
            <a:r>
              <a:rPr lang="he-IL" dirty="0" smtClean="0"/>
              <a:t>" או "גלות" (ב</a:t>
            </a:r>
            <a:r>
              <a:rPr lang="he-IL" dirty="0" smtClean="0">
                <a:hlinkClick r:id="rId30" action="ppaction://hlinkfile" tooltip="ערבית"/>
              </a:rPr>
              <a:t>ערבית</a:t>
            </a:r>
            <a:r>
              <a:rPr lang="he-IL" dirty="0" smtClean="0"/>
              <a:t> 'ג'וואל' (جوّال) הוא עובר אורח או נודד). גם בערבית מכונה הרמה בשם דומה: אלְ-גַ'וְלָאן </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החלק שבשליטת ישראל ברמת הגולן נכבש על ידיה מידי סוריה ב</a:t>
            </a:r>
            <a:r>
              <a:rPr lang="he-IL" dirty="0" smtClean="0">
                <a:hlinkClick r:id="rId31" action="ppaction://hlinkfile" tooltip="מלחמת ששת הימים"/>
              </a:rPr>
              <a:t>מלחמת ששת הימים</a:t>
            </a:r>
            <a:r>
              <a:rPr lang="he-IL" dirty="0" smtClean="0"/>
              <a:t> והוחל עליו ה</a:t>
            </a:r>
            <a:r>
              <a:rPr lang="he-IL" dirty="0" smtClean="0">
                <a:hlinkClick r:id="rId32" action="ppaction://hlinkfile" tooltip="חוק"/>
              </a:rPr>
              <a:t>חוק</a:t>
            </a:r>
            <a:r>
              <a:rPr lang="he-IL" dirty="0" smtClean="0"/>
              <a:t> הישראלי ב-</a:t>
            </a:r>
            <a:r>
              <a:rPr lang="he-IL" dirty="0" smtClean="0">
                <a:hlinkClick r:id="rId33" action="ppaction://hlinkfile" tooltip="1981"/>
              </a:rPr>
              <a:t>1981</a:t>
            </a:r>
            <a:r>
              <a:rPr lang="he-IL" dirty="0" smtClean="0"/>
              <a:t> בחקיקת </a:t>
            </a:r>
            <a:r>
              <a:rPr lang="he-IL" dirty="0" smtClean="0">
                <a:hlinkClick r:id="rId34" action="ppaction://hlinkfile" tooltip="חוק רמת הגולן"/>
              </a:rPr>
              <a:t>חוק רמת הגולן</a:t>
            </a:r>
            <a:r>
              <a:rPr lang="he-IL" dirty="0" smtClean="0"/>
              <a:t> (יש המכנים זאת "</a:t>
            </a:r>
            <a:r>
              <a:rPr lang="he-IL" dirty="0" smtClean="0">
                <a:hlinkClick r:id="rId35" action="ppaction://hlinkfile" tooltip="סיפוח"/>
              </a:rPr>
              <a:t>סיפוח</a:t>
            </a:r>
            <a:r>
              <a:rPr lang="he-IL" dirty="0" smtClean="0"/>
              <a:t>").</a:t>
            </a:r>
            <a:endParaRPr lang="en-US" dirty="0" smtClean="0"/>
          </a:p>
          <a:p>
            <a:pPr algn="r" rtl="1"/>
            <a:endParaRPr lang="he-IL" dirty="0" smtClean="0"/>
          </a:p>
          <a:p>
            <a:pPr algn="r"/>
            <a:endParaRPr lang="en-US" dirty="0"/>
          </a:p>
        </p:txBody>
      </p:sp>
      <p:sp>
        <p:nvSpPr>
          <p:cNvPr id="4" name="Slide Number Placeholder 3"/>
          <p:cNvSpPr>
            <a:spLocks noGrp="1"/>
          </p:cNvSpPr>
          <p:nvPr>
            <p:ph type="sldNum" sz="quarter" idx="10"/>
          </p:nvPr>
        </p:nvSpPr>
        <p:spPr/>
        <p:txBody>
          <a:bodyPr/>
          <a:lstStyle/>
          <a:p>
            <a:fld id="{9B11EEF2-070A-45A1-A419-B92997E6BAD7}" type="slidenum">
              <a:rPr lang="en-US" smtClean="0"/>
              <a:pPr/>
              <a:t>2</a:t>
            </a:fld>
            <a:endParaRPr lang="en-US"/>
          </a:p>
        </p:txBody>
      </p:sp>
    </p:spTree>
    <p:extLst>
      <p:ext uri="{BB962C8B-B14F-4D97-AF65-F5344CB8AC3E}">
        <p14:creationId xmlns:p14="http://schemas.microsoft.com/office/powerpoint/2010/main" val="1347243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התיישבות אנושית התקיימה ברמת הגולן כבר לפני מאות אלפי שנה. ממצא ידוע מתקופה זו הוא </a:t>
            </a:r>
            <a:r>
              <a:rPr lang="he-IL" dirty="0" smtClean="0">
                <a:hlinkClick r:id="rId3" action="ppaction://hlinkfile" tooltip="ונוס מברכת רם"/>
              </a:rPr>
              <a:t>ונוס מברכת רם</a:t>
            </a:r>
            <a:r>
              <a:rPr lang="he-IL" dirty="0" smtClean="0"/>
              <a:t>, שנחשב לממצא העתיק ביותר של דמות אנושית הקיים בתיעוד הארכאולוגי.</a:t>
            </a:r>
          </a:p>
          <a:p>
            <a:pPr algn="r" rtl="1"/>
            <a:r>
              <a:rPr lang="he-IL" dirty="0" smtClean="0"/>
              <a:t>ה</a:t>
            </a:r>
            <a:r>
              <a:rPr lang="he-IL" dirty="0" smtClean="0">
                <a:hlinkClick r:id="rId4" action="ppaction://hlinkfile" tooltip="צלמית (ארכאולוגיה)"/>
              </a:rPr>
              <a:t>צלמית</a:t>
            </a:r>
            <a:r>
              <a:rPr lang="he-IL" dirty="0" smtClean="0"/>
              <a:t> גולפה מאבן </a:t>
            </a:r>
            <a:r>
              <a:rPr lang="he-IL" dirty="0" smtClean="0">
                <a:hlinkClick r:id="rId5" action="ppaction://hlinkfile" tooltip="סקוריה"/>
              </a:rPr>
              <a:t>סקוריה</a:t>
            </a:r>
            <a:r>
              <a:rPr lang="he-IL" dirty="0" smtClean="0"/>
              <a:t> אדומה, אורכה 3.5 ס"מ וייתכן כי שמשה למטרות סמליות או </a:t>
            </a:r>
            <a:r>
              <a:rPr lang="he-IL" dirty="0" smtClean="0">
                <a:hlinkClick r:id="rId6" action="ppaction://hlinkfile" tooltip="דת"/>
              </a:rPr>
              <a:t>דתיות</a:t>
            </a:r>
            <a:r>
              <a:rPr lang="he-IL" dirty="0" smtClean="0"/>
              <a:t>. הצלמית תוארכה לתקופה שבין 233,000 לפנה"ס ל-800,000 לפנה"ס, תיארוך שהסתמך על המקום שבו נתגלתה, בין שתי שכבות של בזלת. עם זאת, התחתונה משתי השכבות קדומה לממצאי האתר והתיארוך ההגיוני הוא זה הקרוב לשכבת הבזלת העליונה המכונה "בזלת כרמים". כנראה שהיא נוצרה בידי הציידים-לקטים מה</a:t>
            </a:r>
            <a:r>
              <a:rPr lang="he-IL" dirty="0" smtClean="0">
                <a:hlinkClick r:id="rId7" action="ppaction://hlinkfile" tooltip="מין (טקסונומיה)"/>
              </a:rPr>
              <a:t>מין</a:t>
            </a:r>
            <a:r>
              <a:rPr lang="he-IL" dirty="0" smtClean="0"/>
              <a:t> </a:t>
            </a:r>
            <a:r>
              <a:rPr lang="he-IL" dirty="0" smtClean="0">
                <a:hlinkClick r:id="rId8" action="ppaction://hlinkfile" tooltip="הומו ארקטוס"/>
              </a:rPr>
              <a:t>הומו ארקטוס</a:t>
            </a:r>
            <a:r>
              <a:rPr lang="he-IL" dirty="0" smtClean="0"/>
              <a:t>, מאבותיו האבולוציוניים של ה</a:t>
            </a:r>
            <a:r>
              <a:rPr lang="he-IL" dirty="0" smtClean="0">
                <a:hlinkClick r:id="rId9" action="ppaction://hlinkfile" tooltip="האדם הנבון"/>
              </a:rPr>
              <a:t>אדם</a:t>
            </a:r>
            <a:r>
              <a:rPr lang="he-IL" dirty="0" smtClean="0"/>
              <a:t>. נמצאה ב-1981</a:t>
            </a:r>
            <a:endParaRPr lang="en-US" dirty="0"/>
          </a:p>
        </p:txBody>
      </p:sp>
      <p:sp>
        <p:nvSpPr>
          <p:cNvPr id="4" name="Slide Number Placeholder 3"/>
          <p:cNvSpPr>
            <a:spLocks noGrp="1"/>
          </p:cNvSpPr>
          <p:nvPr>
            <p:ph type="sldNum" sz="quarter" idx="10"/>
          </p:nvPr>
        </p:nvSpPr>
        <p:spPr/>
        <p:txBody>
          <a:bodyPr/>
          <a:lstStyle/>
          <a:p>
            <a:fld id="{9B11EEF2-070A-45A1-A419-B92997E6BAD7}" type="slidenum">
              <a:rPr lang="en-US" smtClean="0"/>
              <a:pPr/>
              <a:t>3</a:t>
            </a:fld>
            <a:endParaRPr lang="en-US"/>
          </a:p>
        </p:txBody>
      </p:sp>
    </p:spTree>
    <p:extLst>
      <p:ext uri="{BB962C8B-B14F-4D97-AF65-F5344CB8AC3E}">
        <p14:creationId xmlns:p14="http://schemas.microsoft.com/office/powerpoint/2010/main" val="3944962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lgn="r" rtl="1"/>
            <a:r>
              <a:rPr lang="he-IL" b="1" dirty="0" smtClean="0"/>
              <a:t>דולמן</a:t>
            </a:r>
            <a:r>
              <a:rPr lang="he-IL" dirty="0" smtClean="0"/>
              <a:t> הינו מבנה </a:t>
            </a:r>
            <a:r>
              <a:rPr lang="he-IL" dirty="0" smtClean="0">
                <a:hlinkClick r:id="rId3" action="ppaction://hlinkfile" tooltip="מגלית"/>
              </a:rPr>
              <a:t>מגליתי</a:t>
            </a:r>
            <a:r>
              <a:rPr lang="he-IL" dirty="0" smtClean="0"/>
              <a:t>, כלומר בנוי מ</a:t>
            </a:r>
            <a:r>
              <a:rPr lang="he-IL" dirty="0" smtClean="0">
                <a:hlinkClick r:id="rId4" action="ppaction://hlinkfile" tooltip="אבן"/>
              </a:rPr>
              <a:t>אבנים</a:t>
            </a:r>
            <a:r>
              <a:rPr lang="he-IL" dirty="0" smtClean="0"/>
              <a:t> גדולות, שמקורו לרוב ב</a:t>
            </a:r>
            <a:r>
              <a:rPr lang="he-IL" dirty="0" smtClean="0">
                <a:hlinkClick r:id="rId5" action="ppaction://hlinkfile" tooltip="תקופת האבן החדשה"/>
              </a:rPr>
              <a:t>תקופת האבן החדשה</a:t>
            </a:r>
            <a:r>
              <a:rPr lang="he-IL" dirty="0" smtClean="0"/>
              <a:t>, שבמהלכה התחוללה </a:t>
            </a:r>
            <a:r>
              <a:rPr lang="he-IL" dirty="0" smtClean="0">
                <a:hlinkClick r:id="rId6" action="ppaction://hlinkfile" tooltip="המהפכה הנאוליתית"/>
              </a:rPr>
              <a:t>המהפכה הנאוליתית</a:t>
            </a:r>
            <a:r>
              <a:rPr lang="he-IL" dirty="0" smtClean="0"/>
              <a:t>.</a:t>
            </a:r>
          </a:p>
          <a:p>
            <a:pPr algn="r" rtl="1"/>
            <a:r>
              <a:rPr lang="he-IL" dirty="0" smtClean="0"/>
              <a:t>הדולמנים עשויים ממספר אבנים גדולות (מגליתיות) הערוכים ב</a:t>
            </a:r>
            <a:r>
              <a:rPr lang="he-IL" dirty="0" smtClean="0">
                <a:hlinkClick r:id="rId7" action="ppaction://hlinkfile" tooltip="מבנה"/>
              </a:rPr>
              <a:t>מבנה</a:t>
            </a:r>
            <a:r>
              <a:rPr lang="he-IL" dirty="0" smtClean="0"/>
              <a:t>, (לעתים מבנה פשוט של שתי אבנים מאונכות שעליהן </a:t>
            </a:r>
            <a:r>
              <a:rPr lang="he-IL" dirty="0" smtClean="0">
                <a:hlinkClick r:id="rId8" action="ppaction://hlinkfile" tooltip="אבן ראשה"/>
              </a:rPr>
              <a:t>אבן ראשה</a:t>
            </a:r>
            <a:r>
              <a:rPr lang="he-IL" dirty="0" smtClean="0"/>
              <a:t> מאוזנת, ולעתים מבנים מורכבים בהרבה) ובמקורם היו מכוסים באבנים נוספות או באדמה, אשר שימשו כתא </a:t>
            </a:r>
            <a:r>
              <a:rPr lang="he-IL" dirty="0" smtClean="0">
                <a:hlinkClick r:id="rId9" action="ppaction://hlinkfile" tooltip="קבורה"/>
              </a:rPr>
              <a:t>קבורה</a:t>
            </a:r>
            <a:r>
              <a:rPr lang="he-IL" dirty="0" smtClean="0"/>
              <a:t>. אלו התפזרו עם השנים, ונותר רק המבנה המגליתי.</a:t>
            </a:r>
          </a:p>
          <a:p>
            <a:pPr algn="r" rtl="1"/>
            <a:r>
              <a:rPr lang="he-IL" dirty="0" smtClean="0"/>
              <a:t>פירוש השם דולמן הוא "שולחן אבן" ("דול" = שולחן, "מן" = אבן בשפה ה</a:t>
            </a:r>
            <a:r>
              <a:rPr lang="he-IL" dirty="0" smtClean="0">
                <a:hlinkClick r:id="rId10" action="ppaction://hlinkfile" tooltip="ברטונית"/>
              </a:rPr>
              <a:t>ברטונית</a:t>
            </a:r>
            <a:r>
              <a:rPr lang="he-IL" dirty="0" smtClean="0"/>
              <a:t> העתיקה). </a:t>
            </a:r>
          </a:p>
          <a:p>
            <a:pPr algn="r" rtl="1"/>
            <a:r>
              <a:rPr lang="he-IL" dirty="0" smtClean="0"/>
              <a:t>ב</a:t>
            </a:r>
            <a:r>
              <a:rPr lang="he-IL" dirty="0" smtClean="0">
                <a:hlinkClick r:id="rId11" action="ppaction://hlinkfile" tooltip="ארץ ישראל"/>
              </a:rPr>
              <a:t>ארץ ישראל</a:t>
            </a:r>
            <a:r>
              <a:rPr lang="he-IL" dirty="0" smtClean="0"/>
              <a:t> מספר רב של דולמנים, ובמיוחד מצויים מאות דולמנים ב</a:t>
            </a:r>
            <a:r>
              <a:rPr lang="he-IL" dirty="0" smtClean="0">
                <a:hlinkClick r:id="rId12" action="ppaction://hlinkfile" tooltip="רמת הגולן"/>
              </a:rPr>
              <a:t>רמת הגולן</a:t>
            </a:r>
            <a:r>
              <a:rPr lang="he-IL" dirty="0" smtClean="0"/>
              <a:t>. שדה שבו כ-700 דולמנים נמצא ליד </a:t>
            </a:r>
            <a:r>
              <a:rPr lang="he-IL" dirty="0" smtClean="0">
                <a:hlinkClick r:id="rId13" action="ppaction://hlinkfile" tooltip="גמלא (יישוב עתיק)"/>
              </a:rPr>
              <a:t>העיר העתיקה גמלא</a:t>
            </a:r>
            <a:r>
              <a:rPr lang="he-IL" dirty="0" smtClean="0"/>
              <a:t> ודולמנים רבים מצויים ליד ובתוך קיבוץ </a:t>
            </a:r>
            <a:r>
              <a:rPr lang="he-IL" dirty="0" smtClean="0">
                <a:hlinkClick r:id="rId14" action="ppaction://hlinkfile" tooltip="שמיר (קיבוץ)"/>
              </a:rPr>
              <a:t>שמיר</a:t>
            </a:r>
            <a:r>
              <a:rPr lang="he-IL" dirty="0" smtClean="0"/>
              <a:t>. אחד הדולמנים המוכרים ביותר ב</a:t>
            </a:r>
            <a:r>
              <a:rPr lang="he-IL" dirty="0" smtClean="0">
                <a:hlinkClick r:id="rId15" action="ppaction://hlinkfile" tooltip="ישראל"/>
              </a:rPr>
              <a:t>ישראל</a:t>
            </a:r>
            <a:r>
              <a:rPr lang="he-IL" dirty="0" smtClean="0"/>
              <a:t> הוא זה שנמצא במרכז </a:t>
            </a:r>
            <a:r>
              <a:rPr lang="he-IL" dirty="0" smtClean="0">
                <a:hlinkClick r:id="rId16" action="ppaction://hlinkfile" tooltip="גלגל רפאים"/>
              </a:rPr>
              <a:t>גלגל רפאים</a:t>
            </a:r>
            <a:r>
              <a:rPr lang="he-IL" dirty="0" smtClean="0"/>
              <a:t> שב</a:t>
            </a:r>
            <a:r>
              <a:rPr lang="he-IL" dirty="0" smtClean="0">
                <a:hlinkClick r:id="rId12" action="ppaction://hlinkfile" tooltip="רמת הגולן"/>
              </a:rPr>
              <a:t>רמת הגולן</a:t>
            </a:r>
            <a:r>
              <a:rPr lang="he-IL" dirty="0" smtClean="0"/>
              <a:t>.</a:t>
            </a:r>
          </a:p>
          <a:p>
            <a:pPr algn="r" rtl="1"/>
            <a:r>
              <a:rPr lang="he-IL" b="1" dirty="0" smtClean="0"/>
              <a:t>גלגל רפאים </a:t>
            </a:r>
            <a:r>
              <a:rPr lang="he-IL" dirty="0" smtClean="0"/>
              <a:t>- האתר בנוי כקומפלקס העשוי מיותר מארבעים ושניים אלף </a:t>
            </a:r>
            <a:r>
              <a:rPr lang="he-IL" dirty="0" smtClean="0">
                <a:hlinkClick r:id="rId17" action="ppaction://hlinkfile" tooltip="סלע"/>
              </a:rPr>
              <a:t>אבני</a:t>
            </a:r>
            <a:r>
              <a:rPr lang="he-IL" dirty="0" smtClean="0"/>
              <a:t> </a:t>
            </a:r>
            <a:r>
              <a:rPr lang="he-IL" dirty="0" smtClean="0">
                <a:hlinkClick r:id="rId18" action="ppaction://hlinkfile" tooltip="בזלת"/>
              </a:rPr>
              <a:t>בזלת</a:t>
            </a:r>
            <a:r>
              <a:rPr lang="he-IL" dirty="0" smtClean="0"/>
              <a:t> המסודרות במעגלים. במרכז האתר בנוי תל אבנים בגובה של כ-6-5 </a:t>
            </a:r>
            <a:r>
              <a:rPr lang="he-IL" dirty="0" smtClean="0">
                <a:hlinkClick r:id="rId19" action="ppaction://hlinkfile" tooltip="מטר"/>
              </a:rPr>
              <a:t>מטרים</a:t>
            </a:r>
            <a:r>
              <a:rPr lang="he-IL" dirty="0" smtClean="0"/>
              <a:t>, המוקף מספר שכבות מעגליות של מצבורי אבנים. חלקן יוצרות </a:t>
            </a:r>
            <a:r>
              <a:rPr lang="he-IL" dirty="0" smtClean="0">
                <a:hlinkClick r:id="rId20" action="ppaction://hlinkfile" tooltip="מעגל"/>
              </a:rPr>
              <a:t>מעגל</a:t>
            </a:r>
            <a:r>
              <a:rPr lang="he-IL" dirty="0" smtClean="0"/>
              <a:t> מושלם וחלקן פתוחות. היקפה של ה</a:t>
            </a:r>
            <a:r>
              <a:rPr lang="he-IL" dirty="0" smtClean="0">
                <a:hlinkClick r:id="rId21" action="ppaction://hlinkfile" tooltip="חומה"/>
              </a:rPr>
              <a:t>חומה</a:t>
            </a:r>
            <a:r>
              <a:rPr lang="he-IL" dirty="0" smtClean="0"/>
              <a:t> החיצונית ביותר קרוב לחצי קילומטר וקוטרה הוא יותר מ-150 מטרים. ככל הנראה נבנה גלגל רפאים לקראת סוף </a:t>
            </a:r>
            <a:r>
              <a:rPr lang="he-IL" dirty="0" smtClean="0">
                <a:hlinkClick r:id="rId22" action="ppaction://hlinkfile" tooltip="ארץ ישראל בעת העתיקה"/>
              </a:rPr>
              <a:t>התקופה הכלקוליתית בארץ ישראל</a:t>
            </a:r>
            <a:r>
              <a:rPr lang="he-IL" dirty="0" smtClean="0"/>
              <a:t> וחוקרים מעריכים שגילו בסביבות 5,000-4,000 שנים.</a:t>
            </a:r>
          </a:p>
          <a:p>
            <a:pPr algn="r" rtl="1"/>
            <a:r>
              <a:rPr lang="he-IL" dirty="0" smtClean="0"/>
              <a:t>ישנן השערות שונות אודות הייעוד והמטרה לשמה נבנה האתר, החל מ</a:t>
            </a:r>
            <a:r>
              <a:rPr lang="he-IL" dirty="0" smtClean="0">
                <a:hlinkClick r:id="rId23" action="ppaction://hlinkfile" tooltip="לוח שנה (כלי)"/>
              </a:rPr>
              <a:t>לוח שנה</a:t>
            </a:r>
            <a:r>
              <a:rPr lang="he-IL" dirty="0" smtClean="0"/>
              <a:t> קדום המבוסס על </a:t>
            </a:r>
            <a:r>
              <a:rPr lang="he-IL" dirty="0" smtClean="0">
                <a:hlinkClick r:id="rId24" action="ppaction://hlinkfile" tooltip="השמש"/>
              </a:rPr>
              <a:t>השמש</a:t>
            </a:r>
            <a:r>
              <a:rPr lang="he-IL" dirty="0" smtClean="0"/>
              <a:t> ועד </a:t>
            </a:r>
            <a:r>
              <a:rPr lang="he-IL" dirty="0" smtClean="0">
                <a:hlinkClick r:id="rId25" action="ppaction://hlinkfile" tooltip="קבר"/>
              </a:rPr>
              <a:t>קבר</a:t>
            </a:r>
            <a:r>
              <a:rPr lang="he-IL" dirty="0" smtClean="0"/>
              <a:t> או </a:t>
            </a:r>
            <a:r>
              <a:rPr lang="he-IL" dirty="0" smtClean="0">
                <a:hlinkClick r:id="rId26" action="ppaction://hlinkfile" tooltip="פולחן"/>
              </a:rPr>
              <a:t>אתר פולחן</a:t>
            </a:r>
            <a:r>
              <a:rPr lang="he-IL" dirty="0" smtClean="0"/>
              <a:t>. ב</a:t>
            </a:r>
            <a:r>
              <a:rPr lang="he-IL" dirty="0" smtClean="0">
                <a:hlinkClick r:id="rId27" action="ppaction://hlinkfile" tooltip="עברית"/>
              </a:rPr>
              <a:t>עברית</a:t>
            </a:r>
            <a:r>
              <a:rPr lang="he-IL" dirty="0" smtClean="0"/>
              <a:t> נקרא האתר "גלגל רפאים" משום שעל פי ה</a:t>
            </a:r>
            <a:r>
              <a:rPr lang="he-IL" dirty="0" smtClean="0">
                <a:hlinkClick r:id="rId28" action="ppaction://hlinkfile" tooltip="מקרא"/>
              </a:rPr>
              <a:t>מקרא</a:t>
            </a:r>
            <a:r>
              <a:rPr lang="he-IL" dirty="0" smtClean="0"/>
              <a:t> היו תושביו הקדמונים של אזור </a:t>
            </a:r>
            <a:r>
              <a:rPr lang="he-IL" dirty="0" smtClean="0">
                <a:hlinkClick r:id="rId29" action="ppaction://hlinkfile" tooltip="הבשן"/>
              </a:rPr>
              <a:t>הבשן</a:t>
            </a:r>
            <a:r>
              <a:rPr lang="he-IL" dirty="0" smtClean="0"/>
              <a:t> - הגולן המודרני, שבו שוכן האתר, עם של </a:t>
            </a:r>
            <a:r>
              <a:rPr lang="he-IL" dirty="0" smtClean="0">
                <a:hlinkClick r:id="rId30" action="ppaction://hlinkfile" tooltip="ענק"/>
              </a:rPr>
              <a:t>ענקים</a:t>
            </a:r>
            <a:r>
              <a:rPr lang="he-IL" dirty="0" smtClean="0"/>
              <a:t> שכינויים המקראי היה "רפאים". בשל כך, לדעת אנשים </a:t>
            </a:r>
            <a:r>
              <a:rPr lang="he-IL" dirty="0" smtClean="0">
                <a:hlinkClick r:id="rId31" action="ppaction://hlinkfile" tooltip="דת"/>
              </a:rPr>
              <a:t>דתיים</a:t>
            </a:r>
            <a:r>
              <a:rPr lang="he-IL" dirty="0" smtClean="0"/>
              <a:t> מסוימים, נוצר המקום על ידי ענקים, ומהווה הוכחה לפעולתם של ענקים באזור. מקורו של המונח "גילגל"' או "גלגל" הוא הצורה המעגלית של האתר.</a:t>
            </a:r>
          </a:p>
          <a:p>
            <a:pPr algn="r" rtl="1"/>
            <a:endParaRPr lang="en-US" dirty="0"/>
          </a:p>
        </p:txBody>
      </p:sp>
      <p:sp>
        <p:nvSpPr>
          <p:cNvPr id="4" name="Slide Number Placeholder 3"/>
          <p:cNvSpPr>
            <a:spLocks noGrp="1"/>
          </p:cNvSpPr>
          <p:nvPr>
            <p:ph type="sldNum" sz="quarter" idx="10"/>
          </p:nvPr>
        </p:nvSpPr>
        <p:spPr/>
        <p:txBody>
          <a:bodyPr/>
          <a:lstStyle/>
          <a:p>
            <a:fld id="{9B11EEF2-070A-45A1-A419-B92997E6BAD7}" type="slidenum">
              <a:rPr lang="en-US" smtClean="0"/>
              <a:pPr/>
              <a:t>4</a:t>
            </a:fld>
            <a:endParaRPr lang="en-US"/>
          </a:p>
        </p:txBody>
      </p:sp>
    </p:spTree>
    <p:extLst>
      <p:ext uri="{BB962C8B-B14F-4D97-AF65-F5344CB8AC3E}">
        <p14:creationId xmlns:p14="http://schemas.microsoft.com/office/powerpoint/2010/main" val="1100791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המלך ה</a:t>
            </a:r>
            <a:r>
              <a:rPr lang="he-IL" dirty="0" smtClean="0">
                <a:hlinkClick r:id="rId3" action="ppaction://hlinkfile" tooltip="חשמונאים"/>
              </a:rPr>
              <a:t>חשמונאי</a:t>
            </a:r>
            <a:r>
              <a:rPr lang="he-IL" dirty="0" smtClean="0"/>
              <a:t> </a:t>
            </a:r>
            <a:r>
              <a:rPr lang="he-IL" dirty="0" smtClean="0">
                <a:hlinkClick r:id="rId4" action="ppaction://hlinkfile" tooltip="אלכסנדר ינאי"/>
              </a:rPr>
              <a:t>אלכסנדר ינאי</a:t>
            </a:r>
            <a:r>
              <a:rPr lang="he-IL" dirty="0" smtClean="0"/>
              <a:t> כבש את הגולן במאה הראשונה לפנה"ס ויישב את העיר </a:t>
            </a:r>
            <a:r>
              <a:rPr lang="he-IL" dirty="0" smtClean="0">
                <a:hlinkClick r:id="rId5" action="ppaction://hlinkfile" tooltip="גמלא (יישוב עתיק)"/>
              </a:rPr>
              <a:t>גמלא</a:t>
            </a:r>
            <a:r>
              <a:rPr lang="he-IL" dirty="0" smtClean="0"/>
              <a:t> ביהודים. בתקופה זו הוקמו יישובים רבים בגולן וצפיפות האוכלוסייה גדלה</a:t>
            </a:r>
          </a:p>
          <a:p>
            <a:pPr algn="r" rtl="1"/>
            <a:endParaRPr lang="en-US" dirty="0"/>
          </a:p>
        </p:txBody>
      </p:sp>
      <p:sp>
        <p:nvSpPr>
          <p:cNvPr id="4" name="Slide Number Placeholder 3"/>
          <p:cNvSpPr>
            <a:spLocks noGrp="1"/>
          </p:cNvSpPr>
          <p:nvPr>
            <p:ph type="sldNum" sz="quarter" idx="10"/>
          </p:nvPr>
        </p:nvSpPr>
        <p:spPr/>
        <p:txBody>
          <a:bodyPr/>
          <a:lstStyle/>
          <a:p>
            <a:fld id="{9B11EEF2-070A-45A1-A419-B92997E6BAD7}" type="slidenum">
              <a:rPr lang="en-US" smtClean="0"/>
              <a:pPr/>
              <a:t>5</a:t>
            </a:fld>
            <a:endParaRPr lang="en-US"/>
          </a:p>
        </p:txBody>
      </p:sp>
    </p:spTree>
    <p:extLst>
      <p:ext uri="{BB962C8B-B14F-4D97-AF65-F5344CB8AC3E}">
        <p14:creationId xmlns:p14="http://schemas.microsoft.com/office/powerpoint/2010/main" val="3163551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b="1" dirty="0" smtClean="0"/>
              <a:t>שיבת ציון</a:t>
            </a:r>
            <a:r>
              <a:rPr lang="he-IL" dirty="0" smtClean="0"/>
              <a:t> היא חזרתם של ה</a:t>
            </a:r>
            <a:r>
              <a:rPr lang="he-IL" dirty="0" smtClean="0">
                <a:hlinkClick r:id="rId3" action="ppaction://hlinkfile" tooltip="יהודים"/>
              </a:rPr>
              <a:t>יהודים</a:t>
            </a:r>
            <a:r>
              <a:rPr lang="he-IL" dirty="0" smtClean="0"/>
              <a:t> מ</a:t>
            </a:r>
            <a:r>
              <a:rPr lang="he-IL" dirty="0" smtClean="0">
                <a:hlinkClick r:id="rId4" action="ppaction://hlinkfile" tooltip="גלות בבל"/>
              </a:rPr>
              <a:t>גלות בבל</a:t>
            </a:r>
            <a:r>
              <a:rPr lang="he-IL" dirty="0" smtClean="0"/>
              <a:t> ל</a:t>
            </a:r>
            <a:r>
              <a:rPr lang="he-IL" dirty="0" smtClean="0">
                <a:hlinkClick r:id="rId5" action="ppaction://hlinkfile" tooltip="ארץ ישראל"/>
              </a:rPr>
              <a:t>ארץ ישראל</a:t>
            </a:r>
            <a:r>
              <a:rPr lang="he-IL" dirty="0" smtClean="0"/>
              <a:t> בעקבות </a:t>
            </a:r>
            <a:r>
              <a:rPr lang="he-IL" dirty="0" smtClean="0">
                <a:hlinkClick r:id="rId6" action="ppaction://hlinkfile" tooltip="הצהרת כורש"/>
              </a:rPr>
              <a:t>הצהרת כורש</a:t>
            </a:r>
            <a:r>
              <a:rPr lang="he-IL" dirty="0" smtClean="0"/>
              <a:t>, החל ב</a:t>
            </a:r>
            <a:r>
              <a:rPr lang="he-IL" dirty="0" smtClean="0">
                <a:hlinkClick r:id="rId7" action="ppaction://hlinkfile" tooltip="המאה ה-6 לפנה&quot;ס"/>
              </a:rPr>
              <a:t>שנת 538 לפנה"ס</a:t>
            </a:r>
            <a:r>
              <a:rPr lang="he-IL" dirty="0" smtClean="0"/>
              <a:t>.</a:t>
            </a:r>
          </a:p>
          <a:p>
            <a:pPr algn="r" rtl="1"/>
            <a:r>
              <a:rPr lang="he-IL" dirty="0" smtClean="0"/>
              <a:t>ה</a:t>
            </a:r>
            <a:r>
              <a:rPr lang="he-IL" b="1" dirty="0" smtClean="0"/>
              <a:t>חשמונאים</a:t>
            </a:r>
            <a:r>
              <a:rPr lang="he-IL" dirty="0" smtClean="0"/>
              <a:t> היו שושלת מלוכה יהודית ששלטה בארץ ישראל במאה ה-2 לפנה"ס עד המאה הראשונה לפנה"ס. לאורך מרבית התקופה הזו הייתה יהודה ממלכה עצמאית בה שלט שליט חשמונאי. לאחר נפילת מלכי בית חשמונאי לא קמה עוד ישות יהודית עצמאית בארץ ישראל, למעט תקופות קצרות בימי </a:t>
            </a:r>
            <a:r>
              <a:rPr lang="he-IL" dirty="0" smtClean="0">
                <a:hlinkClick r:id="rId8" action="ppaction://hlinkfile" tooltip="המרד הגדול"/>
              </a:rPr>
              <a:t>המרד הגדול</a:t>
            </a:r>
            <a:r>
              <a:rPr lang="he-IL" dirty="0" smtClean="0"/>
              <a:t> ו</a:t>
            </a:r>
            <a:r>
              <a:rPr lang="he-IL" dirty="0" smtClean="0">
                <a:hlinkClick r:id="rId9" action="ppaction://hlinkfile" tooltip="מרד בר כוכבא"/>
              </a:rPr>
              <a:t>מרד בר כוכבא</a:t>
            </a:r>
            <a:r>
              <a:rPr lang="he-IL" dirty="0" smtClean="0"/>
              <a:t>, וזאת עד לקוממיות </a:t>
            </a:r>
            <a:r>
              <a:rPr lang="he-IL" dirty="0" smtClean="0">
                <a:hlinkClick r:id="rId10" action="ppaction://hlinkfile" tooltip="מדינת ישראל"/>
              </a:rPr>
              <a:t>מדינת ישראל</a:t>
            </a:r>
            <a:r>
              <a:rPr lang="he-IL" dirty="0" smtClean="0"/>
              <a:t> ב</a:t>
            </a:r>
            <a:r>
              <a:rPr lang="he-IL" dirty="0" smtClean="0">
                <a:hlinkClick r:id="rId11" action="ppaction://hlinkfile" tooltip="המאה ה-20"/>
              </a:rPr>
              <a:t>מאה העשרים</a:t>
            </a:r>
            <a:r>
              <a:rPr lang="he-IL" dirty="0" smtClean="0"/>
              <a:t>, כאלפיים שנה לאחר נפילת בית חשמונאי. החשמונאים הוכחדו עד האחרון שבהם בידי </a:t>
            </a:r>
            <a:r>
              <a:rPr lang="he-IL" dirty="0" smtClean="0">
                <a:hlinkClick r:id="rId12" action="ppaction://hlinkfile" tooltip="הורדוס"/>
              </a:rPr>
              <a:t>הורדוס</a:t>
            </a:r>
            <a:r>
              <a:rPr lang="he-IL" dirty="0" smtClean="0"/>
              <a:t>.</a:t>
            </a:r>
          </a:p>
          <a:p>
            <a:pPr algn="r" rtl="1"/>
            <a:r>
              <a:rPr lang="he-IL" b="1" dirty="0" smtClean="0"/>
              <a:t>המרד הגדול</a:t>
            </a:r>
            <a:r>
              <a:rPr lang="he-IL" dirty="0" smtClean="0"/>
              <a:t>, בשנים </a:t>
            </a:r>
            <a:r>
              <a:rPr lang="he-IL" dirty="0" smtClean="0">
                <a:hlinkClick r:id="rId13" action="ppaction://hlinkfile" tooltip="66"/>
              </a:rPr>
              <a:t>66</a:t>
            </a:r>
            <a:r>
              <a:rPr lang="he-IL" dirty="0" smtClean="0"/>
              <a:t> – </a:t>
            </a:r>
            <a:r>
              <a:rPr lang="he-IL" dirty="0" smtClean="0">
                <a:hlinkClick r:id="rId14" action="ppaction://hlinkfile" tooltip="73"/>
              </a:rPr>
              <a:t>73</a:t>
            </a:r>
            <a:r>
              <a:rPr lang="he-IL" dirty="0" smtClean="0"/>
              <a:t>/</a:t>
            </a:r>
            <a:r>
              <a:rPr lang="he-IL" dirty="0" smtClean="0">
                <a:hlinkClick r:id="rId15" action="ppaction://hlinkfile" tooltip="74"/>
              </a:rPr>
              <a:t>74</a:t>
            </a:r>
            <a:r>
              <a:rPr lang="he-IL" dirty="0" smtClean="0"/>
              <a:t>‏‏,‏</a:t>
            </a:r>
            <a:r>
              <a:rPr lang="he-IL" baseline="30000" dirty="0" smtClean="0">
                <a:hlinkClick r:id="" action="ppaction://hlinkfile"/>
              </a:rPr>
              <a:t>[1]</a:t>
            </a:r>
            <a:r>
              <a:rPr lang="he-IL" dirty="0" smtClean="0"/>
              <a:t> היה הראשון מבין שלוש </a:t>
            </a:r>
            <a:r>
              <a:rPr lang="he-IL" dirty="0" smtClean="0">
                <a:hlinkClick r:id="rId16" action="ppaction://hlinkfile" tooltip="מרד"/>
              </a:rPr>
              <a:t>מרידות</a:t>
            </a:r>
            <a:r>
              <a:rPr lang="he-IL" dirty="0" smtClean="0"/>
              <a:t> גדולות שמרד </a:t>
            </a:r>
            <a:r>
              <a:rPr lang="he-IL" dirty="0" smtClean="0">
                <a:hlinkClick r:id="rId17" action="ppaction://hlinkfile" tooltip="העם היהודי"/>
              </a:rPr>
              <a:t>העם היהודי</a:t>
            </a:r>
            <a:r>
              <a:rPr lang="he-IL" dirty="0" smtClean="0"/>
              <a:t> נגד </a:t>
            </a:r>
            <a:r>
              <a:rPr lang="he-IL" dirty="0" smtClean="0">
                <a:hlinkClick r:id="rId18" action="ppaction://hlinkfile" tooltip="האימפריה הרומית"/>
              </a:rPr>
              <a:t>האימפריה הרומית</a:t>
            </a:r>
            <a:r>
              <a:rPr lang="he-IL" dirty="0" smtClean="0"/>
              <a:t>. המרד נכשל כישלון חרוץ, ומנהיגיו נהרגו או נלקחו ב</a:t>
            </a:r>
            <a:r>
              <a:rPr lang="he-IL" dirty="0" smtClean="0">
                <a:hlinkClick r:id="rId19" action="ppaction://hlinkfile" tooltip="שבי"/>
              </a:rPr>
              <a:t>שבי</a:t>
            </a:r>
            <a:r>
              <a:rPr lang="he-IL" dirty="0" smtClean="0"/>
              <a:t>. </a:t>
            </a:r>
            <a:r>
              <a:rPr lang="he-IL" dirty="0" smtClean="0">
                <a:hlinkClick r:id="rId20" action="ppaction://hlinkfile" tooltip="הגליל"/>
              </a:rPr>
              <a:t>הגליל</a:t>
            </a:r>
            <a:r>
              <a:rPr lang="he-IL" dirty="0" smtClean="0"/>
              <a:t> ו</a:t>
            </a:r>
            <a:r>
              <a:rPr lang="he-IL" dirty="0" smtClean="0">
                <a:hlinkClick r:id="rId21" action="ppaction://hlinkfile" tooltip="ירושלים"/>
              </a:rPr>
              <a:t>ירושלים</a:t>
            </a:r>
            <a:r>
              <a:rPr lang="he-IL" dirty="0" smtClean="0"/>
              <a:t> חרבו, מאות אלפי יהודים נהרגו, נפלו בשבי, </a:t>
            </a:r>
            <a:r>
              <a:rPr lang="he-IL" dirty="0" smtClean="0">
                <a:hlinkClick r:id="rId22" action="ppaction://hlinkfile" tooltip="הגליה"/>
              </a:rPr>
              <a:t>הוגלו</a:t>
            </a:r>
            <a:r>
              <a:rPr lang="he-IL" dirty="0" smtClean="0"/>
              <a:t> או נמכרו ל</a:t>
            </a:r>
            <a:r>
              <a:rPr lang="he-IL" dirty="0" smtClean="0">
                <a:hlinkClick r:id="rId23" action="ppaction://hlinkfile" tooltip="עבדות"/>
              </a:rPr>
              <a:t>עבדות</a:t>
            </a:r>
            <a:r>
              <a:rPr lang="he-IL" dirty="0" smtClean="0"/>
              <a:t>, ומרכזו הרוחני והדתי של העם היהודי, </a:t>
            </a:r>
            <a:r>
              <a:rPr lang="he-IL" dirty="0" smtClean="0">
                <a:hlinkClick r:id="rId24" action="ppaction://hlinkfile" tooltip="בית המקדש השני"/>
              </a:rPr>
              <a:t>בית המקדש</a:t>
            </a:r>
            <a:r>
              <a:rPr lang="he-IL" dirty="0" smtClean="0"/>
              <a:t>, חרב.</a:t>
            </a:r>
          </a:p>
          <a:p>
            <a:pPr algn="r" rtl="1"/>
            <a:r>
              <a:rPr lang="he-IL" b="1" dirty="0" smtClean="0"/>
              <a:t>יוספוס</a:t>
            </a:r>
            <a:r>
              <a:rPr lang="he-IL" b="1" baseline="0" dirty="0" smtClean="0"/>
              <a:t> פלביוס </a:t>
            </a:r>
            <a:r>
              <a:rPr lang="he-IL" dirty="0" smtClean="0"/>
              <a:t>כאשר הוקמה ממשלת המרד בתקופת </a:t>
            </a:r>
            <a:r>
              <a:rPr lang="he-IL" dirty="0" smtClean="0">
                <a:hlinkClick r:id="rId8" action="ppaction://hlinkfile" tooltip="המרד הגדול"/>
              </a:rPr>
              <a:t>המרד הגדול</a:t>
            </a:r>
            <a:r>
              <a:rPr lang="he-IL" dirty="0" smtClean="0"/>
              <a:t>, הוחלט למנות את יוסף המתון שזה עתה שב מרומא למפקד </a:t>
            </a:r>
            <a:r>
              <a:rPr lang="he-IL" dirty="0" smtClean="0">
                <a:hlinkClick r:id="rId20" action="ppaction://hlinkfile" tooltip="הגליל"/>
              </a:rPr>
              <a:t>הגליל</a:t>
            </a:r>
            <a:r>
              <a:rPr lang="he-IL" dirty="0" smtClean="0"/>
              <a:t>. בעת ההתקפה הרומאית היה בן מתתיהו ביודפת, ופיקד עליה לאורך המצור שנמשך 47 ימים. לאחר נפילת יודפת בשנת 67, יוסף ועשרות מאנשיו ברחו למערה. כאשר התגלו על ידי הרומאים, אנשיו שלא רצו ליפול בשבי הרומי, בחרו </a:t>
            </a:r>
            <a:r>
              <a:rPr lang="he-IL" dirty="0" smtClean="0">
                <a:hlinkClick r:id="rId25" action="ppaction://hlinkfile" tooltip="התאבדות"/>
              </a:rPr>
              <a:t>להתאבד</a:t>
            </a:r>
            <a:r>
              <a:rPr lang="he-IL" dirty="0" smtClean="0"/>
              <a:t> בדקירה והטילו פור ביניהם הקובע את סדר הריגתם (שיטה שנודעה לאחר מכן כ</a:t>
            </a:r>
            <a:r>
              <a:rPr lang="he-IL" dirty="0" smtClean="0">
                <a:hlinkClick r:id="rId26" action="ppaction://hlinkfile" tooltip="בעיית יוספוס"/>
              </a:rPr>
              <a:t>בעיית יוספוס</a:t>
            </a:r>
            <a:r>
              <a:rPr lang="he-IL" dirty="0" smtClean="0"/>
              <a:t>). בן מתתיהו נשאר האחרון מבין המגנים ביחד עם לוחם נוסף, ושניהם החליטו שלא להתאבד ולמסור את עצמם לרומאים על מנת להציל את חייהם. בשל אקט זה והעברת נאמנותו למצביאים הרומאים, רבים ראו בו בוגד בעמו.</a:t>
            </a:r>
          </a:p>
        </p:txBody>
      </p:sp>
      <p:sp>
        <p:nvSpPr>
          <p:cNvPr id="4" name="Slide Number Placeholder 3"/>
          <p:cNvSpPr>
            <a:spLocks noGrp="1"/>
          </p:cNvSpPr>
          <p:nvPr>
            <p:ph type="sldNum" sz="quarter" idx="10"/>
          </p:nvPr>
        </p:nvSpPr>
        <p:spPr/>
        <p:txBody>
          <a:bodyPr/>
          <a:lstStyle/>
          <a:p>
            <a:fld id="{9B11EEF2-070A-45A1-A419-B92997E6BAD7}" type="slidenum">
              <a:rPr lang="en-US" smtClean="0"/>
              <a:pPr/>
              <a:t>6</a:t>
            </a:fld>
            <a:endParaRPr lang="en-US"/>
          </a:p>
        </p:txBody>
      </p:sp>
    </p:spTree>
    <p:extLst>
      <p:ext uri="{BB962C8B-B14F-4D97-AF65-F5344CB8AC3E}">
        <p14:creationId xmlns:p14="http://schemas.microsoft.com/office/powerpoint/2010/main" val="4185154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יוסף בן מתתיהו מתאר את ה</a:t>
            </a:r>
            <a:r>
              <a:rPr lang="he-IL" dirty="0" smtClean="0">
                <a:hlinkClick r:id="rId3" action="ppaction://hlinkfile" tooltip="טופוגרפיה"/>
              </a:rPr>
              <a:t>טופוגרפיה</a:t>
            </a:r>
            <a:r>
              <a:rPr lang="he-IL" dirty="0" smtClean="0"/>
              <a:t> של העיר, התלויה על צלע </a:t>
            </a:r>
            <a:r>
              <a:rPr lang="he-IL" dirty="0" smtClean="0">
                <a:hlinkClick r:id="rId4" action="ppaction://hlinkfile" tooltip="הר"/>
              </a:rPr>
              <a:t>הר</a:t>
            </a:r>
            <a:r>
              <a:rPr lang="he-IL" dirty="0" smtClean="0"/>
              <a:t> תלולה ואליה מוביל רק שביל אחד (גם כיום). העיר בנויה על גבעה המוקפת מדרונות תלולים משלושה עברים, ומצד צפון מזרח היא מבוצרת בחומה שבנה יוסף. </a:t>
            </a:r>
          </a:p>
          <a:p>
            <a:pPr marL="0" marR="0" indent="0" algn="r" defTabSz="914400" rtl="1" eaLnBrk="1" fontAlgn="auto" latinLnBrk="0" hangingPunct="1">
              <a:lnSpc>
                <a:spcPct val="100000"/>
              </a:lnSpc>
              <a:spcBef>
                <a:spcPts val="0"/>
              </a:spcBef>
              <a:spcAft>
                <a:spcPts val="0"/>
              </a:spcAft>
              <a:buClrTx/>
              <a:buSzTx/>
              <a:buFontTx/>
              <a:buNone/>
              <a:tabLst/>
              <a:defRPr/>
            </a:pPr>
            <a:r>
              <a:rPr lang="he-IL" b="1" dirty="0" smtClean="0"/>
              <a:t>הקרב על גמלא</a:t>
            </a:r>
            <a:r>
              <a:rPr lang="he-IL" dirty="0" smtClean="0"/>
              <a:t>: בשנת </a:t>
            </a:r>
            <a:r>
              <a:rPr lang="he-IL" dirty="0" smtClean="0">
                <a:hlinkClick r:id="rId5" action="ppaction://hlinkfile" tooltip="67"/>
              </a:rPr>
              <a:t>67</a:t>
            </a:r>
            <a:r>
              <a:rPr lang="he-IL" dirty="0" smtClean="0"/>
              <a:t>. הרומאים הרעישו את חומת העיר ב</a:t>
            </a:r>
            <a:r>
              <a:rPr lang="he-IL" dirty="0" smtClean="0">
                <a:hlinkClick r:id="rId6" action="ppaction://hlinkfile" tooltip="איל ברזל"/>
              </a:rPr>
              <a:t>איל ברזל</a:t>
            </a:r>
            <a:r>
              <a:rPr lang="he-IL" dirty="0" smtClean="0"/>
              <a:t> והחלו לדחוק את מגני העיר היהודים מעלה, אולם בשלב מסוים כוח החלוץ ניתק מן הכוח המרכזי. היהודים כיתרו את הרומאים, ודחקו אותם אל ה</a:t>
            </a:r>
            <a:r>
              <a:rPr lang="he-IL" dirty="0" smtClean="0">
                <a:hlinkClick r:id="rId7" action="ppaction://hlinkfile" tooltip="גג"/>
              </a:rPr>
              <a:t>גגות</a:t>
            </a:r>
            <a:r>
              <a:rPr lang="he-IL" dirty="0" smtClean="0"/>
              <a:t> (שבשל תלילות העיר היו צמודים לקרקע). הגגות קרסו תחתיהם, ו</a:t>
            </a:r>
            <a:r>
              <a:rPr lang="he-IL" dirty="0" smtClean="0">
                <a:hlinkClick r:id="rId8" action="ppaction://hlinkfile" tooltip="חייל"/>
              </a:rPr>
              <a:t>חיילים</a:t>
            </a:r>
            <a:r>
              <a:rPr lang="he-IL" dirty="0" smtClean="0"/>
              <a:t> רומיים רבים מצאו את מותם. </a:t>
            </a:r>
            <a:r>
              <a:rPr lang="he-IL" dirty="0" smtClean="0">
                <a:hlinkClick r:id="rId9" action="ppaction://hlinkfile" tooltip="יוסף בן מתתיהו"/>
              </a:rPr>
              <a:t>יוסף בן מתתיהו</a:t>
            </a:r>
            <a:r>
              <a:rPr lang="he-IL" dirty="0" smtClean="0"/>
              <a:t> המנהיג הצליח להימלט מן העיר. בניסיון השני לכיבוש העיר הצליחו הרומאים למוטט את מגדל השמירה בעיר ולהשתלט על העיר הנצורה. ארבעת אלפים מתושבי העיר נטבחו, בעוד חמשת אלפים בחרו לקפוץ אל מותם מראש הצוק של העיר (</a:t>
            </a:r>
            <a:r>
              <a:rPr lang="he-IL" dirty="0" smtClean="0">
                <a:hlinkClick r:id="rId10" action="ppaction://hlinkfile" tooltip="מלחמות היהודים"/>
              </a:rPr>
              <a:t>מלחמות היהודים</a:t>
            </a:r>
            <a:r>
              <a:rPr lang="he-IL" dirty="0" smtClean="0"/>
              <a:t> ד' 1-83). בסך הכול נהרגו בעיר 9,000 נפש, מתושבי גמלא ותושבי ה</a:t>
            </a:r>
            <a:r>
              <a:rPr lang="he-IL" dirty="0" smtClean="0">
                <a:hlinkClick r:id="rId11" action="ppaction://hlinkfile" tooltip="כפר"/>
              </a:rPr>
              <a:t>כפרים</a:t>
            </a:r>
            <a:r>
              <a:rPr lang="he-IL" dirty="0" smtClean="0"/>
              <a:t> הסמוכים שמצאו בה מחסה מפני הכוחות הרומאים הקרבים.</a:t>
            </a:r>
            <a:endParaRPr lang="en-US" dirty="0" smtClean="0"/>
          </a:p>
          <a:p>
            <a:pPr marL="0" marR="0" indent="0" algn="r" defTabSz="914400" rtl="1"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algn="r" rtl="1"/>
            <a:endParaRPr lang="he-IL" sz="1200" kern="1200" dirty="0" smtClean="0">
              <a:solidFill>
                <a:schemeClr val="tx1"/>
              </a:solidFill>
              <a:latin typeface="+mn-lt"/>
              <a:ea typeface="+mn-ea"/>
              <a:cs typeface="+mn-cs"/>
            </a:endParaRPr>
          </a:p>
          <a:p>
            <a:pPr algn="r" rtl="1"/>
            <a:r>
              <a:rPr lang="he-IL" sz="1200" kern="1200" dirty="0" smtClean="0">
                <a:solidFill>
                  <a:schemeClr val="tx1"/>
                </a:solidFill>
                <a:latin typeface="+mn-lt"/>
                <a:ea typeface="+mn-ea"/>
                <a:cs typeface="+mn-cs"/>
              </a:rPr>
              <a:t>אנו נתקלים בגמלא בכלי נשק חדש שהגיע לעולם: </a:t>
            </a:r>
            <a:r>
              <a:rPr lang="he-IL" sz="1200" b="1" kern="1200" dirty="0" smtClean="0">
                <a:solidFill>
                  <a:schemeClr val="tx1"/>
                </a:solidFill>
                <a:latin typeface="+mn-lt"/>
                <a:ea typeface="+mn-ea"/>
                <a:cs typeface="+mn-cs"/>
              </a:rPr>
              <a:t>הבליסטרא</a:t>
            </a:r>
            <a:r>
              <a:rPr lang="he-IL" sz="1200" kern="1200" dirty="0" smtClean="0">
                <a:solidFill>
                  <a:schemeClr val="tx1"/>
                </a:solidFill>
                <a:latin typeface="+mn-lt"/>
                <a:ea typeface="+mn-ea"/>
                <a:cs typeface="+mn-cs"/>
              </a:rPr>
              <a:t> – יורה קליעי אבן. הטווח של כלי נשק זה הוא כ- 200-250 מטר. שרידי הנשק נמצאים כ-30 מטר לפני החומה. נמצאו 2,000 אבני קלע, 1,600 ראשי חיצים. </a:t>
            </a:r>
            <a:endParaRPr lang="en-US" sz="1200" kern="1200" dirty="0" smtClean="0">
              <a:solidFill>
                <a:schemeClr val="tx1"/>
              </a:solidFill>
              <a:latin typeface="+mn-lt"/>
              <a:ea typeface="+mn-ea"/>
              <a:cs typeface="+mn-cs"/>
            </a:endParaRPr>
          </a:p>
          <a:p>
            <a:pPr algn="r" rtl="1"/>
            <a:r>
              <a:rPr lang="he-IL" sz="1200" b="1" kern="1200" dirty="0" smtClean="0">
                <a:solidFill>
                  <a:schemeClr val="tx1"/>
                </a:solidFill>
                <a:latin typeface="+mn-lt"/>
                <a:ea typeface="+mn-ea"/>
                <a:cs typeface="+mn-cs"/>
              </a:rPr>
              <a:t>קאטאפולטה</a:t>
            </a:r>
            <a:r>
              <a:rPr lang="he-IL" sz="1200" kern="1200" dirty="0" smtClean="0">
                <a:solidFill>
                  <a:schemeClr val="tx1"/>
                </a:solidFill>
                <a:latin typeface="+mn-lt"/>
                <a:ea typeface="+mn-ea"/>
                <a:cs typeface="+mn-cs"/>
              </a:rPr>
              <a:t> – טכנולוגיה שיורה למרחוק חיצים כבדים. </a:t>
            </a:r>
          </a:p>
          <a:p>
            <a:pPr algn="r" rtl="1"/>
            <a:endParaRPr lang="he-IL" sz="1200" kern="1200" dirty="0" smtClean="0">
              <a:solidFill>
                <a:schemeClr val="tx1"/>
              </a:solidFill>
              <a:latin typeface="+mn-lt"/>
              <a:ea typeface="+mn-ea"/>
              <a:cs typeface="+mn-cs"/>
            </a:endParaRPr>
          </a:p>
          <a:p>
            <a:pPr algn="r" rtl="1"/>
            <a:endParaRPr lang="en-US" dirty="0"/>
          </a:p>
        </p:txBody>
      </p:sp>
      <p:sp>
        <p:nvSpPr>
          <p:cNvPr id="4" name="Slide Number Placeholder 3"/>
          <p:cNvSpPr>
            <a:spLocks noGrp="1"/>
          </p:cNvSpPr>
          <p:nvPr>
            <p:ph type="sldNum" sz="quarter" idx="10"/>
          </p:nvPr>
        </p:nvSpPr>
        <p:spPr/>
        <p:txBody>
          <a:bodyPr/>
          <a:lstStyle/>
          <a:p>
            <a:fld id="{9B11EEF2-070A-45A1-A419-B92997E6BAD7}" type="slidenum">
              <a:rPr lang="en-US" smtClean="0"/>
              <a:pPr/>
              <a:t>7</a:t>
            </a:fld>
            <a:endParaRPr lang="en-US"/>
          </a:p>
        </p:txBody>
      </p:sp>
    </p:spTree>
    <p:extLst>
      <p:ext uri="{BB962C8B-B14F-4D97-AF65-F5344CB8AC3E}">
        <p14:creationId xmlns:p14="http://schemas.microsoft.com/office/powerpoint/2010/main" val="324666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ב</a:t>
            </a:r>
            <a:r>
              <a:rPr lang="he-IL" dirty="0" smtClean="0">
                <a:hlinkClick r:id="rId3" action="ppaction://hlinkfile" tooltip="תקופת המשנה"/>
              </a:rPr>
              <a:t>ימי המשנה</a:t>
            </a:r>
            <a:r>
              <a:rPr lang="he-IL" dirty="0" smtClean="0"/>
              <a:t> ו</a:t>
            </a:r>
            <a:r>
              <a:rPr lang="he-IL" dirty="0" smtClean="0">
                <a:hlinkClick r:id="rId4" action="ppaction://hlinkfile" tooltip="תקופת התלמוד"/>
              </a:rPr>
              <a:t>התלמוד</a:t>
            </a:r>
            <a:r>
              <a:rPr lang="he-IL" dirty="0" smtClean="0"/>
              <a:t> היו באזור יישובים יהודיים רבים, אולם עד </a:t>
            </a:r>
            <a:r>
              <a:rPr lang="he-IL" dirty="0" smtClean="0">
                <a:hlinkClick r:id="rId5" action="ppaction://hlinkfile" tooltip="המאה ה-10"/>
              </a:rPr>
              <a:t>המאה ה-10</a:t>
            </a:r>
            <a:r>
              <a:rPr lang="he-IL" dirty="0" smtClean="0"/>
              <a:t> נעלמו כולם והאזור התרוקן יחסית מתושביו היהודים.</a:t>
            </a:r>
          </a:p>
          <a:p>
            <a:pPr algn="r" rtl="1"/>
            <a:r>
              <a:rPr lang="he-IL" dirty="0" smtClean="0"/>
              <a:t>במאה השביעית התחולל באזור דרום רמת הגולן </a:t>
            </a:r>
            <a:r>
              <a:rPr lang="he-IL" dirty="0" smtClean="0">
                <a:hlinkClick r:id="rId6" action="ppaction://hlinkfile" tooltip="קרב הירמוך"/>
              </a:rPr>
              <a:t>קרב הירמוך</a:t>
            </a:r>
            <a:r>
              <a:rPr lang="he-IL" dirty="0" smtClean="0"/>
              <a:t>, הקרב המכריע בין </a:t>
            </a:r>
            <a:r>
              <a:rPr lang="he-IL" dirty="0" smtClean="0">
                <a:hlinkClick r:id="rId7" action="ppaction://hlinkfile" tooltip="האימפריה הביזנטית"/>
              </a:rPr>
              <a:t>האימפריה הביזנטית</a:t>
            </a:r>
            <a:r>
              <a:rPr lang="he-IL" dirty="0" smtClean="0"/>
              <a:t> לבין </a:t>
            </a:r>
            <a:r>
              <a:rPr lang="he-IL" dirty="0" smtClean="0">
                <a:hlinkClick r:id="rId8" action="ppaction://hlinkfile" tooltip="האימפריה המוסלמית"/>
              </a:rPr>
              <a:t>האימפריה המוסלמית</a:t>
            </a:r>
            <a:r>
              <a:rPr lang="he-IL" dirty="0" smtClean="0"/>
              <a:t>. קרב זה נחשב אחד המכריעים בהיסטוריה</a:t>
            </a:r>
            <a:r>
              <a:rPr lang="he-IL" baseline="30000" dirty="0" smtClean="0">
                <a:hlinkClick r:id="" action="ppaction://hlinkfile"/>
              </a:rPr>
              <a:t>[2]</a:t>
            </a:r>
            <a:r>
              <a:rPr lang="he-IL" dirty="0" smtClean="0"/>
              <a:t>, ובעקבותיו השתלטו הערבים על האזור.</a:t>
            </a:r>
          </a:p>
          <a:p>
            <a:pPr algn="r" rtl="1"/>
            <a:r>
              <a:rPr lang="he-IL" dirty="0" smtClean="0"/>
              <a:t>מתחילת </a:t>
            </a:r>
            <a:r>
              <a:rPr lang="he-IL" dirty="0" smtClean="0">
                <a:hlinkClick r:id="rId9" action="ppaction://hlinkfile" tooltip="האימפריה העות'מאנית"/>
              </a:rPr>
              <a:t>השלטון העות'מאני</a:t>
            </a:r>
            <a:r>
              <a:rPr lang="he-IL" dirty="0" smtClean="0"/>
              <a:t> ועד לאמצע </a:t>
            </a:r>
            <a:r>
              <a:rPr lang="he-IL" dirty="0" smtClean="0">
                <a:hlinkClick r:id="rId10" action="ppaction://hlinkfile" tooltip="המאה ה-19"/>
              </a:rPr>
              <a:t>המאה ה-19</a:t>
            </a:r>
            <a:r>
              <a:rPr lang="he-IL" dirty="0" smtClean="0"/>
              <a:t> היה הגולן אזור ספר בו התגורר מעט תושבי קבע והשולטים בפועל היו שבטים </a:t>
            </a:r>
            <a:r>
              <a:rPr lang="he-IL" dirty="0" smtClean="0">
                <a:hlinkClick r:id="rId11" action="ppaction://hlinkfile" tooltip="בדווים"/>
              </a:rPr>
              <a:t>בדווים</a:t>
            </a:r>
            <a:r>
              <a:rPr lang="he-IL" dirty="0" smtClean="0"/>
              <a:t>. בצפון רמת הגולן הוקמו יישובים </a:t>
            </a:r>
            <a:r>
              <a:rPr lang="he-IL" dirty="0" smtClean="0">
                <a:hlinkClick r:id="rId12" action="ppaction://hlinkfile" tooltip="דרוזים"/>
              </a:rPr>
              <a:t>דרוזים</a:t>
            </a:r>
            <a:r>
              <a:rPr lang="he-IL" dirty="0" smtClean="0"/>
              <a:t> (הקיימים עד היום).</a:t>
            </a:r>
          </a:p>
          <a:p>
            <a:pPr algn="r" rtl="1"/>
            <a:endParaRPr lang="en-US" dirty="0"/>
          </a:p>
        </p:txBody>
      </p:sp>
      <p:sp>
        <p:nvSpPr>
          <p:cNvPr id="4" name="Slide Number Placeholder 3"/>
          <p:cNvSpPr>
            <a:spLocks noGrp="1"/>
          </p:cNvSpPr>
          <p:nvPr>
            <p:ph type="sldNum" sz="quarter" idx="10"/>
          </p:nvPr>
        </p:nvSpPr>
        <p:spPr/>
        <p:txBody>
          <a:bodyPr/>
          <a:lstStyle/>
          <a:p>
            <a:fld id="{9B11EEF2-070A-45A1-A419-B92997E6BAD7}" type="slidenum">
              <a:rPr lang="en-US" smtClean="0"/>
              <a:pPr/>
              <a:t>8</a:t>
            </a:fld>
            <a:endParaRPr lang="en-US"/>
          </a:p>
        </p:txBody>
      </p:sp>
    </p:spTree>
    <p:extLst>
      <p:ext uri="{BB962C8B-B14F-4D97-AF65-F5344CB8AC3E}">
        <p14:creationId xmlns:p14="http://schemas.microsoft.com/office/powerpoint/2010/main" val="1214798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latin typeface="Arial" pitchFamily="34" charset="0"/>
                <a:cs typeface="Arial" pitchFamily="34" charset="0"/>
              </a:rPr>
              <a:t>"פה קבור הכלב" לדבר על משבר המים באזור המזרח התיכון</a:t>
            </a: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9B11EEF2-070A-45A1-A419-B92997E6BAD7}" type="slidenum">
              <a:rPr lang="en-US" smtClean="0"/>
              <a:pPr/>
              <a:t>9</a:t>
            </a:fld>
            <a:endParaRPr lang="en-US"/>
          </a:p>
        </p:txBody>
      </p:sp>
    </p:spTree>
    <p:extLst>
      <p:ext uri="{BB962C8B-B14F-4D97-AF65-F5344CB8AC3E}">
        <p14:creationId xmlns:p14="http://schemas.microsoft.com/office/powerpoint/2010/main" val="749966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algn="r" rtl="1"/>
            <a:r>
              <a:rPr lang="he-IL" dirty="0" smtClean="0"/>
              <a:t>בעקבות הקמת </a:t>
            </a:r>
            <a:r>
              <a:rPr lang="he-IL" dirty="0" smtClean="0">
                <a:hlinkClick r:id="rId3" action="ppaction://hlinkfile" tooltip="המוביל הארצי"/>
              </a:rPr>
              <a:t>המוביל הארצי</a:t>
            </a:r>
            <a:r>
              <a:rPr lang="he-IL" dirty="0" smtClean="0"/>
              <a:t>, שהוביל מים מה</a:t>
            </a:r>
            <a:r>
              <a:rPr lang="he-IL" dirty="0" smtClean="0">
                <a:hlinkClick r:id="rId4" action="ppaction://hlinkfile" tooltip="כנרת"/>
              </a:rPr>
              <a:t>כנרת</a:t>
            </a:r>
            <a:r>
              <a:rPr lang="he-IL" dirty="0" smtClean="0"/>
              <a:t> למרכז ישראל ודרומה, ב-1964 פתחה סוריה (בברכת שאר ארצות ערב) בנסיון לסכל את מפעל המים הישראלי על ידי הטיית </a:t>
            </a:r>
            <a:r>
              <a:rPr lang="he-IL" dirty="0" smtClean="0">
                <a:hlinkClick r:id="rId5" action="ppaction://hlinkfile" tooltip="מקורות הירדן"/>
              </a:rPr>
              <a:t>מקורות הירדן</a:t>
            </a:r>
            <a:r>
              <a:rPr lang="he-IL" dirty="0" smtClean="0"/>
              <a:t> - </a:t>
            </a:r>
            <a:r>
              <a:rPr lang="he-IL" dirty="0" smtClean="0">
                <a:hlinkClick r:id="rId6" action="ppaction://hlinkfile" tooltip="נחל דן"/>
              </a:rPr>
              <a:t>נחל דן</a:t>
            </a:r>
            <a:r>
              <a:rPr lang="he-IL" dirty="0" smtClean="0"/>
              <a:t>, </a:t>
            </a:r>
            <a:r>
              <a:rPr lang="he-IL" dirty="0" smtClean="0">
                <a:hlinkClick r:id="rId7" action="ppaction://hlinkfile" tooltip="נחל חרמון"/>
              </a:rPr>
              <a:t>בניאס</a:t>
            </a:r>
            <a:r>
              <a:rPr lang="he-IL" dirty="0" smtClean="0"/>
              <a:t> ו</a:t>
            </a:r>
            <a:r>
              <a:rPr lang="he-IL" dirty="0" smtClean="0">
                <a:hlinkClick r:id="rId8" action="ppaction://hlinkfile" tooltip="חצבאני"/>
              </a:rPr>
              <a:t>חצבאני</a:t>
            </a:r>
            <a:r>
              <a:rPr lang="he-IL" dirty="0" smtClean="0"/>
              <a:t>, ולהעבירם בתעלה מזרחית לכנרת (על גבי השלוחות המערביות של הגולן) אל ה</a:t>
            </a:r>
            <a:r>
              <a:rPr lang="he-IL" dirty="0" smtClean="0">
                <a:hlinkClick r:id="rId9" action="ppaction://hlinkfile" tooltip="ירמוך"/>
              </a:rPr>
              <a:t>ירמוך</a:t>
            </a:r>
            <a:r>
              <a:rPr lang="he-IL" dirty="0" smtClean="0"/>
              <a:t> ו</a:t>
            </a:r>
            <a:r>
              <a:rPr lang="he-IL" dirty="0" smtClean="0">
                <a:hlinkClick r:id="rId10" action="ppaction://hlinkfile" tooltip="הירדן"/>
              </a:rPr>
              <a:t>הירדן</a:t>
            </a:r>
            <a:r>
              <a:rPr lang="he-IL" dirty="0" smtClean="0"/>
              <a:t>. בעקבות זאת החלה </a:t>
            </a:r>
            <a:r>
              <a:rPr lang="he-IL" dirty="0" smtClean="0">
                <a:hlinkClick r:id="rId11" action="ppaction://hlinkfile" tooltip="המלחמה על המים"/>
              </a:rPr>
              <a:t>המלחמה על המים</a:t>
            </a:r>
            <a:r>
              <a:rPr lang="he-IL" dirty="0" smtClean="0"/>
              <a:t>. כדי להכשיל את מפעל ההטיה הסורי ניצלה ישראל תקריות-ירי סוריות על-מנת לתקוף את מקימי התעלות הסוריות.</a:t>
            </a:r>
          </a:p>
          <a:p>
            <a:pPr algn="r" rtl="1"/>
            <a:r>
              <a:rPr lang="he-IL" b="1" dirty="0" smtClean="0"/>
              <a:t>מתוך אטלס</a:t>
            </a:r>
            <a:r>
              <a:rPr lang="he-IL" b="1" baseline="0" dirty="0" smtClean="0"/>
              <a:t> כרטא: </a:t>
            </a:r>
            <a:r>
              <a:rPr lang="he-IL" dirty="0" smtClean="0"/>
              <a:t>ב – 13 בינואר 1964 הגיעה ועידת פיסגה של מנהיגי מדינות ערב למסקנה כי אין ביכולתם להשמיד את מדינת ישראל במלחמה חזיתית , ועל כן הגו רעיון</a:t>
            </a:r>
            <a:br>
              <a:rPr lang="he-IL" dirty="0" smtClean="0"/>
            </a:br>
            <a:r>
              <a:rPr lang="he-IL" dirty="0" smtClean="0"/>
              <a:t>מבריק שיביא לחיסולה של המדינה הציונית ללא מלחמה: יטו את מקורות הירדן אל מחוץ לשטחה . </a:t>
            </a:r>
            <a:br>
              <a:rPr lang="he-IL" dirty="0" smtClean="0"/>
            </a:br>
            <a:r>
              <a:rPr lang="he-IL" dirty="0" smtClean="0"/>
              <a:t>התכנית הייתה לכאורה טיפשית ביותר: הקמתה של תעלה יקרה , שלא נועדה להביא תועלת לאיש, אולם היה בה כדי לגרום נזק כבד ביותר לישראל, וזה היה הצידוק שלה בעיני יוזמיה. על ההתנגדות הצבאית הצפויה של ישראל התכוונו הערבים להתגבר במשותף, תוך כינון מפקדה מאוחדת, אולם בסופו של דבר נותרה סוריה לבדה במערכה. </a:t>
            </a:r>
            <a:br>
              <a:rPr lang="he-IL" dirty="0" smtClean="0"/>
            </a:br>
            <a:r>
              <a:rPr lang="he-IL" dirty="0" smtClean="0"/>
              <a:t>התכנית התבססה על הטיית מי מעינות החצבאני והבניאס לתעלה שתתחיל במערבו של החרמון ברום 340 מ', תעבור בתחתית צלעות החרמון, במרחק 2 ק"מ מגדר קיבוץ דן, ותמשיך בשיפוע מתון לאורך כל הגולן דרומה עד שתביא את המים לאגם באפיק הירמוך. מאגם זה עמדו להזרים את המים בתעלה מזרחית לירדן , מחוץ להישג ידה של ישראל .</a:t>
            </a:r>
            <a:br>
              <a:rPr lang="he-IL" dirty="0" smtClean="0"/>
            </a:br>
            <a:r>
              <a:rPr lang="he-IL" dirty="0" smtClean="0"/>
              <a:t>מעינות הדן שהיו בשטח המפורז בריבונות ישראלית "ניצלו" מהמזימה בגלל קירבת הקיבוץ אליהם. </a:t>
            </a:r>
            <a:r>
              <a:rPr lang="he-IL" b="1" dirty="0" smtClean="0">
                <a:solidFill>
                  <a:srgbClr val="FF0000"/>
                </a:solidFill>
              </a:rPr>
              <a:t>הזרמת המים בתעלה היתה גורעת שליש עד חצי ממי המוביל הארצי. </a:t>
            </a:r>
            <a:r>
              <a:rPr lang="he-IL" dirty="0" smtClean="0"/>
              <a:t/>
            </a:r>
            <a:br>
              <a:rPr lang="he-IL" dirty="0" smtClean="0"/>
            </a:br>
            <a:r>
              <a:rPr lang="he-IL" dirty="0" smtClean="0"/>
              <a:t>העבודות להכשרת התוואי לתעלת ההטיה הסורית נמשכו לסרוגין בעיקר בשנים 1964 – 1966 . ישראל הפגיזה בטנקים את בציוד המכני שעסק בעבודות ההטיה. הסורים, בתגובה, פתחו בפעולות ההכשרה בקטעים דרומיים בהם הגולן רחוק מגבול ישראל. כאשר "ברחו" הסורים מטווח הטנקים הפעילה ישראל מטוסים. </a:t>
            </a:r>
            <a:r>
              <a:rPr lang="he-IL" b="1" dirty="0" smtClean="0">
                <a:solidFill>
                  <a:srgbClr val="FF0000"/>
                </a:solidFill>
              </a:rPr>
              <a:t>התקרית החמורה ביותר היתה ערב מלחמת ששת הימים כאשר ישראל הפילה 6 מיגים סורים שחדרו לישראל בתגובה לפעילות חיל האוויר הישראלי. מעמדה הבינלאומי של ישראל הגביל את תגובותיה לאמצעים המוגדרים כ"תקריות" , מבלי לחרוג לפעילויות המוגדרות כ"מלחמה". </a:t>
            </a:r>
            <a:r>
              <a:rPr lang="he-IL" dirty="0" smtClean="0"/>
              <a:t/>
            </a:r>
            <a:br>
              <a:rPr lang="he-IL" dirty="0" smtClean="0"/>
            </a:br>
            <a:r>
              <a:rPr lang="he-IL" dirty="0" smtClean="0"/>
              <a:t>מתוך אורך כולל מתוכנן של 73 ק"מ הספיקו הסורים להכשיר תוואי באורך של 38 ק"מ , ואת התעלה עצמה חפרו והשלימו רק לאורך של פחות משני ק"מ. תוואי התעלה שהכינו הסורים, הידוע בכינוי " תוואי ההטיה הסורית ", נותר כצלקת בנוף וכמצבה וזכר לתכנית ההטיה הערבית .</a:t>
            </a:r>
            <a:br>
              <a:rPr lang="he-IL" dirty="0" smtClean="0"/>
            </a:br>
            <a:endParaRPr lang="en-US" dirty="0"/>
          </a:p>
        </p:txBody>
      </p:sp>
      <p:sp>
        <p:nvSpPr>
          <p:cNvPr id="4" name="Slide Number Placeholder 3"/>
          <p:cNvSpPr>
            <a:spLocks noGrp="1"/>
          </p:cNvSpPr>
          <p:nvPr>
            <p:ph type="sldNum" sz="quarter" idx="10"/>
          </p:nvPr>
        </p:nvSpPr>
        <p:spPr/>
        <p:txBody>
          <a:bodyPr/>
          <a:lstStyle/>
          <a:p>
            <a:fld id="{9B11EEF2-070A-45A1-A419-B92997E6BAD7}" type="slidenum">
              <a:rPr lang="en-US" smtClean="0"/>
              <a:pPr/>
              <a:t>10</a:t>
            </a:fld>
            <a:endParaRPr lang="en-US"/>
          </a:p>
        </p:txBody>
      </p:sp>
    </p:spTree>
    <p:extLst>
      <p:ext uri="{BB962C8B-B14F-4D97-AF65-F5344CB8AC3E}">
        <p14:creationId xmlns:p14="http://schemas.microsoft.com/office/powerpoint/2010/main" val="1118744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lgn="r" rtl="1"/>
            <a:r>
              <a:rPr lang="he-IL" dirty="0" smtClean="0"/>
              <a:t>במהלך </a:t>
            </a:r>
            <a:r>
              <a:rPr lang="he-IL" dirty="0" smtClean="0">
                <a:hlinkClick r:id="rId3" action="ppaction://hlinkfile" tooltip="מלחמת ששת הימים"/>
              </a:rPr>
              <a:t>מלחמת ששת הימים</a:t>
            </a:r>
            <a:r>
              <a:rPr lang="he-IL" dirty="0" smtClean="0"/>
              <a:t> הפגיזו הסורים את ישובי </a:t>
            </a:r>
            <a:r>
              <a:rPr lang="he-IL" dirty="0" smtClean="0">
                <a:hlinkClick r:id="rId4" action="ppaction://hlinkfile" tooltip="עמק החולה"/>
              </a:rPr>
              <a:t>עמק החולה</a:t>
            </a:r>
            <a:r>
              <a:rPr lang="he-IL" dirty="0" smtClean="0"/>
              <a:t> ו</a:t>
            </a:r>
            <a:r>
              <a:rPr lang="he-IL" dirty="0" smtClean="0">
                <a:hlinkClick r:id="rId5" action="ppaction://hlinkfile" tooltip="ראש פינה"/>
              </a:rPr>
              <a:t>ראש פינה</a:t>
            </a:r>
            <a:r>
              <a:rPr lang="he-IL" dirty="0" smtClean="0"/>
              <a:t>, ו</a:t>
            </a:r>
            <a:r>
              <a:rPr lang="he-IL" dirty="0" smtClean="0">
                <a:hlinkClick r:id="rId6" action="ppaction://hlinkfile" tooltip="טנק"/>
              </a:rPr>
              <a:t>טנקים</a:t>
            </a:r>
            <a:r>
              <a:rPr lang="he-IL" dirty="0" smtClean="0"/>
              <a:t> סוריים אף ניסו להתקדם לעבר </a:t>
            </a:r>
            <a:r>
              <a:rPr lang="he-IL" dirty="0" smtClean="0">
                <a:hlinkClick r:id="rId7" action="ppaction://hlinkfile" tooltip="דן (קיבוץ)"/>
              </a:rPr>
              <a:t>קיבוץ דן</a:t>
            </a:r>
            <a:r>
              <a:rPr lang="he-IL" dirty="0" smtClean="0"/>
              <a:t>. למרות זאת, לא הייתה כוונה ל</a:t>
            </a:r>
            <a:r>
              <a:rPr lang="he-IL" dirty="0" smtClean="0">
                <a:hlinkClick r:id="rId8" action="ppaction://hlinkfile" tooltip="ממשלת ישראל"/>
              </a:rPr>
              <a:t>ממשלת ישראל</a:t>
            </a:r>
            <a:r>
              <a:rPr lang="he-IL" dirty="0" smtClean="0"/>
              <a:t> לכבוש את רמת הגולן.</a:t>
            </a:r>
            <a:r>
              <a:rPr lang="he-IL" baseline="30000" dirty="0" smtClean="0"/>
              <a:t>[</a:t>
            </a:r>
            <a:r>
              <a:rPr lang="he-IL" baseline="30000" dirty="0" smtClean="0">
                <a:hlinkClick r:id="rId9" action="ppaction://hlinkfile" tooltip="ויקיפדיה:ביבליוגרפיה"/>
              </a:rPr>
              <a:t>דרוש מקור</a:t>
            </a:r>
            <a:r>
              <a:rPr lang="he-IL" baseline="30000" dirty="0" smtClean="0"/>
              <a:t>]</a:t>
            </a:r>
            <a:r>
              <a:rPr lang="he-IL" dirty="0" smtClean="0"/>
              <a:t> רק בימיה האחרונים של המלחמה, לאחר שהתרכזו מספיק כוחות בגִזרה, ובעקבות לחץ של משלחת יישובי הצפון,</a:t>
            </a:r>
            <a:r>
              <a:rPr lang="he-IL" baseline="30000" dirty="0" smtClean="0"/>
              <a:t>[</a:t>
            </a:r>
            <a:r>
              <a:rPr lang="he-IL" baseline="30000" dirty="0" smtClean="0">
                <a:hlinkClick r:id="rId9" action="ppaction://hlinkfile" tooltip="ויקיפדיה:ביבליוגרפיה"/>
              </a:rPr>
              <a:t>דרוש מקור</a:t>
            </a:r>
            <a:r>
              <a:rPr lang="he-IL" baseline="30000" dirty="0" smtClean="0"/>
              <a:t>]</a:t>
            </a:r>
            <a:r>
              <a:rPr lang="he-IL" dirty="0" smtClean="0"/>
              <a:t> הוחלט לכבוש את רמת הגולן ולשים קץ לאיום ההפגזות על יישובי </a:t>
            </a:r>
            <a:r>
              <a:rPr lang="he-IL" dirty="0" smtClean="0">
                <a:hlinkClick r:id="rId4" action="ppaction://hlinkfile" tooltip="עמק החולה"/>
              </a:rPr>
              <a:t>עמק החולה</a:t>
            </a:r>
            <a:r>
              <a:rPr lang="he-IL" dirty="0" smtClean="0"/>
              <a:t> </a:t>
            </a:r>
          </a:p>
          <a:p>
            <a:pPr algn="r" rtl="1"/>
            <a:r>
              <a:rPr lang="he-IL" b="1" dirty="0" smtClean="0"/>
              <a:t>ב-</a:t>
            </a:r>
            <a:r>
              <a:rPr lang="he-IL" b="1" dirty="0" smtClean="0">
                <a:hlinkClick r:id="rId10" action="ppaction://hlinkfile" tooltip="9 ביוני"/>
              </a:rPr>
              <a:t>9 ביוני</a:t>
            </a:r>
            <a:r>
              <a:rPr lang="he-IL" b="1" dirty="0" smtClean="0"/>
              <a:t>, לאחר תום הקרבות בחזית המצרית ובחזית הירדנית, תקף חיל האוויר הישראלי </a:t>
            </a:r>
            <a:r>
              <a:rPr lang="he-IL" dirty="0" smtClean="0"/>
              <a:t>את הרמה במתקפה אווירית מרוכזת ומתמדת. במקביל הופעלו שבע חטיבות, בפיקודו של </a:t>
            </a:r>
            <a:r>
              <a:rPr lang="he-IL" dirty="0" smtClean="0">
                <a:hlinkClick r:id="rId11" action="ppaction://hlinkfile" tooltip="אלוף פיקוד הצפון"/>
              </a:rPr>
              <a:t>אלוף פיקוד הצפון</a:t>
            </a:r>
            <a:r>
              <a:rPr lang="he-IL" dirty="0" smtClean="0"/>
              <a:t>, </a:t>
            </a:r>
            <a:r>
              <a:rPr lang="he-IL" dirty="0" smtClean="0">
                <a:hlinkClick r:id="rId12" action="ppaction://hlinkfile" tooltip="דוד אלעזר"/>
              </a:rPr>
              <a:t>דוד אלעזר</a:t>
            </a:r>
            <a:r>
              <a:rPr lang="he-IL" dirty="0" smtClean="0"/>
              <a:t>. ההתקפה התרכזה בגיזרת ה</a:t>
            </a:r>
            <a:r>
              <a:rPr lang="he-IL" dirty="0" smtClean="0">
                <a:hlinkClick r:id="rId13" action="ppaction://hlinkfile" tooltip="נחל חרמון"/>
              </a:rPr>
              <a:t>בניאס</a:t>
            </a:r>
            <a:r>
              <a:rPr lang="he-IL" dirty="0" smtClean="0"/>
              <a:t> וצפון רמת הגולן, שם היה השיפוע בעלייה לרמה מתון יחסית, וכוחות השריון יכלו לעלות לרמה ולהתקדם כמעט עד מחצית הדרך ל</a:t>
            </a:r>
            <a:r>
              <a:rPr lang="he-IL" dirty="0" smtClean="0">
                <a:hlinkClick r:id="rId14" action="ppaction://hlinkfile" tooltip="קונייטרה"/>
              </a:rPr>
              <a:t>קונייטרה</a:t>
            </a:r>
            <a:r>
              <a:rPr lang="he-IL" dirty="0" smtClean="0"/>
              <a:t>. קרב ידוע במתקפה זו היה ב</a:t>
            </a:r>
            <a:r>
              <a:rPr lang="he-IL" dirty="0" smtClean="0">
                <a:hlinkClick r:id="rId15" action="ppaction://hlinkfile" tooltip="תל פאחר"/>
              </a:rPr>
              <a:t>תל פאחר</a:t>
            </a:r>
            <a:r>
              <a:rPr lang="he-IL" dirty="0" smtClean="0"/>
              <a:t>. בדרום הרמה תקפו כוחות רגלים וצנחנים, את המוצבים הסורים והשיגו גם הם התקדמות לא מעטה. במהלך הלילה הרחיב צה"ל את הטריז דרומה, עד לאזור </a:t>
            </a:r>
            <a:r>
              <a:rPr lang="he-IL" dirty="0" smtClean="0">
                <a:hlinkClick r:id="rId16" action="ppaction://hlinkfile" tooltip="גשר בנות יעקב"/>
              </a:rPr>
              <a:t>גשר בנות יעקב</a:t>
            </a:r>
            <a:r>
              <a:rPr lang="he-IL" dirty="0" smtClean="0"/>
              <a:t>. בבוקר יום שבת, </a:t>
            </a:r>
            <a:r>
              <a:rPr lang="he-IL" dirty="0" smtClean="0">
                <a:hlinkClick r:id="rId17" action="ppaction://hlinkfile" tooltip="10 ביוני"/>
              </a:rPr>
              <a:t>10 ביוני</a:t>
            </a:r>
            <a:r>
              <a:rPr lang="he-IL" dirty="0" smtClean="0"/>
              <a:t>, פרצו כוחות שריון וחיל רגלים מזרחה תחת סיוע אווירי, והצליחו להגיע, בצפון רמת הגולן, אל מעלה ה</a:t>
            </a:r>
            <a:r>
              <a:rPr lang="he-IL" dirty="0" smtClean="0">
                <a:hlinkClick r:id="rId18" action="ppaction://hlinkfile" tooltip="חרמון"/>
              </a:rPr>
              <a:t>חרמון</a:t>
            </a:r>
            <a:r>
              <a:rPr lang="he-IL" dirty="0" smtClean="0"/>
              <a:t> ואל קונייטרה, ובדרום רמת הגולן אל צומת רפיד. </a:t>
            </a:r>
            <a:r>
              <a:rPr lang="he-IL" b="1" dirty="0" smtClean="0"/>
              <a:t>ב-</a:t>
            </a:r>
            <a:r>
              <a:rPr lang="he-IL" b="1" dirty="0" smtClean="0">
                <a:hlinkClick r:id="rId17" action="ppaction://hlinkfile" tooltip="10 ביוני"/>
              </a:rPr>
              <a:t>10 ביוני</a:t>
            </a:r>
            <a:r>
              <a:rPr lang="he-IL" b="1" dirty="0" smtClean="0"/>
              <a:t> בשעה 14:00 נפסקו הקרבות ברמת הגולן ונסתיימה למעשה הלחימה.</a:t>
            </a:r>
          </a:p>
          <a:p>
            <a:pPr algn="r" rtl="1"/>
            <a:r>
              <a:rPr lang="he-IL" dirty="0" smtClean="0"/>
              <a:t>בשטח שנכבש על ידי ישראל התגוררו כ-128,000 אזרחים סורים – כרבע מהם התגוררו בעיר קוניטרה, והשאר גרו ב-222 יישובים אחרים. לאחר הניצחון הישראלי כ-115,000 עד 122,000 מהאזרחים הסוריים עזבו את הרמה ועברו לשטח סוריה; מרבית הכפרים הסוריים נהרסו לאחר מכן.‏</a:t>
            </a:r>
            <a:r>
              <a:rPr lang="he-IL" baseline="30000" dirty="0" smtClean="0">
                <a:hlinkClick r:id="" action="ppaction://hlinkfile"/>
              </a:rPr>
              <a:t>[</a:t>
            </a:r>
            <a:r>
              <a:rPr lang="he-IL" baseline="30000" dirty="0" smtClean="0"/>
              <a:t> </a:t>
            </a:r>
          </a:p>
          <a:p>
            <a:pPr algn="r" rtl="1"/>
            <a:r>
              <a:rPr lang="he-IL" dirty="0" smtClean="0"/>
              <a:t>היישובים הישראלים הראשונים בגולן הוקמו על רקע אידאולוגי וביטחוני. היישוב הראשון – </a:t>
            </a:r>
            <a:r>
              <a:rPr lang="he-IL" dirty="0" smtClean="0">
                <a:hlinkClick r:id="rId19" action="ppaction://hlinkfile" tooltip="מרום גולן"/>
              </a:rPr>
              <a:t>מרום גולן</a:t>
            </a:r>
            <a:r>
              <a:rPr lang="he-IL" dirty="0" smtClean="0"/>
              <a:t> הוקם כבר חודש לאחר המלחמה, ב-</a:t>
            </a:r>
            <a:r>
              <a:rPr lang="he-IL" dirty="0" smtClean="0">
                <a:hlinkClick r:id="rId20" action="ppaction://hlinkfile" tooltip="14 ביולי"/>
              </a:rPr>
              <a:t>14 ביולי</a:t>
            </a:r>
            <a:r>
              <a:rPr lang="he-IL" dirty="0" smtClean="0"/>
              <a:t> 1967 </a:t>
            </a:r>
          </a:p>
          <a:p>
            <a:pPr algn="r" rtl="1"/>
            <a:r>
              <a:rPr lang="he-IL" dirty="0" smtClean="0">
                <a:hlinkClick r:id="rId21" action="ppaction://hlinkfile" tooltip="חוק רמת הגולן"/>
              </a:rPr>
              <a:t>חוק רמת הגולן</a:t>
            </a:r>
            <a:r>
              <a:rPr lang="he-IL" dirty="0" smtClean="0"/>
              <a:t>", שהתקבל ב-</a:t>
            </a:r>
            <a:r>
              <a:rPr lang="he-IL" dirty="0" smtClean="0">
                <a:hlinkClick r:id="rId22" action="ppaction://hlinkfile" tooltip="14 בדצמבר"/>
              </a:rPr>
              <a:t>14 בדצמבר</a:t>
            </a:r>
            <a:r>
              <a:rPr lang="he-IL" dirty="0" smtClean="0"/>
              <a:t> </a:t>
            </a:r>
            <a:r>
              <a:rPr lang="he-IL" dirty="0" smtClean="0">
                <a:hlinkClick r:id="rId23" action="ppaction://hlinkfile" tooltip="1981"/>
              </a:rPr>
              <a:t>1981</a:t>
            </a:r>
            <a:r>
              <a:rPr lang="he-IL" dirty="0" smtClean="0"/>
              <a:t>, ביטל את הממשל הצבאי והחיל על הגולן את החוק הישראלי ולמעשה </a:t>
            </a:r>
            <a:r>
              <a:rPr lang="he-IL" dirty="0" smtClean="0">
                <a:hlinkClick r:id="rId24" action="ppaction://hlinkfile" tooltip="סיפוח"/>
              </a:rPr>
              <a:t>סיפח</a:t>
            </a:r>
            <a:r>
              <a:rPr lang="he-IL" dirty="0" smtClean="0"/>
              <a:t> אותה למדינה, על אף שנזהר מלהשתמש במילה "סיפוח" לשם כך. בעקבות חוק זה, התאפשר לכל התושבים הדרוזיים בגולן להפוך לאזרחים ישראליים, במידה והם רוצים בכך. תושבים שסירבו להתאזרח קיבלו מעמד </a:t>
            </a:r>
            <a:r>
              <a:rPr lang="he-IL" dirty="0" smtClean="0">
                <a:hlinkClick r:id="rId25" action="ppaction://hlinkfile" tooltip="תושב"/>
              </a:rPr>
              <a:t>תושב</a:t>
            </a:r>
            <a:r>
              <a:rPr lang="he-IL" dirty="0" smtClean="0"/>
              <a:t> בישראל. רק מעטים מהם בחרו לקבל אזרחות ישראלית. סיפוח הגולן אינו מוכר על ידי </a:t>
            </a:r>
            <a:r>
              <a:rPr lang="he-IL" dirty="0" smtClean="0">
                <a:hlinkClick r:id="rId26" action="ppaction://hlinkfile" tooltip="הקהילה הבינלאומית"/>
              </a:rPr>
              <a:t>הקהילה הבינלאומית</a:t>
            </a:r>
            <a:r>
              <a:rPr lang="he-IL" dirty="0" smtClean="0"/>
              <a:t>, ומועצת הביטחון של האו"ם אף קיבלה החלטה הקוראת לביטולו וקובעת כי אין לו תוקף בינלאומי.</a:t>
            </a:r>
            <a:endParaRPr lang="en-US" b="1" dirty="0"/>
          </a:p>
        </p:txBody>
      </p:sp>
      <p:sp>
        <p:nvSpPr>
          <p:cNvPr id="4" name="Slide Number Placeholder 3"/>
          <p:cNvSpPr>
            <a:spLocks noGrp="1"/>
          </p:cNvSpPr>
          <p:nvPr>
            <p:ph type="sldNum" sz="quarter" idx="10"/>
          </p:nvPr>
        </p:nvSpPr>
        <p:spPr/>
        <p:txBody>
          <a:bodyPr/>
          <a:lstStyle/>
          <a:p>
            <a:fld id="{9B11EEF2-070A-45A1-A419-B92997E6BAD7}" type="slidenum">
              <a:rPr lang="en-US" smtClean="0"/>
              <a:pPr/>
              <a:t>11</a:t>
            </a:fld>
            <a:endParaRPr lang="en-US"/>
          </a:p>
        </p:txBody>
      </p:sp>
    </p:spTree>
    <p:extLst>
      <p:ext uri="{BB962C8B-B14F-4D97-AF65-F5344CB8AC3E}">
        <p14:creationId xmlns:p14="http://schemas.microsoft.com/office/powerpoint/2010/main" val="636340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algn="r" rtl="1"/>
            <a:r>
              <a:rPr lang="he-IL" dirty="0" smtClean="0"/>
              <a:t>1973 – מלחמת יום כיפור היו</a:t>
            </a:r>
            <a:r>
              <a:rPr lang="he-IL" baseline="0" dirty="0" smtClean="0"/>
              <a:t> קרבות נגד סוריה, הסורים לא הצליחו לכבוש מחדש את הגולן.</a:t>
            </a:r>
            <a:endParaRPr lang="he-IL" dirty="0" smtClean="0"/>
          </a:p>
          <a:p>
            <a:pPr algn="r" rtl="1"/>
            <a:r>
              <a:rPr lang="he-IL" dirty="0" smtClean="0"/>
              <a:t>מאז </a:t>
            </a:r>
            <a:r>
              <a:rPr lang="he-IL" dirty="0" smtClean="0">
                <a:hlinkClick r:id="rId3" action="ppaction://hlinkfile" tooltip="1974"/>
              </a:rPr>
              <a:t>1974</a:t>
            </a:r>
            <a:r>
              <a:rPr lang="he-IL" dirty="0" smtClean="0"/>
              <a:t> מוצבים לאורך קו הפרדת הכוחות כוחות שמירת שלום של </a:t>
            </a:r>
            <a:r>
              <a:rPr lang="he-IL" dirty="0" smtClean="0">
                <a:hlinkClick r:id="rId4" action="ppaction://hlinkfile" tooltip="האו&quot;ם"/>
              </a:rPr>
              <a:t>האו"ם</a:t>
            </a:r>
            <a:r>
              <a:rPr lang="he-IL" dirty="0" smtClean="0"/>
              <a:t>, הממונים על שמירת השקט באזור; ואכן באזור נשמר שקט מאז </a:t>
            </a:r>
            <a:r>
              <a:rPr lang="he-IL" dirty="0" smtClean="0">
                <a:hlinkClick r:id="rId5" action="ppaction://hlinkfile" tooltip="מלחמת יום הכיפורים"/>
              </a:rPr>
              <a:t>מלחמת יום הכיפורים</a:t>
            </a:r>
            <a:r>
              <a:rPr lang="he-IL" dirty="0" smtClean="0"/>
              <a:t> (למעט עימותים בשטח </a:t>
            </a:r>
            <a:r>
              <a:rPr lang="he-IL" dirty="0" smtClean="0">
                <a:hlinkClick r:id="rId6" action="ppaction://hlinkfile" tooltip="לבנון"/>
              </a:rPr>
              <a:t>לבנון</a:t>
            </a:r>
            <a:r>
              <a:rPr lang="he-IL" dirty="0" smtClean="0"/>
              <a:t>, תקיפה של מחנה אימונים של </a:t>
            </a:r>
            <a:r>
              <a:rPr lang="he-IL" dirty="0" smtClean="0">
                <a:hlinkClick r:id="rId7" action="ppaction://hlinkfile" tooltip="הג'יהאד האיסלמי"/>
              </a:rPr>
              <a:t>הג'יהאד האיסלמי</a:t>
            </a:r>
            <a:r>
              <a:rPr lang="he-IL" dirty="0" smtClean="0"/>
              <a:t> בעומק סוריה על ידי מטוסים ישראליים ו</a:t>
            </a:r>
            <a:r>
              <a:rPr lang="he-IL" dirty="0" smtClean="0">
                <a:hlinkClick r:id="rId8" action="ppaction://hlinkfile" tooltip="תקיפת חיל האוויר הישראלי בסוריה (2007)"/>
              </a:rPr>
              <a:t>הפצצת הכור הגרעיני הסורי ב-2007</a:t>
            </a:r>
            <a:r>
              <a:rPr lang="he-IL" dirty="0" smtClean="0"/>
              <a:t>). כחלק מדיונים להשגת </a:t>
            </a:r>
            <a:r>
              <a:rPr lang="he-IL" dirty="0" smtClean="0">
                <a:hlinkClick r:id="rId9" action="ppaction://hlinkfile" tooltip="הסכם שלום"/>
              </a:rPr>
              <a:t>הסכם שלום</a:t>
            </a:r>
            <a:r>
              <a:rPr lang="he-IL" dirty="0" smtClean="0"/>
              <a:t> דורשים הסורים החזרה של כל שטח רמת הגולן שנכבש ב-</a:t>
            </a:r>
            <a:r>
              <a:rPr lang="he-IL" dirty="0" smtClean="0">
                <a:hlinkClick r:id="rId10" action="ppaction://hlinkfile" tooltip="1967"/>
              </a:rPr>
              <a:t>1967</a:t>
            </a:r>
            <a:endParaRPr lang="he-IL" dirty="0" smtClean="0"/>
          </a:p>
          <a:p>
            <a:pPr algn="r" rtl="1"/>
            <a:endParaRPr lang="he-IL" dirty="0" smtClean="0"/>
          </a:p>
          <a:p>
            <a:pPr algn="r" rtl="1"/>
            <a:r>
              <a:rPr lang="he-IL" dirty="0" smtClean="0"/>
              <a:t>בישראל עצמה יש חילוקי דעות בעניין רמת הגולן. בישיבת </a:t>
            </a:r>
            <a:r>
              <a:rPr lang="he-IL" dirty="0" smtClean="0">
                <a:hlinkClick r:id="rId11" action="ppaction://hlinkfile" tooltip="ממשלת ישראל העשרים וחמש"/>
              </a:rPr>
              <a:t>הממשלה</a:t>
            </a:r>
            <a:r>
              <a:rPr lang="he-IL" dirty="0" smtClean="0"/>
              <a:t> ב-</a:t>
            </a:r>
            <a:r>
              <a:rPr lang="he-IL" dirty="0" smtClean="0">
                <a:hlinkClick r:id="rId12" action="ppaction://hlinkfile" tooltip="8 בספטמבר"/>
              </a:rPr>
              <a:t>8 בספטמבר</a:t>
            </a:r>
            <a:r>
              <a:rPr lang="he-IL" dirty="0" smtClean="0"/>
              <a:t> </a:t>
            </a:r>
            <a:r>
              <a:rPr lang="he-IL" dirty="0" smtClean="0">
                <a:hlinkClick r:id="rId13" action="ppaction://hlinkfile" tooltip="1994"/>
              </a:rPr>
              <a:t>1994</a:t>
            </a:r>
            <a:r>
              <a:rPr lang="he-IL" dirty="0" smtClean="0"/>
              <a:t> הבהיר רבין כי אין התחייבות ישראלית לנסיגה, אולם לפי כמה דיווחים,‏</a:t>
            </a:r>
            <a:r>
              <a:rPr lang="he-IL" baseline="30000" dirty="0" smtClean="0">
                <a:hlinkClick r:id="" action="ppaction://hlinkfile"/>
              </a:rPr>
              <a:t>[4]</a:t>
            </a:r>
            <a:r>
              <a:rPr lang="he-IL" dirty="0" smtClean="0"/>
              <a:t> הייתה התחייבות סודית של רבין בפני הממשל ה</a:t>
            </a:r>
            <a:r>
              <a:rPr lang="he-IL" dirty="0" smtClean="0">
                <a:hlinkClick r:id="rId14" action="ppaction://hlinkfile" tooltip="ארצות הברית"/>
              </a:rPr>
              <a:t>אמריקני</a:t>
            </a:r>
            <a:r>
              <a:rPr lang="he-IL" dirty="0" smtClean="0"/>
              <a:t> לסגת מרמת הגולן אם יתמלאו התנאים הביטחוניים שהציב. התחייבות זו כונתה "</a:t>
            </a:r>
            <a:r>
              <a:rPr lang="he-IL" dirty="0" smtClean="0">
                <a:hlinkClick r:id="rId15" action="ppaction://hlinkfile" tooltip="פיקדון רבין (הדף אינו קיים)"/>
              </a:rPr>
              <a:t>פיקדון רבין</a:t>
            </a:r>
            <a:r>
              <a:rPr lang="he-IL" dirty="0" smtClean="0"/>
              <a:t>".</a:t>
            </a:r>
          </a:p>
          <a:p>
            <a:pPr algn="r" rtl="1"/>
            <a:r>
              <a:rPr lang="he-IL" dirty="0" smtClean="0">
                <a:hlinkClick r:id="rId16" action="ppaction://hlinkfile" tooltip="שמעון פרס"/>
              </a:rPr>
              <a:t>שמעון פרס</a:t>
            </a:r>
            <a:r>
              <a:rPr lang="he-IL" dirty="0" smtClean="0"/>
              <a:t>, שנכנס לתפקיד ראש </a:t>
            </a:r>
            <a:r>
              <a:rPr lang="he-IL" dirty="0" smtClean="0">
                <a:hlinkClick r:id="rId17" action="ppaction://hlinkfile" tooltip="ממשלת ישראל העשרים ושש"/>
              </a:rPr>
              <a:t>הממשלה</a:t>
            </a:r>
            <a:r>
              <a:rPr lang="he-IL" dirty="0" smtClean="0"/>
              <a:t> לאחר </a:t>
            </a:r>
            <a:r>
              <a:rPr lang="he-IL" dirty="0" smtClean="0">
                <a:hlinkClick r:id="rId18" action="ppaction://hlinkfile" tooltip="רצח רבין"/>
              </a:rPr>
              <a:t>רצח רבין</a:t>
            </a:r>
            <a:r>
              <a:rPr lang="he-IL" dirty="0" smtClean="0"/>
              <a:t>, קיים (לפי עדותו של </a:t>
            </a:r>
            <a:r>
              <a:rPr lang="he-IL" dirty="0" smtClean="0">
                <a:hlinkClick r:id="rId19" action="ppaction://hlinkfile" tooltip="אהוד ברק"/>
              </a:rPr>
              <a:t>אהוד ברק</a:t>
            </a:r>
            <a:r>
              <a:rPr lang="he-IL" dirty="0" smtClean="0"/>
              <a:t>) שיחות עם הסורים על אותו בסיס.‏</a:t>
            </a:r>
            <a:r>
              <a:rPr lang="he-IL" baseline="30000" dirty="0" smtClean="0">
                <a:hlinkClick r:id="" action="ppaction://hlinkfile"/>
              </a:rPr>
              <a:t>[5]</a:t>
            </a:r>
            <a:r>
              <a:rPr lang="he-IL" dirty="0" smtClean="0"/>
              <a:t> לגבי עמדתו של ראש </a:t>
            </a:r>
            <a:r>
              <a:rPr lang="he-IL" dirty="0" smtClean="0">
                <a:hlinkClick r:id="rId20" action="ppaction://hlinkfile" tooltip="ממשלת ישראל העשרים ושבע"/>
              </a:rPr>
              <a:t>הממשלה</a:t>
            </a:r>
            <a:r>
              <a:rPr lang="he-IL" dirty="0" smtClean="0"/>
              <a:t> שאחריו, </a:t>
            </a:r>
            <a:r>
              <a:rPr lang="he-IL" dirty="0" smtClean="0">
                <a:hlinkClick r:id="rId21" action="ppaction://hlinkfile" tooltip="בנימין נתניהו"/>
              </a:rPr>
              <a:t>בנימין נתניהו</a:t>
            </a:r>
            <a:r>
              <a:rPr lang="he-IL" dirty="0" smtClean="0"/>
              <a:t> מ</a:t>
            </a:r>
            <a:r>
              <a:rPr lang="he-IL" dirty="0" smtClean="0">
                <a:hlinkClick r:id="rId22" action="ppaction://hlinkfile" tooltip="הליכוד"/>
              </a:rPr>
              <a:t>הליכוד</a:t>
            </a:r>
            <a:r>
              <a:rPr lang="he-IL" dirty="0" smtClean="0"/>
              <a:t>, קיימים דיווחים סותרים, לטענת נתניהו במשא ומתן החשאי שניהל דרך מקורבו </a:t>
            </a:r>
            <a:r>
              <a:rPr lang="he-IL" dirty="0" smtClean="0">
                <a:hlinkClick r:id="rId23" action="ppaction://hlinkfile" tooltip="רון לאודר"/>
              </a:rPr>
              <a:t>רון לאודר</a:t>
            </a:r>
            <a:r>
              <a:rPr lang="he-IL" dirty="0" smtClean="0"/>
              <a:t>, הוא הצליח להשיג את הסכמת הסורים לשמירת כתף </a:t>
            </a:r>
            <a:r>
              <a:rPr lang="he-IL" dirty="0" smtClean="0">
                <a:hlinkClick r:id="rId24" action="ppaction://hlinkfile" tooltip="החרמון"/>
              </a:rPr>
              <a:t>החרמון</a:t>
            </a:r>
            <a:r>
              <a:rPr lang="he-IL" dirty="0" smtClean="0"/>
              <a:t> בידי ישראל.‏</a:t>
            </a:r>
            <a:r>
              <a:rPr lang="he-IL" baseline="30000" dirty="0" smtClean="0">
                <a:hlinkClick r:id="" action="ppaction://hlinkfile"/>
              </a:rPr>
              <a:t>[6]</a:t>
            </a:r>
            <a:endParaRPr lang="he-IL" dirty="0" smtClean="0"/>
          </a:p>
          <a:p>
            <a:pPr algn="r" rtl="1"/>
            <a:r>
              <a:rPr lang="he-IL" dirty="0" smtClean="0"/>
              <a:t>ראש </a:t>
            </a:r>
            <a:r>
              <a:rPr lang="he-IL" dirty="0" smtClean="0">
                <a:hlinkClick r:id="rId25" action="ppaction://hlinkfile" tooltip="ממשלת ישראל העשרים ושמונה"/>
              </a:rPr>
              <a:t>הממשלה</a:t>
            </a:r>
            <a:r>
              <a:rPr lang="he-IL" dirty="0" smtClean="0"/>
              <a:t> הבא, </a:t>
            </a:r>
            <a:r>
              <a:rPr lang="he-IL" dirty="0" smtClean="0">
                <a:hlinkClick r:id="rId19" action="ppaction://hlinkfile" tooltip="אהוד ברק"/>
              </a:rPr>
              <a:t>אהוד ברק</a:t>
            </a:r>
            <a:r>
              <a:rPr lang="he-IL" dirty="0" smtClean="0"/>
              <a:t>, הביע נכונות לסגת לקו הגבול הבינלאומי, תוך הותרת רצועה צרה בשפתה המזרחית של </a:t>
            </a:r>
            <a:r>
              <a:rPr lang="he-IL" dirty="0" smtClean="0">
                <a:hlinkClick r:id="rId26" action="ppaction://hlinkfile" tooltip="הכנרת"/>
              </a:rPr>
              <a:t>הכנרת</a:t>
            </a:r>
            <a:r>
              <a:rPr lang="he-IL" dirty="0" smtClean="0"/>
              <a:t>, שתמורתה יוענק לסורים שטח אחר. לפי הצעתו, לסורים תינתן גישה מוגבלת למי הכנרת והם יוכלו לשאוב מעט ממי האגם.‏</a:t>
            </a:r>
            <a:r>
              <a:rPr lang="he-IL" baseline="30000" dirty="0" smtClean="0">
                <a:hlinkClick r:id="" action="ppaction://hlinkfile"/>
              </a:rPr>
              <a:t>[7]</a:t>
            </a:r>
            <a:r>
              <a:rPr lang="he-IL" dirty="0" smtClean="0"/>
              <a:t> נראה כי בתקופת כהונתו של </a:t>
            </a:r>
            <a:r>
              <a:rPr lang="he-IL" dirty="0" smtClean="0">
                <a:hlinkClick r:id="rId27" action="ppaction://hlinkfile" tooltip="אריאל שרון"/>
              </a:rPr>
              <a:t>אריאל שרון</a:t>
            </a:r>
            <a:r>
              <a:rPr lang="he-IL" dirty="0" smtClean="0"/>
              <a:t> כראש </a:t>
            </a:r>
            <a:r>
              <a:rPr lang="he-IL" dirty="0" smtClean="0">
                <a:hlinkClick r:id="rId28" action="ppaction://hlinkfile" tooltip="ממשלת ישראל העשרים ותשע"/>
              </a:rPr>
              <a:t>הממשלה</a:t>
            </a:r>
            <a:r>
              <a:rPr lang="he-IL" dirty="0" smtClean="0"/>
              <a:t> לא התקיימו דיונים משמעותיים עם סוריה, בין היתר בשל פרוץ </a:t>
            </a:r>
            <a:r>
              <a:rPr lang="he-IL" dirty="0" smtClean="0">
                <a:hlinkClick r:id="rId29" action="ppaction://hlinkfile" tooltip="אינתיפאדת אל-אקצה"/>
              </a:rPr>
              <a:t>אינתיפאדת אל-אקצה</a:t>
            </a:r>
            <a:r>
              <a:rPr lang="he-IL" dirty="0" smtClean="0"/>
              <a:t> וחילופי השלטון בדמשק. על פי דיווח ב</a:t>
            </a:r>
            <a:r>
              <a:rPr lang="he-IL" dirty="0" smtClean="0">
                <a:hlinkClick r:id="rId30" action="ppaction://hlinkfile" tooltip="ידיעות אחרונות"/>
              </a:rPr>
              <a:t>ידיעות אחרונות</a:t>
            </a:r>
            <a:r>
              <a:rPr lang="he-IL" dirty="0" smtClean="0"/>
              <a:t>, </a:t>
            </a:r>
            <a:r>
              <a:rPr lang="he-IL" dirty="0" smtClean="0">
                <a:hlinkClick r:id="rId31" action="ppaction://hlinkfile" tooltip="אהוד אולמרט"/>
              </a:rPr>
              <a:t>אהוד אולמרט</a:t>
            </a:r>
            <a:r>
              <a:rPr lang="he-IL" dirty="0" smtClean="0"/>
              <a:t>, במסרים חשאיים ל</a:t>
            </a:r>
            <a:r>
              <a:rPr lang="he-IL" dirty="0" smtClean="0">
                <a:hlinkClick r:id="rId32" action="ppaction://hlinkfile" tooltip="בשאר אל-אסד"/>
              </a:rPr>
              <a:t>בשאר אל-אסד</a:t>
            </a:r>
            <a:r>
              <a:rPr lang="he-IL" dirty="0" smtClean="0"/>
              <a:t> מטעמו, הביע גם הוא נכונות לנסיגה מלאה מן הגולן.‏</a:t>
            </a:r>
            <a:r>
              <a:rPr lang="he-IL" baseline="30000" dirty="0" smtClean="0">
                <a:hlinkClick r:id="" action="ppaction://hlinkfile"/>
              </a:rPr>
              <a:t>[8]</a:t>
            </a:r>
            <a:r>
              <a:rPr lang="he-IL" dirty="0" smtClean="0"/>
              <a:t> </a:t>
            </a:r>
            <a:r>
              <a:rPr lang="he-IL" b="1" dirty="0" smtClean="0"/>
              <a:t>לכל אורך שנות המשא והמתן החשאי והגלוי עם הסורים התנהל ויכוח ציבורי סוער בשאלת הנסיגה מרמת הגולן. אפשר לומר כי ההתנגדות בציבור לנסיגה מרמת הגולן גדולה יותר מההתנגדות לנסיגה משטחים אחרים שנכבשו במהלך מלחמת ששת הימים.</a:t>
            </a:r>
          </a:p>
          <a:p>
            <a:pPr algn="r" rtl="1"/>
            <a:endParaRPr lang="he-IL" dirty="0" smtClean="0"/>
          </a:p>
        </p:txBody>
      </p:sp>
      <p:sp>
        <p:nvSpPr>
          <p:cNvPr id="4" name="Slide Number Placeholder 3"/>
          <p:cNvSpPr>
            <a:spLocks noGrp="1"/>
          </p:cNvSpPr>
          <p:nvPr>
            <p:ph type="sldNum" sz="quarter" idx="10"/>
          </p:nvPr>
        </p:nvSpPr>
        <p:spPr/>
        <p:txBody>
          <a:bodyPr/>
          <a:lstStyle/>
          <a:p>
            <a:fld id="{9B11EEF2-070A-45A1-A419-B92997E6BAD7}" type="slidenum">
              <a:rPr lang="en-US" smtClean="0"/>
              <a:pPr/>
              <a:t>12</a:t>
            </a:fld>
            <a:endParaRPr lang="en-US"/>
          </a:p>
        </p:txBody>
      </p:sp>
    </p:spTree>
    <p:extLst>
      <p:ext uri="{BB962C8B-B14F-4D97-AF65-F5344CB8AC3E}">
        <p14:creationId xmlns:p14="http://schemas.microsoft.com/office/powerpoint/2010/main" val="4043257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נכון ל-</a:t>
            </a:r>
            <a:r>
              <a:rPr lang="he-IL" dirty="0" smtClean="0">
                <a:hlinkClick r:id="rId3" action="ppaction://hlinkfile" tooltip="2009"/>
              </a:rPr>
              <a:t>2009</a:t>
            </a:r>
            <a:r>
              <a:rPr lang="he-IL" dirty="0" smtClean="0"/>
              <a:t>, חיים בחלק הישראלי של הרמה כ-41 אלף איש: כ-18.5 אלף </a:t>
            </a:r>
            <a:r>
              <a:rPr lang="he-IL" dirty="0" smtClean="0">
                <a:hlinkClick r:id="rId4" action="ppaction://hlinkfile" tooltip="יהודים"/>
              </a:rPr>
              <a:t>יהודים</a:t>
            </a:r>
            <a:r>
              <a:rPr lang="he-IL" dirty="0" smtClean="0"/>
              <a:t>, כ-20 אלף </a:t>
            </a:r>
            <a:r>
              <a:rPr lang="he-IL" dirty="0" smtClean="0">
                <a:hlinkClick r:id="rId5" action="ppaction://hlinkfile" tooltip="דרוזים"/>
              </a:rPr>
              <a:t>דרוזים</a:t>
            </a:r>
            <a:r>
              <a:rPr lang="he-IL" dirty="0" smtClean="0"/>
              <a:t> והשאר </a:t>
            </a:r>
            <a:r>
              <a:rPr lang="he-IL" dirty="0" smtClean="0">
                <a:hlinkClick r:id="rId6" action="ppaction://hlinkfile" tooltip="עלאווים"/>
              </a:rPr>
              <a:t>עלאווים</a:t>
            </a:r>
            <a:r>
              <a:rPr lang="he-IL" dirty="0" smtClean="0"/>
              <a:t>.‏</a:t>
            </a:r>
            <a:r>
              <a:rPr lang="he-IL" baseline="30000" dirty="0" smtClean="0">
                <a:hlinkClick r:id="" action="ppaction://hlinkfile"/>
              </a:rPr>
              <a:t>[12]</a:t>
            </a:r>
            <a:r>
              <a:rPr lang="he-IL" dirty="0" smtClean="0"/>
              <a:t> בחלק הסורי, ב</a:t>
            </a:r>
            <a:r>
              <a:rPr lang="he-IL" dirty="0" smtClean="0">
                <a:hlinkClick r:id="rId7" action="ppaction://hlinkfile" tooltip="מחוז קוניטרה"/>
              </a:rPr>
              <a:t>מחוז קוניטרה</a:t>
            </a:r>
            <a:r>
              <a:rPr lang="he-IL" dirty="0" smtClean="0"/>
              <a:t>, מתגוררים כ-80 אלף תושבים.‏</a:t>
            </a:r>
            <a:r>
              <a:rPr lang="he-IL" baseline="30000" dirty="0" smtClean="0">
                <a:hlinkClick r:id="" action="ppaction://hlinkfile"/>
              </a:rPr>
              <a:t>[13]</a:t>
            </a:r>
            <a:endParaRPr lang="he-IL" dirty="0" smtClean="0"/>
          </a:p>
          <a:p>
            <a:pPr algn="r" rtl="1"/>
            <a:r>
              <a:rPr lang="he-IL" dirty="0" smtClean="0"/>
              <a:t>החל משנת </a:t>
            </a:r>
            <a:r>
              <a:rPr lang="he-IL" dirty="0" smtClean="0">
                <a:hlinkClick r:id="rId8" action="ppaction://hlinkfile" tooltip="1981"/>
              </a:rPr>
              <a:t>1981</a:t>
            </a:r>
            <a:r>
              <a:rPr lang="he-IL" dirty="0" smtClean="0"/>
              <a:t> רשאים הדרוזים ברמת הגולן לקבל </a:t>
            </a:r>
            <a:r>
              <a:rPr lang="he-IL" dirty="0" smtClean="0">
                <a:hlinkClick r:id="rId9" action="ppaction://hlinkfile" tooltip="אזרחות"/>
              </a:rPr>
              <a:t>אזרחות</a:t>
            </a:r>
            <a:r>
              <a:rPr lang="he-IL" dirty="0" smtClean="0"/>
              <a:t> ישראלית; אולם רק מעטים מהם – 677 איש מגיל 18 ומעלה ב</a:t>
            </a:r>
            <a:r>
              <a:rPr lang="he-IL" dirty="0" smtClean="0">
                <a:hlinkClick r:id="rId10" action="ppaction://hlinkfile" tooltip="מרשם האוכלוסין"/>
              </a:rPr>
              <a:t>מרשם האוכלוסין</a:t>
            </a:r>
            <a:r>
              <a:rPr lang="he-IL" dirty="0" smtClean="0"/>
              <a:t> של </a:t>
            </a:r>
            <a:r>
              <a:rPr lang="he-IL" dirty="0" smtClean="0">
                <a:hlinkClick r:id="rId11" action="ppaction://hlinkfile" tooltip="2006"/>
              </a:rPr>
              <a:t>2006</a:t>
            </a:r>
            <a:r>
              <a:rPr lang="he-IL" dirty="0" smtClean="0"/>
              <a:t> – ניצלו את האפשרות, והשאר מוגדרים כ</a:t>
            </a:r>
            <a:r>
              <a:rPr lang="he-IL" dirty="0" smtClean="0">
                <a:hlinkClick r:id="rId12" action="ppaction://hlinkfile" tooltip="תושב קבע"/>
              </a:rPr>
              <a:t>תושבי קבע</a:t>
            </a:r>
            <a:r>
              <a:rPr lang="he-IL" dirty="0" smtClean="0"/>
              <a:t> בישראל. בקרב אלו אשר קיבלו אזרחות ישראלית הייתה בשנת 2006 השתתפות מועטה בבחירות, ומעט פחות מ-35% הגיעו להצביע בקלפיות באזורי מגוריהם, הממוקמות ביישובים יהודיים סמוכים, לעומת 63.5% הצבעה בכלל האוכלוסייה הישראלית.</a:t>
            </a:r>
          </a:p>
          <a:p>
            <a:endParaRPr lang="en-US" dirty="0"/>
          </a:p>
        </p:txBody>
      </p:sp>
      <p:sp>
        <p:nvSpPr>
          <p:cNvPr id="4" name="Slide Number Placeholder 3"/>
          <p:cNvSpPr>
            <a:spLocks noGrp="1"/>
          </p:cNvSpPr>
          <p:nvPr>
            <p:ph type="sldNum" sz="quarter" idx="10"/>
          </p:nvPr>
        </p:nvSpPr>
        <p:spPr/>
        <p:txBody>
          <a:bodyPr/>
          <a:lstStyle/>
          <a:p>
            <a:fld id="{9B11EEF2-070A-45A1-A419-B92997E6BAD7}" type="slidenum">
              <a:rPr lang="en-US" smtClean="0"/>
              <a:pPr/>
              <a:t>14</a:t>
            </a:fld>
            <a:endParaRPr lang="en-US"/>
          </a:p>
        </p:txBody>
      </p:sp>
    </p:spTree>
    <p:extLst>
      <p:ext uri="{BB962C8B-B14F-4D97-AF65-F5344CB8AC3E}">
        <p14:creationId xmlns:p14="http://schemas.microsoft.com/office/powerpoint/2010/main" val="1498700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40CDCC8-10A8-4EFC-B0E2-10BF10AA25B3}" type="datetimeFigureOut">
              <a:rPr lang="en-US" smtClean="0"/>
              <a:pPr/>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07237-85CE-41EB-B676-B457B234B92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0CDCC8-10A8-4EFC-B0E2-10BF10AA25B3}" type="datetimeFigureOut">
              <a:rPr lang="en-US" smtClean="0"/>
              <a:pPr/>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07237-85CE-41EB-B676-B457B234B92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0CDCC8-10A8-4EFC-B0E2-10BF10AA25B3}" type="datetimeFigureOut">
              <a:rPr lang="en-US" smtClean="0"/>
              <a:pPr/>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07237-85CE-41EB-B676-B457B234B92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40CDCC8-10A8-4EFC-B0E2-10BF10AA25B3}" type="datetimeFigureOut">
              <a:rPr lang="en-US" smtClean="0"/>
              <a:pPr/>
              <a:t>9/27/2017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507237-85CE-41EB-B676-B457B234B92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40CDCC8-10A8-4EFC-B0E2-10BF10AA25B3}" type="datetimeFigureOut">
              <a:rPr lang="en-US" smtClean="0"/>
              <a:pPr/>
              <a:t>9/27/2017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507237-85CE-41EB-B676-B457B234B92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40CDCC8-10A8-4EFC-B0E2-10BF10AA25B3}" type="datetimeFigureOut">
              <a:rPr lang="en-US" smtClean="0"/>
              <a:pPr/>
              <a:t>9/27/2017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507237-85CE-41EB-B676-B457B234B92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CDCC8-10A8-4EFC-B0E2-10BF10AA25B3}" type="datetimeFigureOut">
              <a:rPr lang="en-US" smtClean="0"/>
              <a:pPr/>
              <a:t>9/27/2017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507237-85CE-41EB-B676-B457B234B92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0CDCC8-10A8-4EFC-B0E2-10BF10AA25B3}" type="datetimeFigureOut">
              <a:rPr lang="en-US" smtClean="0"/>
              <a:pPr/>
              <a:t>9/27/2017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507237-85CE-41EB-B676-B457B234B92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0CDCC8-10A8-4EFC-B0E2-10BF10AA25B3}" type="datetimeFigureOut">
              <a:rPr lang="en-US" smtClean="0"/>
              <a:pPr/>
              <a:t>9/27/2017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507237-85CE-41EB-B676-B457B234B92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0CDCC8-10A8-4EFC-B0E2-10BF10AA25B3}" type="datetimeFigureOut">
              <a:rPr lang="en-US" smtClean="0"/>
              <a:pPr/>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07237-85CE-41EB-B676-B457B234B92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0CDCC8-10A8-4EFC-B0E2-10BF10AA25B3}" type="datetimeFigureOut">
              <a:rPr lang="en-US" smtClean="0"/>
              <a:pPr/>
              <a:t>9/27/2017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07237-85CE-41EB-B676-B457B234B92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0CDCC8-10A8-4EFC-B0E2-10BF10AA25B3}" type="datetimeFigureOut">
              <a:rPr lang="en-US" smtClean="0"/>
              <a:pPr/>
              <a:t>9/27/2017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507237-85CE-41EB-B676-B457B234B92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hyperlink" Target="http://he.wikipedia.org/wiki/%D7%A7%D7%95%D7%91%D7%A5:%D7%95%D7%A0%D7%95%D7%A1_%D7%9E%D7%91%D7%A8%D7%9B%D7%AA_%D7%A8%D7%9D.jpg"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he.wikipedia.org/wiki/%D7%A7%D7%95%D7%91%D7%A5:Gamla_Nature_reserve_(33).JPG"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hyperlink" Target="http://he.wikipedia.org/wiki/%D7%A7%D7%95%D7%91%D7%A5:Gilgal_Refa'im_-_Rujm_el-Hiri.JPG" TargetMode="Externa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hyperlink" Target="//upload.wikimedia.org/wikipedia/commons/a/ac/Golan_Heights_-_Gamla_view.jpg"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hyperlink" Target="//upload.wikimedia.org/wikipedia/commons/d/dc/Roman_w.jp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hyperlink" Target="//upload.wikimedia.org/wikipedia/commons/3/3a/Gamla_%E2%80%93_Breach_in_the_Wall_(3).JPG" TargetMode="Externa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8HCS-Xqw9XA" TargetMode="External"/><Relationship Id="rId7"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hyperlink" Target="http://he.wikipedia.org/wiki/%D7%A7%D7%95%D7%91%D7%A5:T62-valley_of_tears.jpg" TargetMode="External"/><Relationship Id="rId5" Type="http://schemas.openxmlformats.org/officeDocument/2006/relationships/image" Target="../media/image15.jpeg"/><Relationship Id="rId4" Type="http://schemas.openxmlformats.org/officeDocument/2006/relationships/hyperlink" Target="//upload.wikimedia.org/wikipedia/commons/0/00/Minefield_warning.JP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youtube.com/watch?v=wxq7O4LiuxE" TargetMode="External"/><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91000" y="533400"/>
            <a:ext cx="4724400" cy="1146175"/>
          </a:xfrm>
        </p:spPr>
        <p:style>
          <a:lnRef idx="1">
            <a:schemeClr val="accent3"/>
          </a:lnRef>
          <a:fillRef idx="2">
            <a:schemeClr val="accent3"/>
          </a:fillRef>
          <a:effectRef idx="1">
            <a:schemeClr val="accent3"/>
          </a:effectRef>
          <a:fontRef idx="minor">
            <a:schemeClr val="dk1"/>
          </a:fontRef>
        </p:style>
        <p:txBody>
          <a:bodyPr>
            <a:normAutofit/>
          </a:bodyPr>
          <a:lstStyle/>
          <a:p>
            <a:r>
              <a:rPr lang="he-IL" sz="5400" dirty="0" smtClean="0">
                <a:solidFill>
                  <a:schemeClr val="accent1">
                    <a:lumMod val="50000"/>
                  </a:schemeClr>
                </a:solidFill>
              </a:rPr>
              <a:t>רמת הגולן</a:t>
            </a:r>
            <a:endParaRPr lang="en-US" sz="5400" dirty="0">
              <a:solidFill>
                <a:schemeClr val="accent1">
                  <a:lumMod val="50000"/>
                </a:schemeClr>
              </a:solidFill>
            </a:endParaRPr>
          </a:p>
        </p:txBody>
      </p:sp>
      <p:sp>
        <p:nvSpPr>
          <p:cNvPr id="3" name="Subtitle 2"/>
          <p:cNvSpPr>
            <a:spLocks noGrp="1"/>
          </p:cNvSpPr>
          <p:nvPr>
            <p:ph type="subTitle" idx="1"/>
          </p:nvPr>
        </p:nvSpPr>
        <p:spPr>
          <a:xfrm>
            <a:off x="4267200" y="1905000"/>
            <a:ext cx="4572000" cy="2514600"/>
          </a:xfrm>
        </p:spPr>
        <p:style>
          <a:lnRef idx="1">
            <a:schemeClr val="accent3"/>
          </a:lnRef>
          <a:fillRef idx="2">
            <a:schemeClr val="accent3"/>
          </a:fillRef>
          <a:effectRef idx="1">
            <a:schemeClr val="accent3"/>
          </a:effectRef>
          <a:fontRef idx="minor">
            <a:schemeClr val="dk1"/>
          </a:fontRef>
        </p:style>
        <p:txBody>
          <a:bodyPr>
            <a:normAutofit/>
          </a:bodyPr>
          <a:lstStyle/>
          <a:p>
            <a:r>
              <a:rPr lang="he-IL" sz="4400" dirty="0" smtClean="0">
                <a:solidFill>
                  <a:schemeClr val="accent1">
                    <a:lumMod val="50000"/>
                  </a:schemeClr>
                </a:solidFill>
              </a:rPr>
              <a:t>היסטוריה, גיאוגרפיה, ומה שבינהם</a:t>
            </a:r>
            <a:endParaRPr lang="en-US" sz="4400" dirty="0">
              <a:solidFill>
                <a:schemeClr val="accent1">
                  <a:lumMod val="50000"/>
                </a:schemeClr>
              </a:solidFill>
            </a:endParaRPr>
          </a:p>
        </p:txBody>
      </p:sp>
      <p:pic>
        <p:nvPicPr>
          <p:cNvPr id="11266" name="Picture 2" descr="http://hydepark.co.il/hydepark/upload07_2/050629_232853-3482_%D7%9E%D7%A4%D7%94%20%D7%A9%D7%A9%D7%AA%20%D7%94%D7%99%D7%9E%D7%99%D7%9D.jpg"/>
          <p:cNvPicPr>
            <a:picLocks noChangeAspect="1" noChangeArrowheads="1"/>
          </p:cNvPicPr>
          <p:nvPr/>
        </p:nvPicPr>
        <p:blipFill>
          <a:blip r:embed="rId2" cstate="print"/>
          <a:srcRect/>
          <a:stretch>
            <a:fillRect/>
          </a:stretch>
        </p:blipFill>
        <p:spPr bwMode="auto">
          <a:xfrm>
            <a:off x="381000" y="533400"/>
            <a:ext cx="3686175" cy="568642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style>
          <a:lnRef idx="1">
            <a:schemeClr val="accent3"/>
          </a:lnRef>
          <a:fillRef idx="2">
            <a:schemeClr val="accent3"/>
          </a:fillRef>
          <a:effectRef idx="1">
            <a:schemeClr val="accent3"/>
          </a:effectRef>
          <a:fontRef idx="minor">
            <a:schemeClr val="dk1"/>
          </a:fontRef>
        </p:style>
        <p:txBody>
          <a:bodyPr>
            <a:normAutofit/>
          </a:bodyPr>
          <a:lstStyle/>
          <a:p>
            <a:r>
              <a:rPr lang="he-IL" sz="5400" dirty="0" smtClean="0">
                <a:solidFill>
                  <a:schemeClr val="accent1">
                    <a:lumMod val="50000"/>
                  </a:schemeClr>
                </a:solidFill>
              </a:rPr>
              <a:t>רמת הגולן</a:t>
            </a:r>
            <a:endParaRPr lang="en-US" sz="5400" dirty="0">
              <a:solidFill>
                <a:schemeClr val="accent1">
                  <a:lumMod val="50000"/>
                </a:schemeClr>
              </a:solidFill>
            </a:endParaRPr>
          </a:p>
        </p:txBody>
      </p:sp>
      <p:pic>
        <p:nvPicPr>
          <p:cNvPr id="7" name="Picture 2" descr="http://upload.wikimedia.org/wikipedia/commons/thumb/8/8e/GolanBordersHE.svg/250px-GolanBordersHE.svg.png"/>
          <p:cNvPicPr>
            <a:picLocks noChangeAspect="1" noChangeArrowheads="1"/>
          </p:cNvPicPr>
          <p:nvPr/>
        </p:nvPicPr>
        <p:blipFill>
          <a:blip r:embed="rId3" cstate="print"/>
          <a:srcRect/>
          <a:stretch>
            <a:fillRect/>
          </a:stretch>
        </p:blipFill>
        <p:spPr bwMode="auto">
          <a:xfrm>
            <a:off x="838200" y="1828800"/>
            <a:ext cx="2819400" cy="4511040"/>
          </a:xfrm>
          <a:prstGeom prst="rect">
            <a:avLst/>
          </a:prstGeom>
          <a:noFill/>
        </p:spPr>
      </p:pic>
      <p:pic>
        <p:nvPicPr>
          <p:cNvPr id="18438" name="Picture 6" descr="http://my.weekend.co.il/Templates/22979/_DSC8795-copy.jpg"/>
          <p:cNvPicPr>
            <a:picLocks noChangeAspect="1" noChangeArrowheads="1"/>
          </p:cNvPicPr>
          <p:nvPr/>
        </p:nvPicPr>
        <p:blipFill>
          <a:blip r:embed="rId4" cstate="print"/>
          <a:srcRect/>
          <a:stretch>
            <a:fillRect/>
          </a:stretch>
        </p:blipFill>
        <p:spPr bwMode="auto">
          <a:xfrm>
            <a:off x="3886200" y="1981200"/>
            <a:ext cx="4762500" cy="3571875"/>
          </a:xfrm>
          <a:prstGeom prst="rect">
            <a:avLst/>
          </a:prstGeom>
          <a:noFill/>
        </p:spPr>
      </p:pic>
      <p:sp>
        <p:nvSpPr>
          <p:cNvPr id="9" name="Rectangle 8"/>
          <p:cNvSpPr/>
          <p:nvPr/>
        </p:nvSpPr>
        <p:spPr>
          <a:xfrm>
            <a:off x="3886200" y="5715000"/>
            <a:ext cx="4833434" cy="646331"/>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r" rtl="1"/>
            <a:r>
              <a:rPr lang="he-IL" dirty="0"/>
              <a:t>"וְאֶת גּוֹלָן בַּבָּשָׁן לַמְנַשִּׁי"</a:t>
            </a:r>
            <a:r>
              <a:rPr lang="he-IL" dirty="0" smtClean="0"/>
              <a:t> (דברים ד</a:t>
            </a:r>
            <a:r>
              <a:rPr lang="he-IL" dirty="0"/>
              <a:t>', מג</a:t>
            </a:r>
            <a:r>
              <a:rPr lang="he-IL" dirty="0" smtClean="0"/>
              <a:t>).</a:t>
            </a:r>
          </a:p>
          <a:p>
            <a:pPr algn="r" rtl="1"/>
            <a:r>
              <a:rPr lang="he-IL" smtClean="0"/>
              <a:t> בערבית: </a:t>
            </a:r>
            <a:r>
              <a:rPr lang="he-IL" dirty="0" smtClean="0"/>
              <a:t>אלְ-גַ'וְלָאן </a:t>
            </a:r>
            <a:endParaRPr lang="en-US" dirty="0"/>
          </a:p>
        </p:txBody>
      </p:sp>
      <p:sp>
        <p:nvSpPr>
          <p:cNvPr id="8" name="Rounded Rectangular Callout 7"/>
          <p:cNvSpPr/>
          <p:nvPr/>
        </p:nvSpPr>
        <p:spPr>
          <a:xfrm>
            <a:off x="3505200" y="5334000"/>
            <a:ext cx="1447800" cy="990600"/>
          </a:xfrm>
          <a:prstGeom prst="wedgeRoundRectCallout">
            <a:avLst>
              <a:gd name="adj1" fmla="val 133855"/>
              <a:gd name="adj2" fmla="val -56731"/>
              <a:gd name="adj3" fmla="val 1666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e-IL" dirty="0" smtClean="0">
                <a:solidFill>
                  <a:schemeClr val="accent3">
                    <a:lumMod val="50000"/>
                  </a:schemeClr>
                </a:solidFill>
              </a:rPr>
              <a:t>סלעי בזלת - </a:t>
            </a:r>
            <a:r>
              <a:rPr lang="en-US" dirty="0" smtClean="0">
                <a:solidFill>
                  <a:schemeClr val="accent3">
                    <a:lumMod val="50000"/>
                  </a:schemeClr>
                </a:solidFill>
              </a:rPr>
              <a:t>Basalt</a:t>
            </a:r>
            <a:endParaRPr lang="en-US" dirty="0">
              <a:solidFill>
                <a:schemeClr val="accent3">
                  <a:lumMod val="50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www.syt.co.il/uploads/5310-%D7%91%D7%A8%D7%9B%D7%AA%20%D7%A8%D7%9D.jpg"/>
          <p:cNvPicPr>
            <a:picLocks noChangeAspect="1" noChangeArrowheads="1"/>
          </p:cNvPicPr>
          <p:nvPr/>
        </p:nvPicPr>
        <p:blipFill>
          <a:blip r:embed="rId3" cstate="print"/>
          <a:srcRect/>
          <a:stretch>
            <a:fillRect/>
          </a:stretch>
        </p:blipFill>
        <p:spPr bwMode="auto">
          <a:xfrm>
            <a:off x="3200400" y="3352800"/>
            <a:ext cx="3048000" cy="2289387"/>
          </a:xfrm>
          <a:prstGeom prst="rect">
            <a:avLst/>
          </a:prstGeom>
          <a:noFill/>
        </p:spPr>
      </p:pic>
      <p:sp>
        <p:nvSpPr>
          <p:cNvPr id="3" name="Subtitle 2"/>
          <p:cNvSpPr>
            <a:spLocks noGrp="1"/>
          </p:cNvSpPr>
          <p:nvPr>
            <p:ph type="subTitle" idx="1"/>
          </p:nvPr>
        </p:nvSpPr>
        <p:spPr>
          <a:xfrm>
            <a:off x="914400" y="1676400"/>
            <a:ext cx="7086600" cy="4495800"/>
          </a:xfrm>
        </p:spPr>
        <p:style>
          <a:lnRef idx="1">
            <a:schemeClr val="accent3"/>
          </a:lnRef>
          <a:fillRef idx="2">
            <a:schemeClr val="accent3"/>
          </a:fillRef>
          <a:effectRef idx="1">
            <a:schemeClr val="accent3"/>
          </a:effectRef>
          <a:fontRef idx="minor">
            <a:schemeClr val="dk1"/>
          </a:fontRef>
        </p:style>
        <p:txBody>
          <a:bodyPr/>
          <a:lstStyle/>
          <a:p>
            <a:pPr algn="r" rtl="1"/>
            <a:r>
              <a:rPr lang="he-IL" dirty="0" smtClean="0">
                <a:solidFill>
                  <a:schemeClr val="accent1">
                    <a:lumMod val="50000"/>
                  </a:schemeClr>
                </a:solidFill>
              </a:rPr>
              <a:t>ונוס מבְּרֵיכַת רָם </a:t>
            </a:r>
            <a:r>
              <a:rPr lang="he-IL" sz="2000" dirty="0" smtClean="0">
                <a:solidFill>
                  <a:schemeClr val="accent1">
                    <a:lumMod val="50000"/>
                  </a:schemeClr>
                </a:solidFill>
              </a:rPr>
              <a:t>:(233,000-800,000 לפנה"ס)</a:t>
            </a:r>
          </a:p>
          <a:p>
            <a:pPr algn="r" rtl="1"/>
            <a:r>
              <a:rPr lang="he-IL" sz="2800" dirty="0" smtClean="0">
                <a:solidFill>
                  <a:schemeClr val="accent1">
                    <a:lumMod val="50000"/>
                  </a:schemeClr>
                </a:solidFill>
              </a:rPr>
              <a:t>המימצא העתיק ביותר של </a:t>
            </a:r>
          </a:p>
          <a:p>
            <a:pPr algn="r" rtl="1"/>
            <a:r>
              <a:rPr lang="he-IL" sz="2800" dirty="0" smtClean="0">
                <a:solidFill>
                  <a:schemeClr val="accent1">
                    <a:lumMod val="50000"/>
                  </a:schemeClr>
                </a:solidFill>
              </a:rPr>
              <a:t>דמות אנושית הקיים בתיעוד</a:t>
            </a:r>
          </a:p>
          <a:p>
            <a:pPr algn="r" rtl="1"/>
            <a:r>
              <a:rPr lang="he-IL" sz="2800" dirty="0" smtClean="0">
                <a:solidFill>
                  <a:schemeClr val="accent1">
                    <a:lumMod val="50000"/>
                  </a:schemeClr>
                </a:solidFill>
              </a:rPr>
              <a:t>הארכאולוגי.</a:t>
            </a:r>
            <a:endParaRPr lang="en-US" sz="2800" dirty="0">
              <a:solidFill>
                <a:schemeClr val="accent1">
                  <a:lumMod val="50000"/>
                </a:schemeClr>
              </a:solidFill>
            </a:endParaRPr>
          </a:p>
        </p:txBody>
      </p:sp>
      <p:sp>
        <p:nvSpPr>
          <p:cNvPr id="4" name="Title 1"/>
          <p:cNvSpPr>
            <a:spLocks noGrp="1"/>
          </p:cNvSpPr>
          <p:nvPr>
            <p:ph type="ctrTitle"/>
          </p:nvPr>
        </p:nvSpPr>
        <p:spPr>
          <a:xfrm>
            <a:off x="914400" y="685800"/>
            <a:ext cx="7086600" cy="841375"/>
          </a:xfrm>
        </p:spPr>
        <p:style>
          <a:lnRef idx="1">
            <a:schemeClr val="accent3"/>
          </a:lnRef>
          <a:fillRef idx="2">
            <a:schemeClr val="accent3"/>
          </a:fillRef>
          <a:effectRef idx="1">
            <a:schemeClr val="accent3"/>
          </a:effectRef>
          <a:fontRef idx="minor">
            <a:schemeClr val="dk1"/>
          </a:fontRef>
        </p:style>
        <p:txBody>
          <a:bodyPr>
            <a:normAutofit/>
          </a:bodyPr>
          <a:lstStyle/>
          <a:p>
            <a:pPr rtl="1"/>
            <a:r>
              <a:rPr lang="he-IL" dirty="0" smtClean="0">
                <a:solidFill>
                  <a:schemeClr val="accent1">
                    <a:lumMod val="50000"/>
                  </a:schemeClr>
                </a:solidFill>
              </a:rPr>
              <a:t>רמת הגולן - היסטוריה</a:t>
            </a:r>
            <a:endParaRPr lang="en-US" dirty="0">
              <a:solidFill>
                <a:schemeClr val="accent1">
                  <a:lumMod val="50000"/>
                </a:schemeClr>
              </a:solidFill>
            </a:endParaRPr>
          </a:p>
        </p:txBody>
      </p:sp>
      <p:pic>
        <p:nvPicPr>
          <p:cNvPr id="2052" name="Picture 4" descr="http://www.syt.co.il/uploads/5310-%D7%91%D7%A8%D7%9B%D7%AA%20%D7%A8%D7%9D.jpg"/>
          <p:cNvPicPr>
            <a:picLocks noChangeAspect="1" noChangeArrowheads="1"/>
          </p:cNvPicPr>
          <p:nvPr/>
        </p:nvPicPr>
        <p:blipFill>
          <a:blip r:embed="rId3" cstate="print"/>
          <a:srcRect b="21205"/>
          <a:stretch>
            <a:fillRect/>
          </a:stretch>
        </p:blipFill>
        <p:spPr bwMode="auto">
          <a:xfrm>
            <a:off x="3581400" y="3733800"/>
            <a:ext cx="3733800" cy="2209800"/>
          </a:xfrm>
          <a:prstGeom prst="rect">
            <a:avLst/>
          </a:prstGeom>
          <a:noFill/>
        </p:spPr>
      </p:pic>
      <p:pic>
        <p:nvPicPr>
          <p:cNvPr id="2050" name="Picture 2" descr="http://upload.wikimedia.org/wikipedia/he/6/6c/%D7%95%D7%A0%D7%95%D7%A1_%D7%9E%D7%91%D7%A8%D7%9B%D7%AA_%D7%A8%D7%9D.jpg">
            <a:hlinkClick r:id="rId4"/>
          </p:cNvPr>
          <p:cNvPicPr>
            <a:picLocks noChangeAspect="1" noChangeArrowheads="1"/>
          </p:cNvPicPr>
          <p:nvPr/>
        </p:nvPicPr>
        <p:blipFill>
          <a:blip r:embed="rId5" cstate="print"/>
          <a:srcRect/>
          <a:stretch>
            <a:fillRect/>
          </a:stretch>
        </p:blipFill>
        <p:spPr bwMode="auto">
          <a:xfrm>
            <a:off x="1143000" y="2618043"/>
            <a:ext cx="2362200" cy="3325557"/>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1676400"/>
            <a:ext cx="7162800" cy="4191000"/>
          </a:xfrm>
        </p:spPr>
        <p:style>
          <a:lnRef idx="1">
            <a:schemeClr val="accent3"/>
          </a:lnRef>
          <a:fillRef idx="2">
            <a:schemeClr val="accent3"/>
          </a:fillRef>
          <a:effectRef idx="1">
            <a:schemeClr val="accent3"/>
          </a:effectRef>
          <a:fontRef idx="minor">
            <a:schemeClr val="dk1"/>
          </a:fontRef>
        </p:style>
        <p:txBody>
          <a:bodyPr/>
          <a:lstStyle/>
          <a:p>
            <a:pPr algn="r" rtl="1">
              <a:buFont typeface="Arial" pitchFamily="34" charset="0"/>
              <a:buChar char="•"/>
            </a:pPr>
            <a:r>
              <a:rPr lang="he-IL" dirty="0" smtClean="0">
                <a:solidFill>
                  <a:srgbClr val="002060"/>
                </a:solidFill>
                <a:latin typeface="Arial" pitchFamily="34" charset="0"/>
                <a:cs typeface="Arial" pitchFamily="34" charset="0"/>
              </a:rPr>
              <a:t>דולמן – "שולחן אבן"</a:t>
            </a:r>
          </a:p>
          <a:p>
            <a:pPr algn="r" rtl="1"/>
            <a:r>
              <a:rPr lang="he-IL" sz="2800" dirty="0" smtClean="0">
                <a:solidFill>
                  <a:srgbClr val="002060"/>
                </a:solidFill>
                <a:latin typeface="Arial" pitchFamily="34" charset="0"/>
                <a:cs typeface="Arial" pitchFamily="34" charset="0"/>
              </a:rPr>
              <a:t>מבנה מגליתי מתקופת </a:t>
            </a:r>
          </a:p>
          <a:p>
            <a:pPr algn="r" rtl="1"/>
            <a:r>
              <a:rPr lang="he-IL" sz="2800" dirty="0" smtClean="0">
                <a:solidFill>
                  <a:srgbClr val="002060"/>
                </a:solidFill>
                <a:latin typeface="Arial" pitchFamily="34" charset="0"/>
                <a:cs typeface="Arial" pitchFamily="34" charset="0"/>
              </a:rPr>
              <a:t>האבן.</a:t>
            </a:r>
          </a:p>
          <a:p>
            <a:pPr algn="r" rtl="1"/>
            <a:r>
              <a:rPr lang="he-IL" sz="2800" dirty="0" smtClean="0">
                <a:solidFill>
                  <a:srgbClr val="002060"/>
                </a:solidFill>
                <a:latin typeface="Arial" pitchFamily="34" charset="0"/>
                <a:cs typeface="Arial" pitchFamily="34" charset="0"/>
              </a:rPr>
              <a:t>בגולן יש מאות דולמנים.</a:t>
            </a:r>
          </a:p>
          <a:p>
            <a:pPr algn="r" rtl="1">
              <a:buFont typeface="Arial" pitchFamily="34" charset="0"/>
              <a:buChar char="•"/>
            </a:pPr>
            <a:r>
              <a:rPr lang="he-IL" dirty="0" smtClean="0">
                <a:solidFill>
                  <a:srgbClr val="002060"/>
                </a:solidFill>
                <a:latin typeface="Arial" pitchFamily="34" charset="0"/>
                <a:cs typeface="Arial" pitchFamily="34" charset="0"/>
              </a:rPr>
              <a:t>גלגל רפאים –</a:t>
            </a:r>
            <a:r>
              <a:rPr lang="he-IL" dirty="0" smtClean="0"/>
              <a:t> </a:t>
            </a:r>
            <a:r>
              <a:rPr lang="he-IL" sz="2800" dirty="0" smtClean="0">
                <a:solidFill>
                  <a:srgbClr val="002060"/>
                </a:solidFill>
              </a:rPr>
              <a:t>קומפלקס</a:t>
            </a:r>
          </a:p>
          <a:p>
            <a:pPr algn="r" rtl="1"/>
            <a:r>
              <a:rPr lang="he-IL" sz="2800" dirty="0" smtClean="0">
                <a:solidFill>
                  <a:srgbClr val="002060"/>
                </a:solidFill>
              </a:rPr>
              <a:t> אבני בזלת בן 4000-5000</a:t>
            </a:r>
          </a:p>
          <a:p>
            <a:pPr algn="r" rtl="1"/>
            <a:r>
              <a:rPr lang="he-IL" sz="2800" dirty="0" smtClean="0">
                <a:solidFill>
                  <a:srgbClr val="002060"/>
                </a:solidFill>
              </a:rPr>
              <a:t> בקוטר 150 מטר.</a:t>
            </a:r>
            <a:r>
              <a:rPr lang="he-IL" sz="2800" dirty="0" smtClean="0">
                <a:solidFill>
                  <a:srgbClr val="002060"/>
                </a:solidFill>
                <a:latin typeface="Arial" pitchFamily="34" charset="0"/>
                <a:cs typeface="Arial" pitchFamily="34" charset="0"/>
              </a:rPr>
              <a:t> </a:t>
            </a:r>
          </a:p>
          <a:p>
            <a:pPr algn="r" rtl="1"/>
            <a:endParaRPr lang="en-US" dirty="0">
              <a:latin typeface="Arial" pitchFamily="34" charset="0"/>
              <a:cs typeface="Arial" pitchFamily="34" charset="0"/>
            </a:endParaRPr>
          </a:p>
        </p:txBody>
      </p:sp>
      <p:sp>
        <p:nvSpPr>
          <p:cNvPr id="4" name="Title 1"/>
          <p:cNvSpPr txBox="1">
            <a:spLocks/>
          </p:cNvSpPr>
          <p:nvPr/>
        </p:nvSpPr>
        <p:spPr>
          <a:xfrm>
            <a:off x="914400" y="685801"/>
            <a:ext cx="7162800" cy="838200"/>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he-IL" sz="4400" b="0" i="0" u="none" strike="noStrike" kern="1200" cap="none" spc="0" normalizeH="0" baseline="0" noProof="0" smtClean="0">
                <a:ln>
                  <a:noFill/>
                </a:ln>
                <a:solidFill>
                  <a:schemeClr val="accent1">
                    <a:lumMod val="50000"/>
                  </a:schemeClr>
                </a:solidFill>
                <a:effectLst/>
                <a:uLnTx/>
                <a:uFillTx/>
                <a:latin typeface="+mn-lt"/>
                <a:ea typeface="+mn-ea"/>
                <a:cs typeface="+mn-cs"/>
              </a:rPr>
              <a:t>רמת הגולן - היסטוריה</a:t>
            </a:r>
            <a:endParaRPr kumimoji="0" lang="en-US" sz="4400" b="0" i="0" u="none" strike="noStrike" kern="1200" cap="none" spc="0" normalizeH="0" baseline="0" noProof="0" dirty="0">
              <a:ln>
                <a:noFill/>
              </a:ln>
              <a:solidFill>
                <a:schemeClr val="accent1">
                  <a:lumMod val="50000"/>
                </a:schemeClr>
              </a:solidFill>
              <a:effectLst/>
              <a:uLnTx/>
              <a:uFillTx/>
              <a:latin typeface="+mn-lt"/>
              <a:ea typeface="+mn-ea"/>
              <a:cs typeface="+mn-cs"/>
            </a:endParaRPr>
          </a:p>
        </p:txBody>
      </p:sp>
      <p:pic>
        <p:nvPicPr>
          <p:cNvPr id="23554" name="Picture 2" descr="http://upload.wikimedia.org/wikipedia/commons/thumb/3/3d/Gamla_Nature_reserve_%2833%29.JPG/250px-Gamla_Nature_reserve_%2833%29.JPG">
            <a:hlinkClick r:id="rId3"/>
          </p:cNvPr>
          <p:cNvPicPr>
            <a:picLocks noChangeAspect="1" noChangeArrowheads="1"/>
          </p:cNvPicPr>
          <p:nvPr/>
        </p:nvPicPr>
        <p:blipFill>
          <a:blip r:embed="rId4" cstate="print"/>
          <a:srcRect/>
          <a:stretch>
            <a:fillRect/>
          </a:stretch>
        </p:blipFill>
        <p:spPr bwMode="auto">
          <a:xfrm>
            <a:off x="1143000" y="1828800"/>
            <a:ext cx="2895600" cy="2177492"/>
          </a:xfrm>
          <a:prstGeom prst="rect">
            <a:avLst/>
          </a:prstGeom>
          <a:noFill/>
        </p:spPr>
      </p:pic>
      <p:pic>
        <p:nvPicPr>
          <p:cNvPr id="23556" name="Picture 4" descr="http://upload.wikimedia.org/wikipedia/commons/thumb/e/e8/Gilgal_Refa%27im_-_Rujm_el-Hiri.JPG/250px-Gilgal_Refa%27im_-_Rujm_el-Hiri.JPG">
            <a:hlinkClick r:id="rId5"/>
          </p:cNvPr>
          <p:cNvPicPr>
            <a:picLocks noChangeAspect="1" noChangeArrowheads="1"/>
          </p:cNvPicPr>
          <p:nvPr/>
        </p:nvPicPr>
        <p:blipFill>
          <a:blip r:embed="rId6" cstate="print"/>
          <a:srcRect/>
          <a:stretch>
            <a:fillRect/>
          </a:stretch>
        </p:blipFill>
        <p:spPr bwMode="auto">
          <a:xfrm>
            <a:off x="1143000" y="3886200"/>
            <a:ext cx="2903963" cy="1905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0" y="1600200"/>
            <a:ext cx="7162800" cy="4038600"/>
          </a:xfrm>
        </p:spPr>
        <p:style>
          <a:lnRef idx="1">
            <a:schemeClr val="accent3"/>
          </a:lnRef>
          <a:fillRef idx="2">
            <a:schemeClr val="accent3"/>
          </a:fillRef>
          <a:effectRef idx="1">
            <a:schemeClr val="accent3"/>
          </a:effectRef>
          <a:fontRef idx="minor">
            <a:schemeClr val="dk1"/>
          </a:fontRef>
        </p:style>
        <p:txBody>
          <a:bodyPr/>
          <a:lstStyle/>
          <a:p>
            <a:r>
              <a:rPr lang="he-IL" dirty="0" smtClean="0">
                <a:solidFill>
                  <a:srgbClr val="002060"/>
                </a:solidFill>
              </a:rPr>
              <a:t>התישבות יהודית בגולן:</a:t>
            </a:r>
          </a:p>
          <a:p>
            <a:pPr algn="r" rtl="1">
              <a:buFont typeface="Arial" pitchFamily="34" charset="0"/>
              <a:buChar char="•"/>
            </a:pPr>
            <a:r>
              <a:rPr lang="he-IL" sz="2800" dirty="0" smtClean="0">
                <a:solidFill>
                  <a:srgbClr val="002060"/>
                </a:solidFill>
              </a:rPr>
              <a:t>על פי התנ"ך: בימי יהושע.</a:t>
            </a:r>
          </a:p>
          <a:p>
            <a:pPr algn="r" rtl="1">
              <a:buFont typeface="Arial" pitchFamily="34" charset="0"/>
              <a:buChar char="•"/>
            </a:pPr>
            <a:r>
              <a:rPr lang="he-IL" sz="2800" dirty="0" smtClean="0">
                <a:solidFill>
                  <a:srgbClr val="002060"/>
                </a:solidFill>
              </a:rPr>
              <a:t>במאה הראשונה לפנה"ס:</a:t>
            </a:r>
          </a:p>
          <a:p>
            <a:pPr algn="r" rtl="1"/>
            <a:r>
              <a:rPr lang="he-IL" sz="2800" dirty="0" smtClean="0">
                <a:solidFill>
                  <a:srgbClr val="002060"/>
                </a:solidFill>
              </a:rPr>
              <a:t> המלך החשמונאי אלכסנדר</a:t>
            </a:r>
          </a:p>
          <a:p>
            <a:pPr algn="r" rtl="1"/>
            <a:r>
              <a:rPr lang="he-IL" sz="2800" dirty="0" smtClean="0">
                <a:solidFill>
                  <a:srgbClr val="002060"/>
                </a:solidFill>
              </a:rPr>
              <a:t> ינאי כבש את הגולן ויישב</a:t>
            </a:r>
          </a:p>
          <a:p>
            <a:pPr algn="r" rtl="1"/>
            <a:r>
              <a:rPr lang="he-IL" sz="2800" dirty="0" smtClean="0">
                <a:solidFill>
                  <a:srgbClr val="002060"/>
                </a:solidFill>
              </a:rPr>
              <a:t> את העיר </a:t>
            </a:r>
            <a:r>
              <a:rPr lang="he-IL" sz="2800" b="1" dirty="0" smtClean="0">
                <a:solidFill>
                  <a:srgbClr val="002060"/>
                </a:solidFill>
              </a:rPr>
              <a:t>גמלא</a:t>
            </a:r>
            <a:r>
              <a:rPr lang="he-IL" sz="2800" dirty="0" smtClean="0">
                <a:solidFill>
                  <a:srgbClr val="002060"/>
                </a:solidFill>
              </a:rPr>
              <a:t> ביהודים.</a:t>
            </a:r>
          </a:p>
          <a:p>
            <a:pPr algn="r" rtl="1"/>
            <a:r>
              <a:rPr lang="he-IL" sz="2800" dirty="0" smtClean="0">
                <a:solidFill>
                  <a:srgbClr val="002060"/>
                </a:solidFill>
              </a:rPr>
              <a:t>(גמלא – גמל)</a:t>
            </a:r>
          </a:p>
          <a:p>
            <a:pPr algn="r" rtl="1"/>
            <a:endParaRPr lang="en-US" sz="2800" dirty="0">
              <a:solidFill>
                <a:srgbClr val="002060"/>
              </a:solidFill>
            </a:endParaRPr>
          </a:p>
        </p:txBody>
      </p:sp>
      <p:sp>
        <p:nvSpPr>
          <p:cNvPr id="4" name="Title 1"/>
          <p:cNvSpPr txBox="1">
            <a:spLocks/>
          </p:cNvSpPr>
          <p:nvPr/>
        </p:nvSpPr>
        <p:spPr>
          <a:xfrm>
            <a:off x="914400" y="685801"/>
            <a:ext cx="7162800" cy="838200"/>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he-IL" sz="4400" b="0" i="0" u="none" strike="noStrike" kern="1200" cap="none" spc="0" normalizeH="0" baseline="0" noProof="0" dirty="0" smtClean="0">
                <a:ln>
                  <a:noFill/>
                </a:ln>
                <a:solidFill>
                  <a:schemeClr val="accent1">
                    <a:lumMod val="50000"/>
                  </a:schemeClr>
                </a:solidFill>
                <a:effectLst/>
                <a:uLnTx/>
                <a:uFillTx/>
                <a:latin typeface="+mn-lt"/>
                <a:ea typeface="+mn-ea"/>
                <a:cs typeface="+mn-cs"/>
              </a:rPr>
              <a:t>רמת הגולן - היסטוריה</a:t>
            </a:r>
            <a:endParaRPr kumimoji="0" lang="en-US" sz="4400" b="0" i="0" u="none" strike="noStrike" kern="1200" cap="none" spc="0" normalizeH="0" baseline="0" noProof="0" dirty="0">
              <a:ln>
                <a:noFill/>
              </a:ln>
              <a:solidFill>
                <a:schemeClr val="accent1">
                  <a:lumMod val="50000"/>
                </a:schemeClr>
              </a:solidFill>
              <a:effectLst/>
              <a:uLnTx/>
              <a:uFillTx/>
              <a:latin typeface="+mn-lt"/>
              <a:ea typeface="+mn-ea"/>
              <a:cs typeface="+mn-cs"/>
            </a:endParaRPr>
          </a:p>
        </p:txBody>
      </p:sp>
      <p:pic>
        <p:nvPicPr>
          <p:cNvPr id="26626" name="Picture 2" descr="קובץ:Golan Heights - Gamla view.jpg">
            <a:hlinkClick r:id="rId3"/>
          </p:cNvPr>
          <p:cNvPicPr>
            <a:picLocks noChangeAspect="1" noChangeArrowheads="1"/>
          </p:cNvPicPr>
          <p:nvPr/>
        </p:nvPicPr>
        <p:blipFill>
          <a:blip r:embed="rId4" cstate="print"/>
          <a:srcRect r="5037"/>
          <a:stretch>
            <a:fillRect/>
          </a:stretch>
        </p:blipFill>
        <p:spPr bwMode="auto">
          <a:xfrm>
            <a:off x="171450" y="2371725"/>
            <a:ext cx="3962400" cy="31242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r" rtl="1"/>
            <a:r>
              <a:rPr lang="he-IL" sz="2800" dirty="0" smtClean="0"/>
              <a:t>מוזכרת בתלמוד כאחת מהערים מוקפות חומה מתקופת כיבוש הארץ על ידי יהושע בן נון.</a:t>
            </a:r>
          </a:p>
          <a:p>
            <a:pPr algn="r" rtl="1"/>
            <a:r>
              <a:rPr lang="he-IL" sz="2800" dirty="0" smtClean="0"/>
              <a:t>שנת 66: יוסף בן מתיתיהו מורה לבצר את גמלא כמעוזו הראשי בגולן.</a:t>
            </a:r>
          </a:p>
        </p:txBody>
      </p:sp>
      <p:sp>
        <p:nvSpPr>
          <p:cNvPr id="4" name="Title 1"/>
          <p:cNvSpPr txBox="1">
            <a:spLocks noGrp="1"/>
          </p:cNvSpPr>
          <p:nvPr>
            <p:ph type="title"/>
          </p:nvPr>
        </p:nvSpPr>
        <p:spPr>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he-IL" sz="4400" b="0" i="0" u="none" strike="noStrike" kern="1200" cap="none" spc="0" normalizeH="0" baseline="0" noProof="0" dirty="0" smtClean="0">
                <a:ln>
                  <a:noFill/>
                </a:ln>
                <a:solidFill>
                  <a:schemeClr val="accent1">
                    <a:lumMod val="50000"/>
                  </a:schemeClr>
                </a:solidFill>
                <a:effectLst/>
                <a:uLnTx/>
                <a:uFillTx/>
                <a:latin typeface="+mn-lt"/>
                <a:ea typeface="+mn-ea"/>
                <a:cs typeface="+mn-cs"/>
              </a:rPr>
              <a:t>רמת הגולן - גמלא</a:t>
            </a:r>
            <a:endParaRPr kumimoji="0" lang="en-US" sz="4400" b="0" i="0" u="none" strike="noStrike" kern="1200" cap="none" spc="0" normalizeH="0" baseline="0" noProof="0" dirty="0">
              <a:ln>
                <a:noFill/>
              </a:ln>
              <a:solidFill>
                <a:schemeClr val="accent1">
                  <a:lumMod val="50000"/>
                </a:schemeClr>
              </a:solidFill>
              <a:effectLst/>
              <a:uLnTx/>
              <a:uFillTx/>
              <a:latin typeface="+mn-lt"/>
              <a:ea typeface="+mn-ea"/>
              <a:cs typeface="+mn-cs"/>
            </a:endParaRPr>
          </a:p>
        </p:txBody>
      </p:sp>
      <p:pic>
        <p:nvPicPr>
          <p:cNvPr id="29698" name="Picture 2" descr="http://www.ynet.co.il/PicServer2/02012008/1465825/D606-010_wa.jpg"/>
          <p:cNvPicPr>
            <a:picLocks noChangeAspect="1" noChangeArrowheads="1"/>
          </p:cNvPicPr>
          <p:nvPr/>
        </p:nvPicPr>
        <p:blipFill>
          <a:blip r:embed="rId3" cstate="print"/>
          <a:srcRect/>
          <a:stretch>
            <a:fillRect/>
          </a:stretch>
        </p:blipFill>
        <p:spPr bwMode="auto">
          <a:xfrm>
            <a:off x="444500" y="3162300"/>
            <a:ext cx="3886200" cy="2600325"/>
          </a:xfrm>
          <a:prstGeom prst="rect">
            <a:avLst/>
          </a:prstGeom>
          <a:noFill/>
        </p:spPr>
      </p:pic>
      <p:pic>
        <p:nvPicPr>
          <p:cNvPr id="29700" name="Picture 4" descr="http://upload.wikimedia.org/wikipedia/commons/d/de/Gamla_%E2%80%93_Ancient_Coin_model_(2).JPG"/>
          <p:cNvPicPr>
            <a:picLocks noChangeAspect="1" noChangeArrowheads="1"/>
          </p:cNvPicPr>
          <p:nvPr/>
        </p:nvPicPr>
        <p:blipFill>
          <a:blip r:embed="rId4" cstate="print"/>
          <a:srcRect/>
          <a:stretch>
            <a:fillRect/>
          </a:stretch>
        </p:blipFill>
        <p:spPr bwMode="auto">
          <a:xfrm>
            <a:off x="4524374" y="3568700"/>
            <a:ext cx="3622675" cy="271700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pPr algn="r" rtl="1"/>
            <a:r>
              <a:rPr lang="he-IL" sz="2800" dirty="0" smtClean="0"/>
              <a:t>שנת 66: יוסף בן מתיתיהו מורה לבצר את גמלא כמעוזו הראשי בגולן.</a:t>
            </a:r>
          </a:p>
          <a:p>
            <a:pPr algn="r" rtl="1"/>
            <a:r>
              <a:rPr lang="he-IL" sz="2800" dirty="0" smtClean="0"/>
              <a:t>שנת 67: שתי התקפות רומיות על העיר. בשניה, הרומאים פרצו את חומת העיר, 4,000 תושבים נהרגו ועוד 5,000 קפצו מהצוק אל מותם.</a:t>
            </a:r>
            <a:endParaRPr lang="en-US" sz="2800" dirty="0" smtClean="0"/>
          </a:p>
          <a:p>
            <a:endParaRPr lang="en-US" dirty="0"/>
          </a:p>
        </p:txBody>
      </p:sp>
      <p:sp>
        <p:nvSpPr>
          <p:cNvPr id="4" name="Title 1"/>
          <p:cNvSpPr txBox="1">
            <a:spLocks noGrp="1"/>
          </p:cNvSpPr>
          <p:nvPr>
            <p:ph type="title"/>
          </p:nvPr>
        </p:nvSpPr>
        <p:spPr>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he-IL" sz="4400" b="0" i="0" u="none" strike="noStrike" kern="1200" cap="none" spc="0" normalizeH="0" baseline="0" noProof="0" dirty="0" smtClean="0">
                <a:ln>
                  <a:noFill/>
                </a:ln>
                <a:solidFill>
                  <a:schemeClr val="accent1">
                    <a:lumMod val="50000"/>
                  </a:schemeClr>
                </a:solidFill>
                <a:effectLst/>
                <a:uLnTx/>
                <a:uFillTx/>
                <a:latin typeface="+mn-lt"/>
                <a:ea typeface="+mn-ea"/>
                <a:cs typeface="+mn-cs"/>
              </a:rPr>
              <a:t>רמת הגולן - גמלא</a:t>
            </a:r>
            <a:endParaRPr kumimoji="0" lang="en-US" sz="4400" b="0" i="0" u="none" strike="noStrike" kern="1200" cap="none" spc="0" normalizeH="0" baseline="0" noProof="0" dirty="0">
              <a:ln>
                <a:noFill/>
              </a:ln>
              <a:solidFill>
                <a:schemeClr val="accent1">
                  <a:lumMod val="50000"/>
                </a:schemeClr>
              </a:solidFill>
              <a:effectLst/>
              <a:uLnTx/>
              <a:uFillTx/>
              <a:latin typeface="+mn-lt"/>
              <a:ea typeface="+mn-ea"/>
              <a:cs typeface="+mn-cs"/>
            </a:endParaRPr>
          </a:p>
        </p:txBody>
      </p:sp>
      <p:pic>
        <p:nvPicPr>
          <p:cNvPr id="27650" name="Picture 2" descr="קובץ:Roman w.jpg">
            <a:hlinkClick r:id="rId3"/>
          </p:cNvPr>
          <p:cNvPicPr>
            <a:picLocks noChangeAspect="1" noChangeArrowheads="1"/>
          </p:cNvPicPr>
          <p:nvPr/>
        </p:nvPicPr>
        <p:blipFill>
          <a:blip r:embed="rId4" cstate="print"/>
          <a:srcRect/>
          <a:stretch>
            <a:fillRect/>
          </a:stretch>
        </p:blipFill>
        <p:spPr bwMode="auto">
          <a:xfrm>
            <a:off x="1104900" y="3914774"/>
            <a:ext cx="3346450" cy="2509838"/>
          </a:xfrm>
          <a:prstGeom prst="rect">
            <a:avLst/>
          </a:prstGeom>
          <a:noFill/>
        </p:spPr>
      </p:pic>
      <p:pic>
        <p:nvPicPr>
          <p:cNvPr id="27654" name="Picture 6" descr="קובץ:Gamla – Breach in the Wall (3).JPG">
            <a:hlinkClick r:id="rId5"/>
          </p:cNvPr>
          <p:cNvPicPr>
            <a:picLocks noChangeAspect="1" noChangeArrowheads="1"/>
          </p:cNvPicPr>
          <p:nvPr/>
        </p:nvPicPr>
        <p:blipFill>
          <a:blip r:embed="rId6" cstate="print"/>
          <a:srcRect/>
          <a:stretch>
            <a:fillRect/>
          </a:stretch>
        </p:blipFill>
        <p:spPr bwMode="auto">
          <a:xfrm>
            <a:off x="4867275" y="3912394"/>
            <a:ext cx="3355974" cy="251698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pPr algn="r" rtl="1"/>
            <a:r>
              <a:rPr lang="he-IL" dirty="0" smtClean="0">
                <a:solidFill>
                  <a:srgbClr val="002060"/>
                </a:solidFill>
              </a:rPr>
              <a:t>המאה ה-7: השתלטות הערבים על האיזור</a:t>
            </a:r>
          </a:p>
          <a:p>
            <a:pPr algn="r" rtl="1"/>
            <a:r>
              <a:rPr lang="he-IL" dirty="0" smtClean="0">
                <a:solidFill>
                  <a:srgbClr val="002060"/>
                </a:solidFill>
              </a:rPr>
              <a:t>עד אמצע המאה ה-19: שבטים בדווים</a:t>
            </a:r>
          </a:p>
          <a:p>
            <a:pPr algn="r" rtl="1"/>
            <a:r>
              <a:rPr lang="he-IL" dirty="0" smtClean="0">
                <a:solidFill>
                  <a:srgbClr val="002060"/>
                </a:solidFill>
              </a:rPr>
              <a:t>בצפון הרמה: יישובים דרוזים וצ'רקסים</a:t>
            </a:r>
          </a:p>
          <a:p>
            <a:pPr algn="r" rtl="1"/>
            <a:r>
              <a:rPr lang="he-IL" dirty="0" smtClean="0">
                <a:solidFill>
                  <a:srgbClr val="002060"/>
                </a:solidFill>
              </a:rPr>
              <a:t>סוף המאה ה-19: 4 נסיונות יהודים ליישוב הגולן, כולם נכשלו</a:t>
            </a:r>
          </a:p>
          <a:p>
            <a:pPr algn="r" rtl="1"/>
            <a:r>
              <a:rPr lang="he-IL" dirty="0" smtClean="0">
                <a:solidFill>
                  <a:srgbClr val="002060"/>
                </a:solidFill>
              </a:rPr>
              <a:t>1923: הגולן חלק מהמנדט הצרפתי בסוריה</a:t>
            </a:r>
          </a:p>
          <a:p>
            <a:pPr algn="r" rtl="1"/>
            <a:endParaRPr lang="en-US" dirty="0"/>
          </a:p>
        </p:txBody>
      </p:sp>
      <p:sp>
        <p:nvSpPr>
          <p:cNvPr id="4" name="Title 1"/>
          <p:cNvSpPr txBox="1">
            <a:spLocks noGrp="1"/>
          </p:cNvSpPr>
          <p:nvPr>
            <p:ph type="title"/>
          </p:nvPr>
        </p:nvSpPr>
        <p:spPr>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he-IL" sz="4400" b="0" i="0" u="none" strike="noStrike" kern="1200" cap="none" spc="0" normalizeH="0" baseline="0" noProof="0" dirty="0" smtClean="0">
                <a:ln>
                  <a:noFill/>
                </a:ln>
                <a:solidFill>
                  <a:schemeClr val="accent1">
                    <a:lumMod val="50000"/>
                  </a:schemeClr>
                </a:solidFill>
                <a:effectLst/>
                <a:uLnTx/>
                <a:uFillTx/>
                <a:latin typeface="+mn-lt"/>
                <a:ea typeface="+mn-ea"/>
                <a:cs typeface="+mn-cs"/>
              </a:rPr>
              <a:t>רמת הגולן - היסטוריה</a:t>
            </a:r>
            <a:endParaRPr kumimoji="0" lang="en-US" sz="4400" b="0" i="0" u="none" strike="noStrike" kern="1200" cap="none" spc="0" normalizeH="0" baseline="0" noProof="0" dirty="0">
              <a:ln>
                <a:noFill/>
              </a:ln>
              <a:solidFill>
                <a:schemeClr val="accent1">
                  <a:lumMod val="50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343400" y="1752600"/>
            <a:ext cx="4114800" cy="1752600"/>
          </a:xfrm>
        </p:spPr>
        <p:style>
          <a:lnRef idx="1">
            <a:schemeClr val="accent3"/>
          </a:lnRef>
          <a:fillRef idx="2">
            <a:schemeClr val="accent3"/>
          </a:fillRef>
          <a:effectRef idx="1">
            <a:schemeClr val="accent3"/>
          </a:effectRef>
          <a:fontRef idx="minor">
            <a:schemeClr val="dk1"/>
          </a:fontRef>
        </p:style>
        <p:txBody>
          <a:bodyPr/>
          <a:lstStyle/>
          <a:p>
            <a:pPr algn="r"/>
            <a:r>
              <a:rPr lang="he-IL" dirty="0" smtClean="0">
                <a:solidFill>
                  <a:schemeClr val="accent1">
                    <a:lumMod val="50000"/>
                  </a:schemeClr>
                </a:solidFill>
              </a:rPr>
              <a:t>ברמת הגולן נחלים רבים, המספקים כשליש ממי הכנרת.</a:t>
            </a:r>
            <a:endParaRPr lang="en-US" dirty="0">
              <a:solidFill>
                <a:schemeClr val="accent1">
                  <a:lumMod val="50000"/>
                </a:schemeClr>
              </a:solidFill>
            </a:endParaRPr>
          </a:p>
        </p:txBody>
      </p:sp>
      <p:pic>
        <p:nvPicPr>
          <p:cNvPr id="15362" name="Picture 2" descr="http://www.hermon.com/mt_hermon/mt_her14.gif"/>
          <p:cNvPicPr>
            <a:picLocks noChangeAspect="1" noChangeArrowheads="1"/>
          </p:cNvPicPr>
          <p:nvPr/>
        </p:nvPicPr>
        <p:blipFill>
          <a:blip r:embed="rId3" cstate="print"/>
          <a:srcRect/>
          <a:stretch>
            <a:fillRect/>
          </a:stretch>
        </p:blipFill>
        <p:spPr bwMode="auto">
          <a:xfrm>
            <a:off x="533400" y="457200"/>
            <a:ext cx="3200400" cy="4800600"/>
          </a:xfrm>
          <a:prstGeom prst="rect">
            <a:avLst/>
          </a:prstGeom>
          <a:noFill/>
        </p:spPr>
      </p:pic>
      <p:sp>
        <p:nvSpPr>
          <p:cNvPr id="5" name="Title 1"/>
          <p:cNvSpPr>
            <a:spLocks noGrp="1"/>
          </p:cNvSpPr>
          <p:nvPr>
            <p:ph type="ctrTitle"/>
          </p:nvPr>
        </p:nvSpPr>
        <p:spPr>
          <a:xfrm>
            <a:off x="4343400" y="457200"/>
            <a:ext cx="4114800" cy="990600"/>
          </a:xfrm>
        </p:spPr>
        <p:style>
          <a:lnRef idx="1">
            <a:schemeClr val="accent3"/>
          </a:lnRef>
          <a:fillRef idx="2">
            <a:schemeClr val="accent3"/>
          </a:fillRef>
          <a:effectRef idx="1">
            <a:schemeClr val="accent3"/>
          </a:effectRef>
          <a:fontRef idx="minor">
            <a:schemeClr val="dk1"/>
          </a:fontRef>
        </p:style>
        <p:txBody>
          <a:bodyPr>
            <a:normAutofit/>
          </a:bodyPr>
          <a:lstStyle/>
          <a:p>
            <a:r>
              <a:rPr lang="he-IL" dirty="0" smtClean="0">
                <a:solidFill>
                  <a:schemeClr val="accent1">
                    <a:lumMod val="50000"/>
                  </a:schemeClr>
                </a:solidFill>
              </a:rPr>
              <a:t>רמת הגולן</a:t>
            </a:r>
            <a:endParaRPr lang="en-US" dirty="0">
              <a:solidFill>
                <a:schemeClr val="accent1">
                  <a:lumMod val="50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descr="http://www.yadlashiryon.com/VF/ib_items/1243/suri.jpg"/>
          <p:cNvSpPr>
            <a:spLocks noChangeAspect="1" noChangeArrowheads="1"/>
          </p:cNvSpPr>
          <p:nvPr/>
        </p:nvSpPr>
        <p:spPr bwMode="auto">
          <a:xfrm>
            <a:off x="155575" y="-2514600"/>
            <a:ext cx="4067175" cy="523875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Subtitle 7"/>
          <p:cNvSpPr>
            <a:spLocks noGrp="1"/>
          </p:cNvSpPr>
          <p:nvPr>
            <p:ph type="subTitle" idx="1"/>
          </p:nvPr>
        </p:nvSpPr>
        <p:spPr>
          <a:xfrm>
            <a:off x="3800474" y="2038349"/>
            <a:ext cx="4943475" cy="4019552"/>
          </a:xfrm>
        </p:spPr>
        <p:style>
          <a:lnRef idx="1">
            <a:schemeClr val="accent3"/>
          </a:lnRef>
          <a:fillRef idx="2">
            <a:schemeClr val="accent3"/>
          </a:fillRef>
          <a:effectRef idx="1">
            <a:schemeClr val="accent3"/>
          </a:effectRef>
          <a:fontRef idx="minor">
            <a:schemeClr val="dk1"/>
          </a:fontRef>
        </p:style>
        <p:txBody>
          <a:bodyPr/>
          <a:lstStyle/>
          <a:p>
            <a:pPr algn="r" rtl="1">
              <a:buFont typeface="Arial" pitchFamily="34" charset="0"/>
              <a:buChar char="•"/>
            </a:pPr>
            <a:r>
              <a:rPr lang="he-IL" sz="2800" dirty="0" smtClean="0">
                <a:solidFill>
                  <a:srgbClr val="002060"/>
                </a:solidFill>
              </a:rPr>
              <a:t>שנות ה-60: ישראל מקימה את המוביל הארצי, סוריה מנסה לסכל את התוכנית על ידי הטיית מקורות הירדן.</a:t>
            </a:r>
          </a:p>
          <a:p>
            <a:pPr algn="r" rtl="1">
              <a:buFont typeface="Arial" pitchFamily="34" charset="0"/>
              <a:buChar char="•"/>
            </a:pPr>
            <a:r>
              <a:rPr lang="he-IL" sz="2800" dirty="0" smtClean="0">
                <a:solidFill>
                  <a:srgbClr val="002060"/>
                </a:solidFill>
              </a:rPr>
              <a:t>ישראל תוקפת את קטעי התעלה שהסורים בונים.</a:t>
            </a:r>
          </a:p>
          <a:p>
            <a:pPr algn="r" rtl="1">
              <a:buFont typeface="Arial" pitchFamily="34" charset="0"/>
              <a:buChar char="•"/>
            </a:pPr>
            <a:r>
              <a:rPr lang="he-IL" sz="2800" dirty="0" smtClean="0">
                <a:solidFill>
                  <a:srgbClr val="002060"/>
                </a:solidFill>
              </a:rPr>
              <a:t>הרעיון הסורי נכשל וננטש</a:t>
            </a:r>
            <a:r>
              <a:rPr lang="he-IL" dirty="0" smtClean="0">
                <a:solidFill>
                  <a:srgbClr val="002060"/>
                </a:solidFill>
              </a:rPr>
              <a:t>.</a:t>
            </a:r>
            <a:endParaRPr lang="en-US" dirty="0">
              <a:solidFill>
                <a:srgbClr val="002060"/>
              </a:solidFill>
            </a:endParaRPr>
          </a:p>
        </p:txBody>
      </p:sp>
      <p:sp>
        <p:nvSpPr>
          <p:cNvPr id="9" name="Title 1"/>
          <p:cNvSpPr>
            <a:spLocks noGrp="1"/>
          </p:cNvSpPr>
          <p:nvPr>
            <p:ph type="ctrTitle"/>
          </p:nvPr>
        </p:nvSpPr>
        <p:spPr>
          <a:xfrm>
            <a:off x="3810000" y="228600"/>
            <a:ext cx="5029200" cy="1470025"/>
          </a:xfrm>
        </p:spPr>
        <p:style>
          <a:lnRef idx="1">
            <a:schemeClr val="accent3"/>
          </a:lnRef>
          <a:fillRef idx="2">
            <a:schemeClr val="accent3"/>
          </a:fillRef>
          <a:effectRef idx="1">
            <a:schemeClr val="accent3"/>
          </a:effectRef>
          <a:fontRef idx="minor">
            <a:schemeClr val="dk1"/>
          </a:fontRef>
        </p:style>
        <p:txBody>
          <a:bodyPr>
            <a:normAutofit/>
          </a:bodyPr>
          <a:lstStyle/>
          <a:p>
            <a:pPr algn="r" rtl="1"/>
            <a:r>
              <a:rPr lang="he-IL" sz="4000" dirty="0" smtClean="0">
                <a:solidFill>
                  <a:schemeClr val="accent1">
                    <a:lumMod val="50000"/>
                  </a:schemeClr>
                </a:solidFill>
              </a:rPr>
              <a:t>רמת הגולן –</a:t>
            </a:r>
            <a:br>
              <a:rPr lang="he-IL" sz="4000" dirty="0" smtClean="0">
                <a:solidFill>
                  <a:schemeClr val="accent1">
                    <a:lumMod val="50000"/>
                  </a:schemeClr>
                </a:solidFill>
              </a:rPr>
            </a:br>
            <a:r>
              <a:rPr lang="he-IL" sz="4000" dirty="0" smtClean="0">
                <a:solidFill>
                  <a:schemeClr val="accent1">
                    <a:lumMod val="50000"/>
                  </a:schemeClr>
                </a:solidFill>
              </a:rPr>
              <a:t> המלחמה על המים</a:t>
            </a:r>
            <a:endParaRPr lang="en-US" sz="4000" dirty="0">
              <a:solidFill>
                <a:schemeClr val="accent1">
                  <a:lumMod val="50000"/>
                </a:schemeClr>
              </a:solidFill>
            </a:endParaRPr>
          </a:p>
        </p:txBody>
      </p:sp>
      <p:pic>
        <p:nvPicPr>
          <p:cNvPr id="5121" name="Picture 1" descr="גולן - תוואי ההטייה"/>
          <p:cNvPicPr>
            <a:picLocks noChangeAspect="1" noChangeArrowheads="1"/>
          </p:cNvPicPr>
          <p:nvPr/>
        </p:nvPicPr>
        <p:blipFill>
          <a:blip r:embed="rId3" cstate="print"/>
          <a:srcRect/>
          <a:stretch>
            <a:fillRect/>
          </a:stretch>
        </p:blipFill>
        <p:spPr bwMode="auto">
          <a:xfrm>
            <a:off x="827088" y="219732"/>
            <a:ext cx="2716212" cy="6400143"/>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19149" y="1600200"/>
            <a:ext cx="7743825" cy="4572000"/>
          </a:xfrm>
        </p:spPr>
        <p:style>
          <a:lnRef idx="1">
            <a:schemeClr val="accent3"/>
          </a:lnRef>
          <a:fillRef idx="2">
            <a:schemeClr val="accent3"/>
          </a:fillRef>
          <a:effectRef idx="1">
            <a:schemeClr val="accent3"/>
          </a:effectRef>
          <a:fontRef idx="minor">
            <a:schemeClr val="dk1"/>
          </a:fontRef>
        </p:style>
        <p:txBody>
          <a:bodyPr/>
          <a:lstStyle/>
          <a:p>
            <a:pPr algn="r" rtl="1">
              <a:buFont typeface="Arial" pitchFamily="34" charset="0"/>
              <a:buChar char="•"/>
            </a:pPr>
            <a:r>
              <a:rPr lang="he-IL" sz="2800" dirty="0" smtClean="0">
                <a:solidFill>
                  <a:srgbClr val="002060"/>
                </a:solidFill>
              </a:rPr>
              <a:t>לאחר הפגזות על ישובי הגליל, נכבש הגולן על ידי צה"ל בשני ימי לחימה.</a:t>
            </a:r>
          </a:p>
          <a:p>
            <a:pPr algn="r" rtl="1">
              <a:buFont typeface="Arial" pitchFamily="34" charset="0"/>
              <a:buChar char="•"/>
            </a:pPr>
            <a:r>
              <a:rPr lang="he-IL" sz="2800" dirty="0" smtClean="0">
                <a:solidFill>
                  <a:srgbClr val="002060"/>
                </a:solidFill>
              </a:rPr>
              <a:t>128,000 אזרחים סורים ברחו לסוריה, כפריהם נהרסו.</a:t>
            </a:r>
          </a:p>
          <a:p>
            <a:pPr algn="r" rtl="1">
              <a:buFont typeface="Arial" pitchFamily="34" charset="0"/>
              <a:buChar char="•"/>
            </a:pPr>
            <a:r>
              <a:rPr lang="he-IL" sz="2800" dirty="0" smtClean="0">
                <a:solidFill>
                  <a:srgbClr val="002060"/>
                </a:solidFill>
              </a:rPr>
              <a:t>היישוב הישראלי הראשון בגולן – </a:t>
            </a:r>
          </a:p>
          <a:p>
            <a:pPr algn="r" rtl="1"/>
            <a:r>
              <a:rPr lang="he-IL" sz="2800" dirty="0" smtClean="0">
                <a:solidFill>
                  <a:srgbClr val="002060"/>
                </a:solidFill>
              </a:rPr>
              <a:t>  מרום גולן, הוקם ב-14 ביולי 1967.</a:t>
            </a:r>
          </a:p>
          <a:p>
            <a:pPr algn="r" rtl="1">
              <a:buFont typeface="Arial" pitchFamily="34" charset="0"/>
              <a:buChar char="•"/>
            </a:pPr>
            <a:r>
              <a:rPr lang="he-IL" sz="2800" dirty="0" smtClean="0">
                <a:solidFill>
                  <a:srgbClr val="002060"/>
                </a:solidFill>
              </a:rPr>
              <a:t>1981 – "חוק רמת הגולן", למעשה</a:t>
            </a:r>
          </a:p>
          <a:p>
            <a:pPr algn="r" rtl="1"/>
            <a:r>
              <a:rPr lang="he-IL" sz="2800" dirty="0" smtClean="0">
                <a:solidFill>
                  <a:srgbClr val="002060"/>
                </a:solidFill>
              </a:rPr>
              <a:t> סיפוח הגולן למדינת ישראל.</a:t>
            </a:r>
          </a:p>
          <a:p>
            <a:pPr algn="r" rtl="1"/>
            <a:r>
              <a:rPr lang="he-IL" sz="2400" dirty="0" smtClean="0">
                <a:solidFill>
                  <a:srgbClr val="C00000"/>
                </a:solidFill>
              </a:rPr>
              <a:t> בִּתִּי אַתְּ בּוֹכָה אוֹ צוֹחֶקֶת</a:t>
            </a:r>
            <a:endParaRPr lang="he-IL" sz="2000" dirty="0" smtClean="0">
              <a:solidFill>
                <a:srgbClr val="C00000"/>
              </a:solidFill>
            </a:endParaRPr>
          </a:p>
          <a:p>
            <a:pPr algn="r" rtl="1"/>
            <a:r>
              <a:rPr lang="en-US" sz="1200" dirty="0" smtClean="0">
                <a:solidFill>
                  <a:srgbClr val="C00000"/>
                </a:solidFill>
                <a:hlinkClick r:id="rId3"/>
              </a:rPr>
              <a:t>http://www.youtube.com/watch?v=8HCS-Xqw9XA</a:t>
            </a:r>
            <a:endParaRPr lang="he-IL" sz="1200" dirty="0" smtClean="0">
              <a:solidFill>
                <a:srgbClr val="C00000"/>
              </a:solidFill>
            </a:endParaRPr>
          </a:p>
          <a:p>
            <a:pPr algn="r" rtl="1"/>
            <a:endParaRPr lang="en-US" sz="1200" dirty="0">
              <a:solidFill>
                <a:srgbClr val="C00000"/>
              </a:solidFill>
            </a:endParaRPr>
          </a:p>
        </p:txBody>
      </p:sp>
      <p:sp>
        <p:nvSpPr>
          <p:cNvPr id="4" name="Title 1"/>
          <p:cNvSpPr txBox="1">
            <a:spLocks noGrp="1"/>
          </p:cNvSpPr>
          <p:nvPr>
            <p:ph type="ctrTitle"/>
          </p:nvPr>
        </p:nvSpPr>
        <p:spPr>
          <a:xfrm>
            <a:off x="809625" y="463551"/>
            <a:ext cx="7743825" cy="898524"/>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he-IL" sz="4400" b="0" i="0" u="none" strike="noStrike" kern="1200" cap="none" spc="0" normalizeH="0" baseline="0" noProof="0" dirty="0" smtClean="0">
                <a:ln>
                  <a:noFill/>
                </a:ln>
                <a:solidFill>
                  <a:schemeClr val="accent1">
                    <a:lumMod val="50000"/>
                  </a:schemeClr>
                </a:solidFill>
                <a:effectLst/>
                <a:uLnTx/>
                <a:uFillTx/>
                <a:latin typeface="+mn-lt"/>
                <a:ea typeface="+mn-ea"/>
                <a:cs typeface="+mn-cs"/>
              </a:rPr>
              <a:t>רמת הגולן – 1967 עד היום</a:t>
            </a:r>
            <a:endParaRPr kumimoji="0" lang="en-US" sz="4400" b="0" i="0" u="none" strike="noStrike" kern="1200" cap="none" spc="0" normalizeH="0" baseline="0" noProof="0" dirty="0">
              <a:ln>
                <a:noFill/>
              </a:ln>
              <a:solidFill>
                <a:schemeClr val="accent1">
                  <a:lumMod val="50000"/>
                </a:schemeClr>
              </a:solidFill>
              <a:effectLst/>
              <a:uLnTx/>
              <a:uFillTx/>
              <a:latin typeface="+mn-lt"/>
              <a:ea typeface="+mn-ea"/>
              <a:cs typeface="+mn-cs"/>
            </a:endParaRPr>
          </a:p>
        </p:txBody>
      </p:sp>
      <p:pic>
        <p:nvPicPr>
          <p:cNvPr id="32770" name="Picture 2" descr="קובץ:Minefield warning.JPG">
            <a:hlinkClick r:id="rId4"/>
          </p:cNvPr>
          <p:cNvPicPr>
            <a:picLocks noChangeAspect="1" noChangeArrowheads="1"/>
          </p:cNvPicPr>
          <p:nvPr/>
        </p:nvPicPr>
        <p:blipFill>
          <a:blip r:embed="rId5" cstate="print"/>
          <a:srcRect l="31708" r="16417"/>
          <a:stretch>
            <a:fillRect/>
          </a:stretch>
        </p:blipFill>
        <p:spPr bwMode="auto">
          <a:xfrm>
            <a:off x="333375" y="3009900"/>
            <a:ext cx="2986153" cy="3684123"/>
          </a:xfrm>
          <a:prstGeom prst="rect">
            <a:avLst/>
          </a:prstGeom>
          <a:noFill/>
        </p:spPr>
      </p:pic>
      <p:pic>
        <p:nvPicPr>
          <p:cNvPr id="32772" name="Picture 4" descr="http://upload.wikimedia.org/wikipedia/commons/thumb/e/eb/T62-valley_of_tears.jpg/250px-T62-valley_of_tears.jpg">
            <a:hlinkClick r:id="rId6"/>
          </p:cNvPr>
          <p:cNvPicPr>
            <a:picLocks noChangeAspect="1" noChangeArrowheads="1"/>
          </p:cNvPicPr>
          <p:nvPr/>
        </p:nvPicPr>
        <p:blipFill>
          <a:blip r:embed="rId7" cstate="print"/>
          <a:srcRect/>
          <a:stretch>
            <a:fillRect/>
          </a:stretch>
        </p:blipFill>
        <p:spPr bwMode="auto">
          <a:xfrm>
            <a:off x="2822575" y="5095875"/>
            <a:ext cx="2381250" cy="159067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04925" y="1190624"/>
            <a:ext cx="6991350" cy="5229226"/>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r" rtl="1">
              <a:buFont typeface="Arial" pitchFamily="34" charset="0"/>
              <a:buChar char="•"/>
            </a:pPr>
            <a:r>
              <a:rPr lang="he-IL" sz="2800" dirty="0" smtClean="0">
                <a:solidFill>
                  <a:srgbClr val="002060"/>
                </a:solidFill>
              </a:rPr>
              <a:t>1974: כוחות של </a:t>
            </a:r>
          </a:p>
          <a:p>
            <a:pPr algn="r" rtl="1"/>
            <a:r>
              <a:rPr lang="he-IL" sz="2800" dirty="0" smtClean="0">
                <a:solidFill>
                  <a:srgbClr val="002060"/>
                </a:solidFill>
              </a:rPr>
              <a:t>  האו"ם מוצבים לאורך קו הפרדת הכוחות.</a:t>
            </a:r>
          </a:p>
          <a:p>
            <a:pPr algn="r" rtl="1">
              <a:buFont typeface="Arial" pitchFamily="34" charset="0"/>
              <a:buChar char="•"/>
            </a:pPr>
            <a:r>
              <a:rPr lang="he-IL" sz="2800" dirty="0" smtClean="0">
                <a:solidFill>
                  <a:srgbClr val="002060"/>
                </a:solidFill>
              </a:rPr>
              <a:t>השקט נשמר בדרך כלל.</a:t>
            </a:r>
          </a:p>
          <a:p>
            <a:pPr algn="r" rtl="1">
              <a:buFont typeface="Arial" pitchFamily="34" charset="0"/>
              <a:buChar char="•"/>
            </a:pPr>
            <a:r>
              <a:rPr lang="he-IL" sz="2800" dirty="0" smtClean="0">
                <a:solidFill>
                  <a:srgbClr val="002060"/>
                </a:solidFill>
              </a:rPr>
              <a:t>סוריה דורשת את החזרת כל הגולן כתנאי מוקדם להסכם שלום.</a:t>
            </a:r>
          </a:p>
          <a:p>
            <a:pPr algn="r" rtl="1">
              <a:buFont typeface="Arial" pitchFamily="34" charset="0"/>
              <a:buChar char="•"/>
            </a:pPr>
            <a:r>
              <a:rPr lang="he-IL" sz="2800" dirty="0" smtClean="0">
                <a:solidFill>
                  <a:srgbClr val="002060"/>
                </a:solidFill>
              </a:rPr>
              <a:t>כל ראשי הממשלה האחרונים של ישראל הביעו נכונות להחזיר את רוב שטחי הגולן לסוריה. </a:t>
            </a:r>
          </a:p>
          <a:p>
            <a:pPr algn="r" rtl="1">
              <a:buFont typeface="Arial" pitchFamily="34" charset="0"/>
              <a:buChar char="•"/>
            </a:pPr>
            <a:r>
              <a:rPr lang="he-IL" sz="2800" dirty="0" smtClean="0">
                <a:solidFill>
                  <a:srgbClr val="002060"/>
                </a:solidFill>
              </a:rPr>
              <a:t>יש ויכוח ציבורי סוער בישראל על החזרת הגולן.</a:t>
            </a:r>
          </a:p>
          <a:p>
            <a:pPr algn="r" rtl="1">
              <a:buFont typeface="Arial" pitchFamily="34" charset="0"/>
              <a:buChar char="•"/>
            </a:pPr>
            <a:r>
              <a:rPr lang="he-IL" sz="2800" dirty="0" smtClean="0">
                <a:solidFill>
                  <a:srgbClr val="C00000"/>
                </a:solidFill>
              </a:rPr>
              <a:t>בחודש נובמבר 2010, אישרה הכנסת את חוק משאל העם, שלפיו כל נסיגה משטח ריבוני של מדינת ישראל תחייב קיום משאל עם ורוב של 61 חברי כנסת.</a:t>
            </a:r>
          </a:p>
          <a:p>
            <a:pPr algn="r" rtl="1">
              <a:buFont typeface="Arial" pitchFamily="34" charset="0"/>
              <a:buChar char="•"/>
            </a:pPr>
            <a:endParaRPr lang="en-US" dirty="0"/>
          </a:p>
        </p:txBody>
      </p:sp>
      <p:sp>
        <p:nvSpPr>
          <p:cNvPr id="4" name="Title 1"/>
          <p:cNvSpPr txBox="1">
            <a:spLocks noGrp="1"/>
          </p:cNvSpPr>
          <p:nvPr>
            <p:ph type="ctrTitle"/>
          </p:nvPr>
        </p:nvSpPr>
        <p:spPr>
          <a:xfrm>
            <a:off x="5467350" y="314325"/>
            <a:ext cx="2876550" cy="765175"/>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he-IL" sz="4400" b="0" i="0" u="none" strike="noStrike" kern="1200" cap="none" spc="0" normalizeH="0" baseline="0" noProof="0" dirty="0" smtClean="0">
                <a:ln>
                  <a:noFill/>
                </a:ln>
                <a:solidFill>
                  <a:schemeClr val="accent1">
                    <a:lumMod val="50000"/>
                  </a:schemeClr>
                </a:solidFill>
                <a:effectLst/>
                <a:uLnTx/>
                <a:uFillTx/>
                <a:latin typeface="+mn-lt"/>
                <a:ea typeface="+mn-ea"/>
                <a:cs typeface="+mn-cs"/>
              </a:rPr>
              <a:t>רמת הגולן  </a:t>
            </a:r>
            <a:endParaRPr kumimoji="0" lang="en-US" sz="4400" b="0" i="0" u="none" strike="noStrike" kern="1200" cap="none" spc="0" normalizeH="0" baseline="0" noProof="0" dirty="0">
              <a:ln>
                <a:noFill/>
              </a:ln>
              <a:solidFill>
                <a:schemeClr val="accent1">
                  <a:lumMod val="50000"/>
                </a:schemeClr>
              </a:solidFill>
              <a:effectLst/>
              <a:uLnTx/>
              <a:uFillTx/>
              <a:latin typeface="+mn-lt"/>
              <a:ea typeface="+mn-ea"/>
              <a:cs typeface="+mn-cs"/>
            </a:endParaRPr>
          </a:p>
        </p:txBody>
      </p:sp>
      <p:pic>
        <p:nvPicPr>
          <p:cNvPr id="36866" name="Picture 2" descr="http://www.golan.org.il/sites/golan/_media/mediabank/3591_mb_file_cbb6a.jpg"/>
          <p:cNvPicPr>
            <a:picLocks noChangeAspect="1" noChangeArrowheads="1"/>
          </p:cNvPicPr>
          <p:nvPr/>
        </p:nvPicPr>
        <p:blipFill>
          <a:blip r:embed="rId3" cstate="print"/>
          <a:srcRect/>
          <a:stretch>
            <a:fillRect/>
          </a:stretch>
        </p:blipFill>
        <p:spPr bwMode="auto">
          <a:xfrm>
            <a:off x="1098724" y="180975"/>
            <a:ext cx="4362275" cy="1524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Subtitle 2"/>
          <p:cNvSpPr txBox="1">
            <a:spLocks/>
          </p:cNvSpPr>
          <p:nvPr/>
        </p:nvSpPr>
        <p:spPr>
          <a:xfrm>
            <a:off x="546652" y="1190624"/>
            <a:ext cx="7749623" cy="5031272"/>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r" rtl="1"/>
            <a:endParaRPr lang="he-IL" sz="2800" dirty="0" smtClean="0"/>
          </a:p>
          <a:p>
            <a:pPr algn="r" rtl="1"/>
            <a:r>
              <a:rPr lang="he-IL" sz="3400" dirty="0" smtClean="0"/>
              <a:t>2011 – מלחמת האזרחים בסוריה:</a:t>
            </a:r>
          </a:p>
          <a:p>
            <a:pPr lvl="2" algn="r" rtl="1"/>
            <a:r>
              <a:rPr lang="he-IL" dirty="0" smtClean="0"/>
              <a:t>מורדים, כורדים,</a:t>
            </a:r>
            <a:r>
              <a:rPr lang="he-IL" dirty="0"/>
              <a:t> כוחות נאמנים </a:t>
            </a:r>
            <a:r>
              <a:rPr lang="he-IL" dirty="0" smtClean="0"/>
              <a:t>למשטר,</a:t>
            </a:r>
            <a:endParaRPr lang="he-IL" dirty="0"/>
          </a:p>
          <a:p>
            <a:pPr marL="914400" lvl="2" indent="0" algn="r" rtl="1">
              <a:buNone/>
            </a:pPr>
            <a:r>
              <a:rPr lang="he-IL" dirty="0"/>
              <a:t> </a:t>
            </a:r>
            <a:r>
              <a:rPr lang="he-IL" dirty="0" smtClean="0"/>
              <a:t>  חזבאללה, איראן, </a:t>
            </a:r>
            <a:r>
              <a:rPr lang="he-IL" dirty="0"/>
              <a:t>דאעש</a:t>
            </a:r>
            <a:endParaRPr lang="he-IL" dirty="0" smtClean="0"/>
          </a:p>
          <a:p>
            <a:pPr algn="r" rtl="1"/>
            <a:r>
              <a:rPr lang="he-IL" sz="3100" dirty="0" smtClean="0"/>
              <a:t>אין מו"מ, אין או"מ....</a:t>
            </a:r>
          </a:p>
          <a:p>
            <a:pPr algn="r" rtl="1"/>
            <a:r>
              <a:rPr lang="he-IL" sz="3400" dirty="0" smtClean="0"/>
              <a:t>ישראל מיירטת משלוחי נשק לחזבאללה, ואתרים אסטרטגיים בתוך סוריה, אך נמנעת בדרך כלל מלקיחת אחריות על תקיפות.</a:t>
            </a:r>
          </a:p>
          <a:p>
            <a:pPr algn="r" rtl="1"/>
            <a:r>
              <a:rPr lang="he-IL" sz="3400" dirty="0" smtClean="0"/>
              <a:t>המעבר בין ישראל לסוריה מוגבל לטיפול הומניטרי בפצועים בלבד.</a:t>
            </a:r>
          </a:p>
          <a:p>
            <a:pPr algn="r" rtl="1"/>
            <a:endParaRPr lang="en-US" dirty="0"/>
          </a:p>
        </p:txBody>
      </p:sp>
      <p:sp>
        <p:nvSpPr>
          <p:cNvPr id="5" name="Title 1"/>
          <p:cNvSpPr txBox="1">
            <a:spLocks/>
          </p:cNvSpPr>
          <p:nvPr/>
        </p:nvSpPr>
        <p:spPr>
          <a:xfrm>
            <a:off x="5467350" y="314325"/>
            <a:ext cx="2876550" cy="765175"/>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r" rtl="1">
              <a:defRPr/>
            </a:pPr>
            <a:r>
              <a:rPr lang="he-IL" smtClean="0">
                <a:solidFill>
                  <a:schemeClr val="accent1">
                    <a:lumMod val="50000"/>
                  </a:schemeClr>
                </a:solidFill>
              </a:rPr>
              <a:t>רמת הגולן  </a:t>
            </a:r>
            <a:endParaRPr lang="en-US" dirty="0">
              <a:solidFill>
                <a:schemeClr val="accent1">
                  <a:lumMod val="50000"/>
                </a:schemeClr>
              </a:solidFill>
            </a:endParaRPr>
          </a:p>
        </p:txBody>
      </p:sp>
      <p:pic>
        <p:nvPicPr>
          <p:cNvPr id="6" name="Picture 2" descr="http://www.golan.org.il/sites/golan/_media/mediabank/3591_mb_file_cbb6a.jpg"/>
          <p:cNvPicPr>
            <a:picLocks noChangeAspect="1" noChangeArrowheads="1"/>
          </p:cNvPicPr>
          <p:nvPr/>
        </p:nvPicPr>
        <p:blipFill>
          <a:blip r:embed="rId2" cstate="print"/>
          <a:srcRect/>
          <a:stretch>
            <a:fillRect/>
          </a:stretch>
        </p:blipFill>
        <p:spPr bwMode="auto">
          <a:xfrm>
            <a:off x="1098724" y="180975"/>
            <a:ext cx="4362275" cy="1524000"/>
          </a:xfrm>
          <a:prstGeom prst="rect">
            <a:avLst/>
          </a:prstGeom>
          <a:noFill/>
        </p:spPr>
      </p:pic>
    </p:spTree>
    <p:extLst>
      <p:ext uri="{BB962C8B-B14F-4D97-AF65-F5344CB8AC3E}">
        <p14:creationId xmlns:p14="http://schemas.microsoft.com/office/powerpoint/2010/main" val="26534517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style>
          <a:lnRef idx="1">
            <a:schemeClr val="accent3"/>
          </a:lnRef>
          <a:fillRef idx="2">
            <a:schemeClr val="accent3"/>
          </a:fillRef>
          <a:effectRef idx="1">
            <a:schemeClr val="accent3"/>
          </a:effectRef>
          <a:fontRef idx="minor">
            <a:schemeClr val="dk1"/>
          </a:fontRef>
        </p:style>
        <p:txBody>
          <a:bodyPr/>
          <a:lstStyle/>
          <a:p>
            <a:pPr algn="r" rtl="1"/>
            <a:r>
              <a:rPr lang="he-IL" sz="2800" dirty="0" smtClean="0">
                <a:solidFill>
                  <a:srgbClr val="002060"/>
                </a:solidFill>
              </a:rPr>
              <a:t>בחלק הישראלי חיים כ-41,000 תושבים, רובם יהודים ודרוזים.</a:t>
            </a:r>
          </a:p>
          <a:p>
            <a:pPr algn="r" rtl="1"/>
            <a:r>
              <a:rPr lang="he-IL" sz="2800" dirty="0" smtClean="0">
                <a:solidFill>
                  <a:srgbClr val="002060"/>
                </a:solidFill>
              </a:rPr>
              <a:t>הדרוזים בגולן יכולים לקבל אזרחות ישראלית. רובם לא רוצים אותה.</a:t>
            </a:r>
          </a:p>
          <a:p>
            <a:pPr algn="r" rtl="1"/>
            <a:r>
              <a:rPr lang="he-IL" sz="2800" dirty="0" smtClean="0">
                <a:solidFill>
                  <a:srgbClr val="002060"/>
                </a:solidFill>
              </a:rPr>
              <a:t>בחלק הסורי חיים כ-80,000 </a:t>
            </a:r>
          </a:p>
          <a:p>
            <a:pPr algn="r" rtl="1">
              <a:buNone/>
            </a:pPr>
            <a:r>
              <a:rPr lang="he-IL" sz="2800" dirty="0" smtClean="0">
                <a:solidFill>
                  <a:srgbClr val="002060"/>
                </a:solidFill>
              </a:rPr>
              <a:t>   תושבים</a:t>
            </a:r>
          </a:p>
          <a:p>
            <a:pPr algn="r" rtl="1"/>
            <a:endParaRPr lang="en-US" dirty="0"/>
          </a:p>
        </p:txBody>
      </p:sp>
      <p:sp>
        <p:nvSpPr>
          <p:cNvPr id="4" name="Title 1"/>
          <p:cNvSpPr txBox="1">
            <a:spLocks noGrp="1"/>
          </p:cNvSpPr>
          <p:nvPr>
            <p:ph type="title"/>
          </p:nvPr>
        </p:nvSpPr>
        <p:spPr>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he-IL" sz="4400" b="0" i="0" u="none" strike="noStrike" kern="1200" cap="none" spc="0" normalizeH="0" baseline="0" noProof="0" dirty="0" smtClean="0">
                <a:ln>
                  <a:noFill/>
                </a:ln>
                <a:solidFill>
                  <a:schemeClr val="accent1">
                    <a:lumMod val="50000"/>
                  </a:schemeClr>
                </a:solidFill>
                <a:effectLst/>
                <a:uLnTx/>
                <a:uFillTx/>
                <a:latin typeface="+mn-lt"/>
                <a:ea typeface="+mn-ea"/>
                <a:cs typeface="+mn-cs"/>
              </a:rPr>
              <a:t>רמת הגולן – דמוגרפיה</a:t>
            </a:r>
            <a:endParaRPr kumimoji="0" lang="en-US" sz="4400" b="0" i="0" u="none" strike="noStrike" kern="1200" cap="none" spc="0" normalizeH="0" baseline="0" noProof="0" dirty="0">
              <a:ln>
                <a:noFill/>
              </a:ln>
              <a:solidFill>
                <a:schemeClr val="accent1">
                  <a:lumMod val="50000"/>
                </a:schemeClr>
              </a:solidFill>
              <a:effectLst/>
              <a:uLnTx/>
              <a:uFillTx/>
              <a:latin typeface="+mn-lt"/>
              <a:ea typeface="+mn-ea"/>
              <a:cs typeface="+mn-cs"/>
            </a:endParaRPr>
          </a:p>
        </p:txBody>
      </p:sp>
      <p:pic>
        <p:nvPicPr>
          <p:cNvPr id="38914" name="Picture 2" descr="http://www.nrg.co.il/images/archive/300x225/1/027/150.jpg"/>
          <p:cNvPicPr>
            <a:picLocks noChangeAspect="1" noChangeArrowheads="1"/>
          </p:cNvPicPr>
          <p:nvPr/>
        </p:nvPicPr>
        <p:blipFill>
          <a:blip r:embed="rId3" cstate="print"/>
          <a:srcRect/>
          <a:stretch>
            <a:fillRect/>
          </a:stretch>
        </p:blipFill>
        <p:spPr bwMode="auto">
          <a:xfrm>
            <a:off x="631824" y="3486150"/>
            <a:ext cx="3178175" cy="238363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425" y="1228725"/>
            <a:ext cx="8353425" cy="4525963"/>
          </a:xfrm>
        </p:spPr>
        <p:style>
          <a:lnRef idx="1">
            <a:schemeClr val="accent3"/>
          </a:lnRef>
          <a:fillRef idx="2">
            <a:schemeClr val="accent3"/>
          </a:fillRef>
          <a:effectRef idx="1">
            <a:schemeClr val="accent3"/>
          </a:effectRef>
          <a:fontRef idx="minor">
            <a:schemeClr val="dk1"/>
          </a:fontRef>
        </p:style>
        <p:txBody>
          <a:bodyPr>
            <a:normAutofit/>
          </a:bodyPr>
          <a:lstStyle/>
          <a:p>
            <a:pPr algn="r" rtl="1">
              <a:buNone/>
            </a:pPr>
            <a:r>
              <a:rPr lang="he-IL" dirty="0" smtClean="0">
                <a:solidFill>
                  <a:srgbClr val="002060"/>
                </a:solidFill>
              </a:rPr>
              <a:t>תעשייה, חקלאות ותיירות.</a:t>
            </a:r>
          </a:p>
          <a:p>
            <a:pPr algn="r" rtl="1"/>
            <a:r>
              <a:rPr lang="he-IL" sz="2800" dirty="0" smtClean="0">
                <a:solidFill>
                  <a:srgbClr val="002060"/>
                </a:solidFill>
              </a:rPr>
              <a:t>ענבי היין מהגולן-  21% מענף היין הישראלי ו-38% מייצוא היין</a:t>
            </a:r>
          </a:p>
          <a:p>
            <a:pPr algn="r" rtl="1"/>
            <a:r>
              <a:rPr lang="he-IL" sz="2800" dirty="0" smtClean="0">
                <a:solidFill>
                  <a:srgbClr val="002060"/>
                </a:solidFill>
              </a:rPr>
              <a:t>בשר בקר– 40% מהשוק הישראלי</a:t>
            </a:r>
          </a:p>
          <a:p>
            <a:pPr algn="r" rtl="1"/>
            <a:r>
              <a:rPr lang="he-IL" sz="2800" dirty="0" smtClean="0">
                <a:solidFill>
                  <a:srgbClr val="002060"/>
                </a:solidFill>
              </a:rPr>
              <a:t>תפוחי עץ– 30% מהשוק הישראלי</a:t>
            </a:r>
          </a:p>
          <a:p>
            <a:pPr algn="r" rtl="1"/>
            <a:r>
              <a:rPr lang="he-IL" sz="2800" dirty="0" smtClean="0">
                <a:solidFill>
                  <a:srgbClr val="002060"/>
                </a:solidFill>
              </a:rPr>
              <a:t>דובדבן– 50% מהשוק הישראלי</a:t>
            </a:r>
          </a:p>
          <a:p>
            <a:pPr algn="r" rtl="1"/>
            <a:r>
              <a:rPr lang="he-IL" sz="2800" dirty="0" smtClean="0">
                <a:solidFill>
                  <a:srgbClr val="002060"/>
                </a:solidFill>
              </a:rPr>
              <a:t>תפוח אדמה– 32% מהשוק הישראלי</a:t>
            </a:r>
          </a:p>
          <a:p>
            <a:pPr algn="r" rtl="1"/>
            <a:r>
              <a:rPr lang="he-IL" sz="2800" dirty="0" smtClean="0">
                <a:solidFill>
                  <a:srgbClr val="002060"/>
                </a:solidFill>
              </a:rPr>
              <a:t>ביצים– 28% מהשוק הישראלי</a:t>
            </a:r>
          </a:p>
          <a:p>
            <a:pPr algn="r" rtl="1">
              <a:buNone/>
            </a:pPr>
            <a:endParaRPr lang="en-US" sz="2800" dirty="0">
              <a:solidFill>
                <a:srgbClr val="002060"/>
              </a:solidFill>
            </a:endParaRPr>
          </a:p>
        </p:txBody>
      </p:sp>
      <p:sp>
        <p:nvSpPr>
          <p:cNvPr id="4" name="Title 1"/>
          <p:cNvSpPr txBox="1">
            <a:spLocks noGrp="1"/>
          </p:cNvSpPr>
          <p:nvPr>
            <p:ph type="title"/>
          </p:nvPr>
        </p:nvSpPr>
        <p:spPr>
          <a:xfrm>
            <a:off x="352425" y="274638"/>
            <a:ext cx="8334375" cy="839787"/>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he-IL" sz="4400" b="0" i="0" u="none" strike="noStrike" kern="1200" cap="none" spc="0" normalizeH="0" baseline="0" noProof="0" dirty="0" smtClean="0">
                <a:ln>
                  <a:noFill/>
                </a:ln>
                <a:solidFill>
                  <a:schemeClr val="accent1">
                    <a:lumMod val="50000"/>
                  </a:schemeClr>
                </a:solidFill>
                <a:effectLst/>
                <a:uLnTx/>
                <a:uFillTx/>
                <a:latin typeface="+mn-lt"/>
                <a:ea typeface="+mn-ea"/>
                <a:cs typeface="+mn-cs"/>
              </a:rPr>
              <a:t>רמת הגולן – כלכלה</a:t>
            </a:r>
            <a:endParaRPr kumimoji="0" lang="en-US" sz="4400" b="0" i="0" u="none" strike="noStrike" kern="1200" cap="none" spc="0" normalizeH="0" baseline="0" noProof="0" dirty="0">
              <a:ln>
                <a:noFill/>
              </a:ln>
              <a:solidFill>
                <a:schemeClr val="accent1">
                  <a:lumMod val="50000"/>
                </a:schemeClr>
              </a:solidFill>
              <a:effectLst/>
              <a:uLnTx/>
              <a:uFillTx/>
              <a:latin typeface="+mn-lt"/>
              <a:ea typeface="+mn-ea"/>
              <a:cs typeface="+mn-cs"/>
            </a:endParaRPr>
          </a:p>
        </p:txBody>
      </p:sp>
      <p:pic>
        <p:nvPicPr>
          <p:cNvPr id="39938" name="Picture 2" descr="http://mw2.google.com/mw-panoramio/photos/medium/6002650.jpg"/>
          <p:cNvPicPr>
            <a:picLocks noChangeAspect="1" noChangeArrowheads="1"/>
          </p:cNvPicPr>
          <p:nvPr/>
        </p:nvPicPr>
        <p:blipFill>
          <a:blip r:embed="rId2" cstate="print"/>
          <a:srcRect l="14680"/>
          <a:stretch>
            <a:fillRect/>
          </a:stretch>
        </p:blipFill>
        <p:spPr bwMode="auto">
          <a:xfrm>
            <a:off x="228600" y="2495550"/>
            <a:ext cx="3044825" cy="267652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38199" y="1571624"/>
            <a:ext cx="7572375" cy="3609975"/>
          </a:xfrm>
        </p:spPr>
        <p:txBody>
          <a:bodyPr>
            <a:normAutofit/>
          </a:bodyPr>
          <a:lstStyle/>
          <a:p>
            <a:pPr algn="l"/>
            <a:r>
              <a:rPr lang="en-US" sz="2000" dirty="0" smtClean="0">
                <a:hlinkClick r:id="rId2"/>
              </a:rPr>
              <a:t>http</a:t>
            </a:r>
            <a:r>
              <a:rPr lang="en-US" sz="2000" dirty="0">
                <a:hlinkClick r:id="rId2"/>
              </a:rPr>
              <a:t>://www.youtube.com/watch?v=wxq7O4LiuxE</a:t>
            </a:r>
            <a:endParaRPr lang="he-IL" sz="2000" dirty="0" smtClean="0"/>
          </a:p>
        </p:txBody>
      </p:sp>
      <p:sp>
        <p:nvSpPr>
          <p:cNvPr id="4" name="Title 1"/>
          <p:cNvSpPr txBox="1">
            <a:spLocks noGrp="1"/>
          </p:cNvSpPr>
          <p:nvPr>
            <p:ph type="ctrTitle"/>
          </p:nvPr>
        </p:nvSpPr>
        <p:spPr>
          <a:xfrm>
            <a:off x="838199" y="577851"/>
            <a:ext cx="7591425" cy="793750"/>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he-IL" sz="4400" b="0" i="0" u="none" strike="noStrike" kern="1200" cap="none" spc="0" normalizeH="0" baseline="0" noProof="0" dirty="0" smtClean="0">
                <a:ln>
                  <a:noFill/>
                </a:ln>
                <a:solidFill>
                  <a:schemeClr val="accent1">
                    <a:lumMod val="50000"/>
                  </a:schemeClr>
                </a:solidFill>
                <a:effectLst/>
                <a:uLnTx/>
                <a:uFillTx/>
                <a:latin typeface="+mn-lt"/>
                <a:ea typeface="+mn-ea"/>
                <a:cs typeface="+mn-cs"/>
              </a:rPr>
              <a:t>רמת הגולן – כלכלה</a:t>
            </a:r>
            <a:endParaRPr kumimoji="0" lang="en-US" sz="4400" b="0" i="0" u="none" strike="noStrike" kern="1200" cap="none" spc="0" normalizeH="0" baseline="0" noProof="0" dirty="0">
              <a:ln>
                <a:noFill/>
              </a:ln>
              <a:solidFill>
                <a:schemeClr val="accent1">
                  <a:lumMod val="50000"/>
                </a:schemeClr>
              </a:solidFill>
              <a:effectLst/>
              <a:uLnTx/>
              <a:uFillTx/>
              <a:latin typeface="+mn-lt"/>
              <a:ea typeface="+mn-ea"/>
              <a:cs typeface="+mn-cs"/>
            </a:endParaRPr>
          </a:p>
        </p:txBody>
      </p:sp>
      <p:pic>
        <p:nvPicPr>
          <p:cNvPr id="40962" name="Picture 2" descr="http://t2.gstatic.com/images?q=tbn:ANd9GcQq-jMsh1B6y2dkUBl06O_14L1ZZh9oJvBgTxxiRKiO-XWF5v91"/>
          <p:cNvPicPr>
            <a:picLocks noChangeAspect="1" noChangeArrowheads="1"/>
          </p:cNvPicPr>
          <p:nvPr/>
        </p:nvPicPr>
        <p:blipFill>
          <a:blip r:embed="rId3" cstate="print"/>
          <a:srcRect/>
          <a:stretch>
            <a:fillRect/>
          </a:stretch>
        </p:blipFill>
        <p:spPr bwMode="auto">
          <a:xfrm>
            <a:off x="396875" y="2362200"/>
            <a:ext cx="3117850" cy="2335378"/>
          </a:xfrm>
          <a:prstGeom prst="rect">
            <a:avLst/>
          </a:prstGeom>
          <a:noFill/>
        </p:spPr>
      </p:pic>
      <p:sp>
        <p:nvSpPr>
          <p:cNvPr id="40964" name="AutoShape 4" descr="data:image/jpeg;base64,/9j/4AAQSkZJRgABAQAAAQABAAD/2wCEAAkGBhMSEBMUExMWFRUVFBcWFBgUFRUYExgXFBgdFBkUFxYYGyYfGxkvGhcWHy8sLycrLC4sFh4xNTA2NSYrODUBCQoKDgwOGg8PGiokHyQvLCkuLCwsMS8qLCkpLCwvLDQ0LCwsLDUpLDQpLCovLCkpLiwsKSwsLCwsLCosLCwsKf/AABEIAFwAXAMBIgACEQEDEQH/xAAbAAADAAMBAQAAAAAAAAAAAAAEBQYCAwcBAP/EADsQAAIBAgQDBQUFBwUBAAAAAAECEQMhAAQSMQUTQQYiUWGhMlJxgZEjQmKxwRQzQ3KSotEkU3PC4Qf/xAAYAQADAQEAAAAAAAAAAAAAAAABAgMABP/EACARAAMBAAICAgMAAAAAAAAAAAABAhEDMRIhUWETQXH/2gAMAwEAAhEDEQA/AIinlwuwA+X6430jjoOV7L5VVANIOerOWLH1AHyxg/ZHKEGEZT+Co/6k44fI6Pw0Q/Ntj6k8m/8A7izXsZlh7TVCPA1APUKDgin2Xyf3VafEVWmfmThlaRlw0MeE5mRSfxC+tjh9UGEOWyaooVSbbaiJ+sDDmjmNVjYgT8RtOHmk/QK46laznmTy3Lz2fo9OYtZR5VRf1w3p0DjXxnL6OMUD0zGXemf5qZ1D0w7p5Lxw7JACZfB+VyM4NpUB6Y3qMYJrpZcD443acfY+jGMTlTO6fSPnhfxDjGiQsaurG4Xy8z6DCXinGSXCg3nfoIG+AM5xFUTW0xtbeSNWhfOO8zTYECRbHKp07KrxC8zxkyTcnxbf6dPTGdDjDEkAAxuPDyjVOJPM8UVoBKFCUgpqVyJMiDIEmUJAN0EC841UmMcxSV3LF1DDmEauXYFQt1F4O4JiMNn0Tdv5L6lxwyBJWSLNP0WRfFPwjiAYg+Hn02IxyijxRk1cxgAASFtURgDBnSdU6gxJ6AiBip4TxPQUcTpbbVM2MEEenjcdRjfwZXvpj/8A+gLoGTzA/g5pJP4avcP5jFJpvhB2nAzHDcxTG/LLp8U74/LDDgPEOdlaFT36SE/GL+uLqk1qOepcvGMRjIYwx7GMKZzj3VjCMeYxjizKTXg9T87tH6HAXavMhmCJAWmosTdtRvpUi9xfyXww849l9GYpmLGx+oP+cI+M1mpuw1QGKsuoatLAadQvvZuhIMeOJz0XvsBzGaOhQbqoILINIYuLzI9oBIMGTA0+JFr1GLEBSoYwquSxUE6tyJIAifj1nB/NEOeYNRipTOsyQ41ae6qwVYsxO0g2tgCo8Blkb92wY6jIGl272nb6YM/BNntAwlQqTEgkwoSLsxUx3SYAAG4JBtij7O19VKtAOkPqWRcEHy7olWboL7bWQ8JzWlWDGFDrqIFoBkiVB1G0jqIYjDvs+BLpTZhSYIXNnaWkKqqvtvqdgi2kte04Fd+xpLvgnEizU0VS50aiApIiYvHSxwdwTN5fKUjRfMUQq1anLCs1VlpsxZEcUlYBhJG/QYUPwR200XL06UwKFFpq1WAialUe0BsW230hVhme5DsqqEfZ0aai0KuuqR/O4MfU40yw8l+X6GdDjOWeNOYpmdtQq0/V0AH1x7xLNmnygB+8J0v7SQI9llOksZsJ6HAuZ7M0293pGpEtHmACPrhPVWtkzKLzKRJ59A95ainc09X8QXYKbno2C1WYTlrdKelWmBacejMre4sYMyLjEtxzj4oLSqU2WpQq3psTNRDtoY7kbw29irXAnHJcX1LJa8nE/NpHWuCbWoS8epcxfxLcA2noR8IkYm80OZTIk+DbarGzeRsJ8GXwOGtfj6VBBInoZAPxB8cK8yZ7w395RINo76+MWxkLS3oWGqwHLaNKoSe6CjctYkgEGx1iT5SDbGp6WpV0VNQU94ssEz3gS1mi234Te+D6zI3tLJEXg7jwIv06zsMCkUx7JbfYC2+rYi974dfRFoEoZE7KJm8RDbdWB3BtFpESb4tewaCjXVdM8qhUrM02R6ndDR72hlVbiNVQ7xieXP7ABvAkt3oHRdwDFpvHhiy7I5YTmmP3jRXcDuDzPxGD32BrEW/DMnoTUwHMcAuR0HSmPwgfCTfG98wQ2kKWJAM20jUdCzeSC28AwBPhgLN51lNQg6wHWoZv9k0qwE7AEfQ+d9eaoluYNSjQyshLOvcImWKkysEWEajT0mJJxUmloXwbPPU1mo9ImW0pTlSqoYllYliTIbpAZJAJwPxfjGVWadWqit3hDEg9y50kWnYi+/njXTqFM1zWJAYU1c1KbLE2WkHNMwJBcKBTBLJLGYGzNcDpVOUHllp1OaqmwNT7pYAXW7GLT3Z2wdMs32RXFMidVXLt31qI9eiskA1qAFWpTUi4WrRkwPvKpHsjA/EeAZim4/Zkq16DotSi6wTy6ihlFTbvgb2vY9cUnHKJ/bskyCSmboMdvZJdG+PdIw04AQuVopP7sNTG+1Oo9Nf7VXEWl0y3HyVPtEzW4zSIjTR8IIU2+EYArU6FT+Es+NKm6n6pAxWZThqLsij4KMNaVKMHCWs5jX7KM4+yFbyDU5X62I9cKeIdnszl111qLqvvjvIP5iPZ+cY7WFxkttsbB1bOC5RVMk3Hp8cXPZSusaZA5iaJMGHp+z/aUPyPhg7tjwOhSejWSjTQs7LUKrAJIDKdA7s2a4AOBczkEKyi6TAYin94J95R/uLv5icSusZfPOdK7JrqUsy21w2rSQBUjmIQegYCLRBWPDBdHX3GZWMqUqgxJ0mVeCQG3a3g+Jfh/G30jUVJK+1/Br0x01C6sJBOxBAmLk1VTjtI3cPTkTJRmX5OoIx0TSpHK05Acvw1tIUnRy3JpsvfqGQVZ/tAVDHu6W090TpVdWGlKmAsSSB1Y949bnqfPANTi9L7hapePs0Yx1kkwAPPExxftizzQy6pUrGdQVtVGmvvV6tlCgXI6wdhYncAfZjjcZ81N6WUotmK3gWMLl6Xkxcah5P8cLOFdoglJVZxIF5MXNyf6pOJvi/El5f7NSqF15nNzFY2bM1/f8qS3Cj4nrjTl8yqKAAf6o/LEK9s6+KWl7Oy0qWCFTGKY2A4qcZkEx6Fx5OPpxgiHt5QnIVCPuPSqfIOEPo/piR4bxI6UjdTJ8No/wAYt+1Z/wBDmf8Ai/7riN4bTHhiNnXwdG9MporkqxWnX9pbNTFTo3La17rNmBIgi+Gub7KZg1DVVyWKqCaObq5fUEUKs0nRlkKALVOmA82kKR4CR5EXBxY8Krl6FJjuyKTG0xOGjGLzrMZzbj+S0VGp1xmXIQNFXOF6J1EwBoB1G20jbE7nM4SnKUCnS9ymNKGNi1yX+ZI8sMeNcTqV6jVKhkn6ADZVHQDCWqP1wu+x540u+wIzP5eB/wAYLoZNmEkxPljGmsi+DaYsMFseT//Z"/>
          <p:cNvSpPr>
            <a:spLocks noChangeAspect="1" noChangeArrowheads="1"/>
          </p:cNvSpPr>
          <p:nvPr/>
        </p:nvSpPr>
        <p:spPr bwMode="auto">
          <a:xfrm>
            <a:off x="63500" y="-430213"/>
            <a:ext cx="876300" cy="8763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6" name="AutoShape 6" descr="data:image/jpeg;base64,/9j/4AAQSkZJRgABAQAAAQABAAD/2wCEAAkGBhMSEBMUExMWFRUVFBcWFBgUFRUYExgXFBgdFBkUFxYYGyYfGxkvGhcWHy8sLycrLC4sFh4xNTA2NSYrODUBCQoKDgwOGg8PGiokHyQvLCkuLCwsMS8qLCkpLCwvLDQ0LCwsLDUpLDQpLCovLCkpLiwsKSwsLCwsLCosLCwsKf/AABEIAFwAXAMBIgACEQEDEQH/xAAbAAADAAMBAQAAAAAAAAAAAAAEBQYCAwcBAP/EADsQAAIBAgQDBQUFBwUBAAAAAAECEQMhAAQSMQUTQQYiUWGhMlJxgZEjQmKxwRQzQ3KSotEkU3PC4Qf/xAAYAQADAQEAAAAAAAAAAAAAAAABAgMABP/EACARAAMBAAICAgMAAAAAAAAAAAABAhEDMRIhUWETQXH/2gAMAwEAAhEDEQA/AIinlwuwA+X6430jjoOV7L5VVANIOerOWLH1AHyxg/ZHKEGEZT+Co/6k44fI6Pw0Q/Ntj6k8m/8A7izXsZlh7TVCPA1APUKDgin2Xyf3VafEVWmfmThlaRlw0MeE5mRSfxC+tjh9UGEOWyaooVSbbaiJ+sDDmjmNVjYgT8RtOHmk/QK46laznmTy3Lz2fo9OYtZR5VRf1w3p0DjXxnL6OMUD0zGXemf5qZ1D0w7p5Lxw7JACZfB+VyM4NpUB6Y3qMYJrpZcD443acfY+jGMTlTO6fSPnhfxDjGiQsaurG4Xy8z6DCXinGSXCg3nfoIG+AM5xFUTW0xtbeSNWhfOO8zTYECRbHKp07KrxC8zxkyTcnxbf6dPTGdDjDEkAAxuPDyjVOJPM8UVoBKFCUgpqVyJMiDIEmUJAN0EC841UmMcxSV3LF1DDmEauXYFQt1F4O4JiMNn0Tdv5L6lxwyBJWSLNP0WRfFPwjiAYg+Hn02IxyijxRk1cxgAASFtURgDBnSdU6gxJ6AiBip4TxPQUcTpbbVM2MEEenjcdRjfwZXvpj/8A+gLoGTzA/g5pJP4avcP5jFJpvhB2nAzHDcxTG/LLp8U74/LDDgPEOdlaFT36SE/GL+uLqk1qOepcvGMRjIYwx7GMKZzj3VjCMeYxjizKTXg9T87tH6HAXavMhmCJAWmosTdtRvpUi9xfyXww849l9GYpmLGx+oP+cI+M1mpuw1QGKsuoatLAadQvvZuhIMeOJz0XvsBzGaOhQbqoILINIYuLzI9oBIMGTA0+JFr1GLEBSoYwquSxUE6tyJIAifj1nB/NEOeYNRipTOsyQ41ae6qwVYsxO0g2tgCo8Blkb92wY6jIGl272nb6YM/BNntAwlQqTEgkwoSLsxUx3SYAAG4JBtij7O19VKtAOkPqWRcEHy7olWboL7bWQ8JzWlWDGFDrqIFoBkiVB1G0jqIYjDvs+BLpTZhSYIXNnaWkKqqvtvqdgi2kte04Fd+xpLvgnEizU0VS50aiApIiYvHSxwdwTN5fKUjRfMUQq1anLCs1VlpsxZEcUlYBhJG/QYUPwR200XL06UwKFFpq1WAialUe0BsW230hVhme5DsqqEfZ0aai0KuuqR/O4MfU40yw8l+X6GdDjOWeNOYpmdtQq0/V0AH1x7xLNmnygB+8J0v7SQI9llOksZsJ6HAuZ7M0293pGpEtHmACPrhPVWtkzKLzKRJ59A95ainc09X8QXYKbno2C1WYTlrdKelWmBacejMre4sYMyLjEtxzj4oLSqU2WpQq3psTNRDtoY7kbw29irXAnHJcX1LJa8nE/NpHWuCbWoS8epcxfxLcA2noR8IkYm80OZTIk+DbarGzeRsJ8GXwOGtfj6VBBInoZAPxB8cK8yZ7w395RINo76+MWxkLS3oWGqwHLaNKoSe6CjctYkgEGx1iT5SDbGp6WpV0VNQU94ssEz3gS1mi234Te+D6zI3tLJEXg7jwIv06zsMCkUx7JbfYC2+rYi974dfRFoEoZE7KJm8RDbdWB3BtFpESb4tewaCjXVdM8qhUrM02R6ndDR72hlVbiNVQ7xieXP7ABvAkt3oHRdwDFpvHhiy7I5YTmmP3jRXcDuDzPxGD32BrEW/DMnoTUwHMcAuR0HSmPwgfCTfG98wQ2kKWJAM20jUdCzeSC28AwBPhgLN51lNQg6wHWoZv9k0qwE7AEfQ+d9eaoluYNSjQyshLOvcImWKkysEWEajT0mJJxUmloXwbPPU1mo9ImW0pTlSqoYllYliTIbpAZJAJwPxfjGVWadWqit3hDEg9y50kWnYi+/njXTqFM1zWJAYU1c1KbLE2WkHNMwJBcKBTBLJLGYGzNcDpVOUHllp1OaqmwNT7pYAXW7GLT3Z2wdMs32RXFMidVXLt31qI9eiskA1qAFWpTUi4WrRkwPvKpHsjA/EeAZim4/Zkq16DotSi6wTy6ihlFTbvgb2vY9cUnHKJ/bskyCSmboMdvZJdG+PdIw04AQuVopP7sNTG+1Oo9Nf7VXEWl0y3HyVPtEzW4zSIjTR8IIU2+EYArU6FT+Es+NKm6n6pAxWZThqLsij4KMNaVKMHCWs5jX7KM4+yFbyDU5X62I9cKeIdnszl111qLqvvjvIP5iPZ+cY7WFxkttsbB1bOC5RVMk3Hp8cXPZSusaZA5iaJMGHp+z/aUPyPhg7tjwOhSejWSjTQs7LUKrAJIDKdA7s2a4AOBczkEKyi6TAYin94J95R/uLv5icSusZfPOdK7JrqUsy21w2rSQBUjmIQegYCLRBWPDBdHX3GZWMqUqgxJ0mVeCQG3a3g+Jfh/G30jUVJK+1/Br0x01C6sJBOxBAmLk1VTjtI3cPTkTJRmX5OoIx0TSpHK05Acvw1tIUnRy3JpsvfqGQVZ/tAVDHu6W090TpVdWGlKmAsSSB1Y949bnqfPANTi9L7hapePs0Yx1kkwAPPExxftizzQy6pUrGdQVtVGmvvV6tlCgXI6wdhYncAfZjjcZ81N6WUotmK3gWMLl6Xkxcah5P8cLOFdoglJVZxIF5MXNyf6pOJvi/El5f7NSqF15nNzFY2bM1/f8qS3Cj4nrjTl8yqKAAf6o/LEK9s6+KWl7Oy0qWCFTGKY2A4qcZkEx6Fx5OPpxgiHt5QnIVCPuPSqfIOEPo/piR4bxI6UjdTJ8No/wAYt+1Z/wBDmf8Ai/7riN4bTHhiNnXwdG9MporkqxWnX9pbNTFTo3La17rNmBIgi+Gub7KZg1DVVyWKqCaObq5fUEUKs0nRlkKALVOmA82kKR4CR5EXBxY8Krl6FJjuyKTG0xOGjGLzrMZzbj+S0VGp1xmXIQNFXOF6J1EwBoB1G20jbE7nM4SnKUCnS9ymNKGNi1yX+ZI8sMeNcTqV6jVKhkn6ADZVHQDCWqP1wu+x540u+wIzP5eB/wAYLoZNmEkxPljGmsi+DaYsMFseT//Z"/>
          <p:cNvSpPr>
            <a:spLocks noChangeAspect="1" noChangeArrowheads="1"/>
          </p:cNvSpPr>
          <p:nvPr/>
        </p:nvSpPr>
        <p:spPr bwMode="auto">
          <a:xfrm>
            <a:off x="63500" y="-430213"/>
            <a:ext cx="876300" cy="8763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8" name="AutoShape 8" descr="data:image/jpeg;base64,/9j/4AAQSkZJRgABAQAAAQABAAD/2wCEAAkGBhMSEBMUExMWFRUVFBcWFBgUFRUYExgXFBgdFBkUFxYYGyYfGxkvGhcWHy8sLycrLC4sFh4xNTA2NSYrODUBCQoKDgwOGg8PGiokHyQvLCkuLCwsMS8qLCkpLCwvLDQ0LCwsLDUpLDQpLCovLCkpLiwsKSwsLCwsLCosLCwsKf/AABEIAFwAXAMBIgACEQEDEQH/xAAbAAADAAMBAQAAAAAAAAAAAAAEBQYCAwcBAP/EADsQAAIBAgQDBQUFBwUBAAAAAAECEQMhAAQSMQUTQQYiUWGhMlJxgZEjQmKxwRQzQ3KSotEkU3PC4Qf/xAAYAQADAQEAAAAAAAAAAAAAAAABAgMABP/EACARAAMBAAICAgMAAAAAAAAAAAABAhEDMRIhUWETQXH/2gAMAwEAAhEDEQA/AIinlwuwA+X6430jjoOV7L5VVANIOerOWLH1AHyxg/ZHKEGEZT+Co/6k44fI6Pw0Q/Ntj6k8m/8A7izXsZlh7TVCPA1APUKDgin2Xyf3VafEVWmfmThlaRlw0MeE5mRSfxC+tjh9UGEOWyaooVSbbaiJ+sDDmjmNVjYgT8RtOHmk/QK46laznmTy3Lz2fo9OYtZR5VRf1w3p0DjXxnL6OMUD0zGXemf5qZ1D0w7p5Lxw7JACZfB+VyM4NpUB6Y3qMYJrpZcD443acfY+jGMTlTO6fSPnhfxDjGiQsaurG4Xy8z6DCXinGSXCg3nfoIG+AM5xFUTW0xtbeSNWhfOO8zTYECRbHKp07KrxC8zxkyTcnxbf6dPTGdDjDEkAAxuPDyjVOJPM8UVoBKFCUgpqVyJMiDIEmUJAN0EC841UmMcxSV3LF1DDmEauXYFQt1F4O4JiMNn0Tdv5L6lxwyBJWSLNP0WRfFPwjiAYg+Hn02IxyijxRk1cxgAASFtURgDBnSdU6gxJ6AiBip4TxPQUcTpbbVM2MEEenjcdRjfwZXvpj/8A+gLoGTzA/g5pJP4avcP5jFJpvhB2nAzHDcxTG/LLp8U74/LDDgPEOdlaFT36SE/GL+uLqk1qOepcvGMRjIYwx7GMKZzj3VjCMeYxjizKTXg9T87tH6HAXavMhmCJAWmosTdtRvpUi9xfyXww849l9GYpmLGx+oP+cI+M1mpuw1QGKsuoatLAadQvvZuhIMeOJz0XvsBzGaOhQbqoILINIYuLzI9oBIMGTA0+JFr1GLEBSoYwquSxUE6tyJIAifj1nB/NEOeYNRipTOsyQ41ae6qwVYsxO0g2tgCo8Blkb92wY6jIGl272nb6YM/BNntAwlQqTEgkwoSLsxUx3SYAAG4JBtij7O19VKtAOkPqWRcEHy7olWboL7bWQ8JzWlWDGFDrqIFoBkiVB1G0jqIYjDvs+BLpTZhSYIXNnaWkKqqvtvqdgi2kte04Fd+xpLvgnEizU0VS50aiApIiYvHSxwdwTN5fKUjRfMUQq1anLCs1VlpsxZEcUlYBhJG/QYUPwR200XL06UwKFFpq1WAialUe0BsW230hVhme5DsqqEfZ0aai0KuuqR/O4MfU40yw8l+X6GdDjOWeNOYpmdtQq0/V0AH1x7xLNmnygB+8J0v7SQI9llOksZsJ6HAuZ7M0293pGpEtHmACPrhPVWtkzKLzKRJ59A95ainc09X8QXYKbno2C1WYTlrdKelWmBacejMre4sYMyLjEtxzj4oLSqU2WpQq3psTNRDtoY7kbw29irXAnHJcX1LJa8nE/NpHWuCbWoS8epcxfxLcA2noR8IkYm80OZTIk+DbarGzeRsJ8GXwOGtfj6VBBInoZAPxB8cK8yZ7w395RINo76+MWxkLS3oWGqwHLaNKoSe6CjctYkgEGx1iT5SDbGp6WpV0VNQU94ssEz3gS1mi234Te+D6zI3tLJEXg7jwIv06zsMCkUx7JbfYC2+rYi974dfRFoEoZE7KJm8RDbdWB3BtFpESb4tewaCjXVdM8qhUrM02R6ndDR72hlVbiNVQ7xieXP7ABvAkt3oHRdwDFpvHhiy7I5YTmmP3jRXcDuDzPxGD32BrEW/DMnoTUwHMcAuR0HSmPwgfCTfG98wQ2kKWJAM20jUdCzeSC28AwBPhgLN51lNQg6wHWoZv9k0qwE7AEfQ+d9eaoluYNSjQyshLOvcImWKkysEWEajT0mJJxUmloXwbPPU1mo9ImW0pTlSqoYllYliTIbpAZJAJwPxfjGVWadWqit3hDEg9y50kWnYi+/njXTqFM1zWJAYU1c1KbLE2WkHNMwJBcKBTBLJLGYGzNcDpVOUHllp1OaqmwNT7pYAXW7GLT3Z2wdMs32RXFMidVXLt31qI9eiskA1qAFWpTUi4WrRkwPvKpHsjA/EeAZim4/Zkq16DotSi6wTy6ihlFTbvgb2vY9cUnHKJ/bskyCSmboMdvZJdG+PdIw04AQuVopP7sNTG+1Oo9Nf7VXEWl0y3HyVPtEzW4zSIjTR8IIU2+EYArU6FT+Es+NKm6n6pAxWZThqLsij4KMNaVKMHCWs5jX7KM4+yFbyDU5X62I9cKeIdnszl111qLqvvjvIP5iPZ+cY7WFxkttsbB1bOC5RVMk3Hp8cXPZSusaZA5iaJMGHp+z/aUPyPhg7tjwOhSejWSjTQs7LUKrAJIDKdA7s2a4AOBczkEKyi6TAYin94J95R/uLv5icSusZfPOdK7JrqUsy21w2rSQBUjmIQegYCLRBWPDBdHX3GZWMqUqgxJ0mVeCQG3a3g+Jfh/G30jUVJK+1/Br0x01C6sJBOxBAmLk1VTjtI3cPTkTJRmX5OoIx0TSpHK05Acvw1tIUnRy3JpsvfqGQVZ/tAVDHu6W090TpVdWGlKmAsSSB1Y949bnqfPANTi9L7hapePs0Yx1kkwAPPExxftizzQy6pUrGdQVtVGmvvV6tlCgXI6wdhYncAfZjjcZ81N6WUotmK3gWMLl6Xkxcah5P8cLOFdoglJVZxIF5MXNyf6pOJvi/El5f7NSqF15nNzFY2bM1/f8qS3Cj4nrjTl8yqKAAf6o/LEK9s6+KWl7Oy0qWCFTGKY2A4qcZkEx6Fx5OPpxgiHt5QnIVCPuPSqfIOEPo/piR4bxI6UjdTJ8No/wAYt+1Z/wBDmf8Ai/7riN4bTHhiNnXwdG9MporkqxWnX9pbNTFTo3La17rNmBIgi+Gub7KZg1DVVyWKqCaObq5fUEUKs0nRlkKALVOmA82kKR4CR5EXBxY8Krl6FJjuyKTG0xOGjGLzrMZzbj+S0VGp1xmXIQNFXOF6J1EwBoB1G20jbE7nM4SnKUCnS9ymNKGNi1yX+ZI8sMeNcTqV6jVKhkn6ADZVHQDCWqP1wu+x540u+wIzP5eB/wAYLoZNmEkxPljGmsi+DaYsMFseT//Z"/>
          <p:cNvSpPr>
            <a:spLocks noChangeAspect="1" noChangeArrowheads="1"/>
          </p:cNvSpPr>
          <p:nvPr/>
        </p:nvSpPr>
        <p:spPr bwMode="auto">
          <a:xfrm>
            <a:off x="63500" y="-430213"/>
            <a:ext cx="876300" cy="8763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0972" name="Picture 12" descr="http://upload.wikimedia.org/wikipedia/commons/thumb/f/ff/Caviar_spoons.jpg/300px-Caviar_spoons.jpg"/>
          <p:cNvPicPr>
            <a:picLocks noChangeAspect="1" noChangeArrowheads="1"/>
          </p:cNvPicPr>
          <p:nvPr/>
        </p:nvPicPr>
        <p:blipFill>
          <a:blip r:embed="rId4" cstate="print"/>
          <a:srcRect/>
          <a:stretch>
            <a:fillRect/>
          </a:stretch>
        </p:blipFill>
        <p:spPr bwMode="auto">
          <a:xfrm>
            <a:off x="3670299" y="2295525"/>
            <a:ext cx="1949451" cy="1949451"/>
          </a:xfrm>
          <a:prstGeom prst="rect">
            <a:avLst/>
          </a:prstGeom>
          <a:noFill/>
        </p:spPr>
      </p:pic>
      <p:pic>
        <p:nvPicPr>
          <p:cNvPr id="40974" name="Picture 14" descr="http://t2.gstatic.com/images?q=tbn:ANd9GcRkfia090ypuH-WDL0I8o-69yEoG4qPerMEwf4EXwlf_qLW5j6YwaKHI_Q4"/>
          <p:cNvPicPr>
            <a:picLocks noChangeAspect="1" noChangeArrowheads="1"/>
          </p:cNvPicPr>
          <p:nvPr/>
        </p:nvPicPr>
        <p:blipFill>
          <a:blip r:embed="rId5" cstate="print"/>
          <a:srcRect/>
          <a:stretch>
            <a:fillRect/>
          </a:stretch>
        </p:blipFill>
        <p:spPr bwMode="auto">
          <a:xfrm>
            <a:off x="5750112" y="2325687"/>
            <a:ext cx="3070013" cy="1951038"/>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1598</TotalTime>
  <Words>2804</Words>
  <Application>Microsoft Office PowerPoint</Application>
  <PresentationFormat>On-screen Show (4:3)</PresentationFormat>
  <Paragraphs>141</Paragraphs>
  <Slides>16</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רמת הגולן</vt:lpstr>
      <vt:lpstr>רמת הגולן</vt:lpstr>
      <vt:lpstr>רמת הגולן - היסטוריה</vt:lpstr>
      <vt:lpstr>PowerPoint Presentation</vt:lpstr>
      <vt:lpstr>PowerPoint Presentation</vt:lpstr>
      <vt:lpstr>רמת הגולן - גמלא</vt:lpstr>
      <vt:lpstr>רמת הגולן - גמלא</vt:lpstr>
      <vt:lpstr>רמת הגולן - היסטוריה</vt:lpstr>
      <vt:lpstr>רמת הגולן</vt:lpstr>
      <vt:lpstr>רמת הגולן –  המלחמה על המים</vt:lpstr>
      <vt:lpstr>רמת הגולן – 1967 עד היום</vt:lpstr>
      <vt:lpstr>רמת הגולן  </vt:lpstr>
      <vt:lpstr>PowerPoint Presentation</vt:lpstr>
      <vt:lpstr>רמת הגולן – דמוגרפיה</vt:lpstr>
      <vt:lpstr>רמת הגולן – כלכלה</vt:lpstr>
      <vt:lpstr>רמת הגולן – כלכלה</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Osnat</dc:creator>
  <cp:lastModifiedBy>osnat aharoni</cp:lastModifiedBy>
  <cp:revision>42</cp:revision>
  <dcterms:created xsi:type="dcterms:W3CDTF">2012-07-02T12:22:30Z</dcterms:created>
  <dcterms:modified xsi:type="dcterms:W3CDTF">2017-09-27T15:20:05Z</dcterms:modified>
</cp:coreProperties>
</file>