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3"/>
  </p:notesMasterIdLst>
  <p:sldIdLst>
    <p:sldId id="283" r:id="rId2"/>
    <p:sldId id="256" r:id="rId3"/>
    <p:sldId id="257" r:id="rId4"/>
    <p:sldId id="261" r:id="rId5"/>
    <p:sldId id="262" r:id="rId6"/>
    <p:sldId id="259" r:id="rId7"/>
    <p:sldId id="258" r:id="rId8"/>
    <p:sldId id="260" r:id="rId9"/>
    <p:sldId id="263" r:id="rId10"/>
    <p:sldId id="264" r:id="rId11"/>
    <p:sldId id="269" r:id="rId12"/>
    <p:sldId id="265" r:id="rId13"/>
    <p:sldId id="266" r:id="rId14"/>
    <p:sldId id="284" r:id="rId15"/>
    <p:sldId id="267" r:id="rId16"/>
    <p:sldId id="271" r:id="rId17"/>
    <p:sldId id="285" r:id="rId18"/>
    <p:sldId id="272" r:id="rId19"/>
    <p:sldId id="268" r:id="rId20"/>
    <p:sldId id="270" r:id="rId21"/>
    <p:sldId id="273" r:id="rId22"/>
    <p:sldId id="274" r:id="rId23"/>
    <p:sldId id="275" r:id="rId24"/>
    <p:sldId id="276" r:id="rId25"/>
    <p:sldId id="277" r:id="rId26"/>
    <p:sldId id="278" r:id="rId27"/>
    <p:sldId id="279" r:id="rId28"/>
    <p:sldId id="280" r:id="rId29"/>
    <p:sldId id="281" r:id="rId30"/>
    <p:sldId id="282"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913" autoAdjust="0"/>
  </p:normalViewPr>
  <p:slideViewPr>
    <p:cSldViewPr>
      <p:cViewPr>
        <p:scale>
          <a:sx n="90" d="100"/>
          <a:sy n="90" d="100"/>
        </p:scale>
        <p:origin x="-846"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A8F41F-2BB6-42A5-96CF-D9D2312D669D}" type="datetimeFigureOut">
              <a:rPr lang="en-US" smtClean="0"/>
              <a:pPr/>
              <a:t>11/5/2013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345196-D465-469D-8D72-9B1A78819A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345196-D465-469D-8D72-9B1A78819A6F}"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להראות את האזור ב </a:t>
            </a:r>
            <a:r>
              <a:rPr lang="en-US" dirty="0" err="1" smtClean="0"/>
              <a:t>google</a:t>
            </a:r>
            <a:r>
              <a:rPr lang="en-US" dirty="0" smtClean="0"/>
              <a:t> earth</a:t>
            </a:r>
            <a:endParaRPr lang="en-US" dirty="0"/>
          </a:p>
        </p:txBody>
      </p:sp>
      <p:sp>
        <p:nvSpPr>
          <p:cNvPr id="4" name="Slide Number Placeholder 3"/>
          <p:cNvSpPr>
            <a:spLocks noGrp="1"/>
          </p:cNvSpPr>
          <p:nvPr>
            <p:ph type="sldNum" sz="quarter" idx="10"/>
          </p:nvPr>
        </p:nvSpPr>
        <p:spPr/>
        <p:txBody>
          <a:bodyPr/>
          <a:lstStyle/>
          <a:p>
            <a:fld id="{8A345196-D465-469D-8D72-9B1A78819A6F}"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345196-D465-469D-8D72-9B1A78819A6F}"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גולית</a:t>
            </a:r>
            <a:r>
              <a:rPr lang="he-IL" baseline="0" dirty="0" smtClean="0"/>
              <a:t> מחרף= מלגלג, אומר לצבא ישראל מי אתם?</a:t>
            </a:r>
            <a:endParaRPr lang="en-US" dirty="0"/>
          </a:p>
        </p:txBody>
      </p:sp>
      <p:sp>
        <p:nvSpPr>
          <p:cNvPr id="4" name="Slide Number Placeholder 3"/>
          <p:cNvSpPr>
            <a:spLocks noGrp="1"/>
          </p:cNvSpPr>
          <p:nvPr>
            <p:ph type="sldNum" sz="quarter" idx="10"/>
          </p:nvPr>
        </p:nvSpPr>
        <p:spPr/>
        <p:txBody>
          <a:bodyPr/>
          <a:lstStyle/>
          <a:p>
            <a:fld id="{8A345196-D465-469D-8D72-9B1A78819A6F}"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7FB1FD-30D3-470B-9226-9B6332376E43}"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7FB1FD-30D3-470B-9226-9B6332376E43}"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7FB1FD-30D3-470B-9226-9B6332376E43}"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7FB1FD-30D3-470B-9226-9B6332376E43}" type="datetimeFigureOut">
              <a:rPr lang="en-US" smtClean="0"/>
              <a:pPr/>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7FB1FD-30D3-470B-9226-9B6332376E43}" type="datetimeFigureOut">
              <a:rPr lang="en-US" smtClean="0"/>
              <a:pPr/>
              <a:t>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7FB1FD-30D3-470B-9226-9B6332376E43}" type="datetimeFigureOut">
              <a:rPr lang="en-US" smtClean="0"/>
              <a:pPr/>
              <a:t>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7FB1FD-30D3-470B-9226-9B6332376E43}" type="datetimeFigureOut">
              <a:rPr lang="en-US" smtClean="0"/>
              <a:pPr/>
              <a:t>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7FB1FD-30D3-470B-9226-9B6332376E43}" type="datetimeFigureOut">
              <a:rPr lang="en-US" smtClean="0"/>
              <a:pPr/>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7FB1FD-30D3-470B-9226-9B6332376E43}" type="datetimeFigureOut">
              <a:rPr lang="en-US" smtClean="0"/>
              <a:pPr/>
              <a:t>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7FB1FD-30D3-470B-9226-9B6332376E43}"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7FB1FD-30D3-470B-9226-9B6332376E43}" type="datetimeFigureOut">
              <a:rPr lang="en-US" smtClean="0"/>
              <a:pPr/>
              <a:t>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ECF8A8-DCD8-4327-A42F-917C5F9430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7FB1FD-30D3-470B-9226-9B6332376E43}" type="datetimeFigureOut">
              <a:rPr lang="en-US" smtClean="0"/>
              <a:pPr/>
              <a:t>11/5/2013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ECF8A8-DCD8-4327-A42F-917C5F9430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he.wikipedia.org/wiki/%D7%A9%D7%A7%D7%9C"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youtube.com/watch?v=hXIWh7c5css"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www.mapa.co.il/general/searchresult_locked.asp"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style>
          <a:lnRef idx="1">
            <a:schemeClr val="accent5"/>
          </a:lnRef>
          <a:fillRef idx="2">
            <a:schemeClr val="accent5"/>
          </a:fillRef>
          <a:effectRef idx="1">
            <a:schemeClr val="accent5"/>
          </a:effectRef>
          <a:fontRef idx="minor">
            <a:schemeClr val="dk1"/>
          </a:fontRef>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smtClean="0">
                <a:ln>
                  <a:noFill/>
                </a:ln>
                <a:solidFill>
                  <a:schemeClr val="tx2"/>
                </a:solidFill>
                <a:effectLst/>
                <a:uLnTx/>
                <a:uFillTx/>
                <a:latin typeface="+mn-lt"/>
                <a:ea typeface="+mn-ea"/>
                <a:cs typeface="+mn-cs"/>
              </a:rPr>
              <a:t>הטיול כאידאולוגיה</a:t>
            </a:r>
            <a:endParaRPr kumimoji="0" lang="en-US" sz="4400" b="0" i="0" u="none" strike="noStrike" kern="1200" cap="none" spc="0" normalizeH="0" baseline="0" noProof="0" dirty="0">
              <a:ln>
                <a:noFill/>
              </a:ln>
              <a:solidFill>
                <a:schemeClr val="tx2"/>
              </a:solidFill>
              <a:effectLst/>
              <a:uLnTx/>
              <a:uFillTx/>
              <a:latin typeface="+mn-lt"/>
              <a:ea typeface="+mn-ea"/>
              <a:cs typeface="+mn-cs"/>
            </a:endParaRPr>
          </a:p>
        </p:txBody>
      </p:sp>
      <p:sp>
        <p:nvSpPr>
          <p:cNvPr id="3" name="Content Placeholder 2"/>
          <p:cNvSpPr txBox="1">
            <a:spLocks/>
          </p:cNvSpPr>
          <p:nvPr/>
        </p:nvSpPr>
        <p:spPr>
          <a:xfrm>
            <a:off x="457200" y="1600200"/>
            <a:ext cx="8229600" cy="4525963"/>
          </a:xfrm>
          <a:prstGeom prst="rect">
            <a:avLst/>
          </a:prstGeom>
        </p:spPr>
        <p:style>
          <a:lnRef idx="1">
            <a:schemeClr val="accent5"/>
          </a:lnRef>
          <a:fillRef idx="2">
            <a:schemeClr val="accent5"/>
          </a:fillRef>
          <a:effectRef idx="1">
            <a:schemeClr val="accent5"/>
          </a:effectRef>
          <a:fontRef idx="minor">
            <a:schemeClr val="dk1"/>
          </a:fontRef>
        </p:style>
        <p:txBody>
          <a:bodyPr>
            <a:normAutofit/>
          </a:bodyPr>
          <a:lstStyle/>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he-IL" sz="2800" b="0" i="0" u="none" strike="noStrike" kern="1200" cap="none" spc="0" normalizeH="0" baseline="0" noProof="0" smtClean="0">
                <a:ln>
                  <a:noFill/>
                </a:ln>
                <a:solidFill>
                  <a:srgbClr val="C00000"/>
                </a:solidFill>
                <a:effectLst/>
                <a:uLnTx/>
                <a:uFillTx/>
                <a:latin typeface="+mn-lt"/>
                <a:ea typeface="+mn-ea"/>
                <a:cs typeface="+mn-cs"/>
              </a:rPr>
              <a:t>עמדה אנטי בורגנית, אנטי גלותית</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None/>
              <a:tabLst/>
              <a:defRPr/>
            </a:pPr>
            <a:r>
              <a:rPr kumimoji="0" lang="he-IL" sz="2800" b="1" i="0" u="none" strike="noStrike" kern="1200" cap="none" spc="0" normalizeH="0" baseline="0" noProof="0" smtClean="0">
                <a:ln>
                  <a:noFill/>
                </a:ln>
                <a:solidFill>
                  <a:srgbClr val="C00000"/>
                </a:solidFill>
                <a:effectLst/>
                <a:uLnTx/>
                <a:uFillTx/>
                <a:latin typeface="+mn-lt"/>
                <a:ea typeface="+mn-ea"/>
                <a:cs typeface="+mn-cs"/>
              </a:rPr>
              <a:t>                     </a:t>
            </a:r>
            <a:r>
              <a:rPr kumimoji="0" lang="he-IL" sz="2400" b="1" i="0" u="none" strike="noStrike" kern="1200" cap="none" spc="0" normalizeH="0" baseline="0" noProof="0" smtClean="0">
                <a:ln>
                  <a:noFill/>
                </a:ln>
                <a:solidFill>
                  <a:srgbClr val="002060"/>
                </a:solidFill>
                <a:effectLst/>
                <a:uLnTx/>
                <a:uFillTx/>
                <a:latin typeface="+mn-lt"/>
                <a:ea typeface="+mn-ea"/>
                <a:cs typeface="+mn-cs"/>
              </a:rPr>
              <a:t>ללמוד "דרך הרגליים"</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he-IL" sz="2800" b="0" i="0" u="none" strike="noStrike" kern="1200" cap="none" spc="0" normalizeH="0" baseline="0" noProof="0" smtClean="0">
                <a:ln>
                  <a:noFill/>
                </a:ln>
                <a:solidFill>
                  <a:srgbClr val="C00000"/>
                </a:solidFill>
                <a:effectLst/>
                <a:uLnTx/>
                <a:uFillTx/>
                <a:latin typeface="+mn-lt"/>
                <a:ea typeface="+mn-ea"/>
                <a:cs typeface="+mn-cs"/>
              </a:rPr>
              <a:t>התעוררות לאומית והבלטה דורית</a:t>
            </a:r>
            <a:endParaRPr kumimoji="0" lang="he-IL" sz="2800" b="0" i="0" u="none" strike="noStrike" kern="1200" cap="none" spc="0" normalizeH="0" baseline="0" noProof="0" dirty="0" smtClean="0">
              <a:ln>
                <a:noFill/>
              </a:ln>
              <a:solidFill>
                <a:srgbClr val="C00000"/>
              </a:solidFill>
              <a:effectLst/>
              <a:uLnTx/>
              <a:uFillTx/>
              <a:latin typeface="+mn-lt"/>
              <a:ea typeface="+mn-ea"/>
              <a:cs typeface="+mn-cs"/>
            </a:endParaRPr>
          </a:p>
        </p:txBody>
      </p:sp>
      <p:pic>
        <p:nvPicPr>
          <p:cNvPr id="4" name="Picture 2" descr="http://images.webydo.com/144205/312912/%D7%9E%D7%93%D7%A8%D7%99%D7%9A_%D7%A2%D7%9D_%D7%AA%D7%A0%D7%9A.jpg"/>
          <p:cNvPicPr>
            <a:picLocks noChangeAspect="1" noChangeArrowheads="1"/>
          </p:cNvPicPr>
          <p:nvPr/>
        </p:nvPicPr>
        <p:blipFill>
          <a:blip r:embed="rId2" cstate="print"/>
          <a:srcRect/>
          <a:stretch>
            <a:fillRect/>
          </a:stretch>
        </p:blipFill>
        <p:spPr bwMode="auto">
          <a:xfrm>
            <a:off x="76200" y="1600200"/>
            <a:ext cx="2975982" cy="4572000"/>
          </a:xfrm>
          <a:prstGeom prst="rect">
            <a:avLst/>
          </a:prstGeom>
          <a:noFill/>
        </p:spPr>
      </p:pic>
      <p:pic>
        <p:nvPicPr>
          <p:cNvPr id="5" name="Picture 6" descr="http://blog.tapuz.co.il/tiyulvashir/images/%7B1B091D83-F004-427F-967C-69F122B44605%7D.jpg"/>
          <p:cNvPicPr>
            <a:picLocks noChangeAspect="1" noChangeArrowheads="1"/>
          </p:cNvPicPr>
          <p:nvPr/>
        </p:nvPicPr>
        <p:blipFill>
          <a:blip r:embed="rId3" cstate="print"/>
          <a:srcRect/>
          <a:stretch>
            <a:fillRect/>
          </a:stretch>
        </p:blipFill>
        <p:spPr bwMode="auto">
          <a:xfrm>
            <a:off x="3886200" y="3352799"/>
            <a:ext cx="3429000" cy="260081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he-IL" dirty="0" smtClean="0"/>
              <a:t>קרב דוד וגלית – תל עזקה</a:t>
            </a:r>
            <a:endParaRPr lang="en-US" dirty="0"/>
          </a:p>
        </p:txBody>
      </p:sp>
      <p:sp>
        <p:nvSpPr>
          <p:cNvPr id="3" name="Subtitle 2"/>
          <p:cNvSpPr>
            <a:spLocks noGrp="1"/>
          </p:cNvSpPr>
          <p:nvPr>
            <p:ph type="subTitle" idx="1"/>
          </p:nvPr>
        </p:nvSpPr>
        <p:spPr/>
        <p:txBody>
          <a:bodyPr/>
          <a:lstStyle/>
          <a:p>
            <a:endParaRPr lang="en-US" dirty="0"/>
          </a:p>
        </p:txBody>
      </p:sp>
      <p:pic>
        <p:nvPicPr>
          <p:cNvPr id="1026" name="Picture 2" descr="C:\Users\Osnat\Documents\Heb130b2010-11\David_Goliath\Azeka Pics\IMG_0120 S.jpg"/>
          <p:cNvPicPr>
            <a:picLocks noChangeAspect="1" noChangeArrowheads="1"/>
          </p:cNvPicPr>
          <p:nvPr/>
        </p:nvPicPr>
        <p:blipFill>
          <a:blip r:embed="rId2" cstate="print"/>
          <a:srcRect/>
          <a:stretch>
            <a:fillRect/>
          </a:stretch>
        </p:blipFill>
        <p:spPr bwMode="auto">
          <a:xfrm>
            <a:off x="914400" y="1371600"/>
            <a:ext cx="6959600" cy="52197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609599"/>
          <a:ext cx="8382000" cy="5791200"/>
        </p:xfrm>
        <a:graphic>
          <a:graphicData uri="http://schemas.openxmlformats.org/drawingml/2006/table">
            <a:tbl>
              <a:tblPr/>
              <a:tblGrid>
                <a:gridCol w="4191000"/>
                <a:gridCol w="4191000"/>
              </a:tblGrid>
              <a:tr h="2404132">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א</a:t>
                      </a:r>
                      <a:r>
                        <a:rPr lang="he-IL" sz="2000" dirty="0">
                          <a:solidFill>
                            <a:srgbClr val="000000"/>
                          </a:solidFill>
                          <a:latin typeface="Times New Roman"/>
                          <a:ea typeface="Times New Roman"/>
                          <a:cs typeface="David"/>
                        </a:rPr>
                        <a:t>  </a:t>
                      </a:r>
                      <a:r>
                        <a:rPr lang="he-IL" sz="2400" dirty="0">
                          <a:solidFill>
                            <a:srgbClr val="000000"/>
                          </a:solidFill>
                          <a:latin typeface="Times New Roman"/>
                          <a:ea typeface="Times New Roman"/>
                          <a:cs typeface="David"/>
                        </a:rPr>
                        <a:t>וַיַּאַסְפוּ פְלִשְׁתִּים אֶת-מַחֲנֵיהֶם, לַמִּלְחָמָה, וַיֵּאָסְפוּ, שֹׂכֹה אֲשֶׁר לִיהוּדָה; וַיַּחֲנוּ בֵּין-שׂוֹכֹה וּבֵין-עֲזֵקָה, בְּאֶפֶס דַּמִּים</a:t>
                      </a:r>
                      <a:r>
                        <a:rPr lang="he-IL" sz="2000" dirty="0">
                          <a:solidFill>
                            <a:srgbClr val="000000"/>
                          </a:solidFill>
                          <a:latin typeface="Times New Roman"/>
                          <a:ea typeface="Times New Roman"/>
                          <a:cs typeface="David"/>
                        </a:rPr>
                        <a:t>. </a:t>
                      </a:r>
                      <a:endParaRPr lang="en-US" sz="20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1</a:t>
                      </a:r>
                      <a:r>
                        <a:rPr lang="en-US" sz="2000" dirty="0">
                          <a:solidFill>
                            <a:srgbClr val="000000"/>
                          </a:solidFill>
                          <a:latin typeface="Times New Roman"/>
                          <a:ea typeface="Times New Roman"/>
                          <a:cs typeface="David"/>
                        </a:rPr>
                        <a:t> Now the Philistines gathered together their armies to battle, and they were gathered together at </a:t>
                      </a:r>
                      <a:r>
                        <a:rPr lang="en-US" sz="2000" dirty="0" err="1">
                          <a:solidFill>
                            <a:srgbClr val="000000"/>
                          </a:solidFill>
                          <a:latin typeface="Times New Roman"/>
                          <a:ea typeface="Times New Roman"/>
                          <a:cs typeface="David"/>
                        </a:rPr>
                        <a:t>Socoh</a:t>
                      </a:r>
                      <a:r>
                        <a:rPr lang="en-US" sz="2000" dirty="0">
                          <a:solidFill>
                            <a:srgbClr val="000000"/>
                          </a:solidFill>
                          <a:latin typeface="Times New Roman"/>
                          <a:ea typeface="Times New Roman"/>
                          <a:cs typeface="David"/>
                        </a:rPr>
                        <a:t>, which </a:t>
                      </a:r>
                      <a:r>
                        <a:rPr lang="en-US" sz="2000" dirty="0" err="1">
                          <a:solidFill>
                            <a:srgbClr val="000000"/>
                          </a:solidFill>
                          <a:latin typeface="Times New Roman"/>
                          <a:ea typeface="Times New Roman"/>
                          <a:cs typeface="David"/>
                        </a:rPr>
                        <a:t>belongeth</a:t>
                      </a:r>
                      <a:r>
                        <a:rPr lang="en-US" sz="2000" dirty="0">
                          <a:solidFill>
                            <a:srgbClr val="000000"/>
                          </a:solidFill>
                          <a:latin typeface="Times New Roman"/>
                          <a:ea typeface="Times New Roman"/>
                          <a:cs typeface="David"/>
                        </a:rPr>
                        <a:t> to Judah, and pitched between </a:t>
                      </a:r>
                      <a:r>
                        <a:rPr lang="en-US" sz="2000" dirty="0" err="1">
                          <a:solidFill>
                            <a:srgbClr val="000000"/>
                          </a:solidFill>
                          <a:latin typeface="Times New Roman"/>
                          <a:ea typeface="Times New Roman"/>
                          <a:cs typeface="David"/>
                        </a:rPr>
                        <a:t>Socoh</a:t>
                      </a:r>
                      <a:r>
                        <a:rPr lang="en-US" sz="2000" dirty="0">
                          <a:solidFill>
                            <a:srgbClr val="000000"/>
                          </a:solidFill>
                          <a:latin typeface="Times New Roman"/>
                          <a:ea typeface="Times New Roman"/>
                          <a:cs typeface="David"/>
                        </a:rPr>
                        <a:t> and </a:t>
                      </a:r>
                      <a:r>
                        <a:rPr lang="en-US" sz="2000" dirty="0" err="1">
                          <a:solidFill>
                            <a:srgbClr val="000000"/>
                          </a:solidFill>
                          <a:latin typeface="Times New Roman"/>
                          <a:ea typeface="Times New Roman"/>
                          <a:cs typeface="David"/>
                        </a:rPr>
                        <a:t>Azekah</a:t>
                      </a:r>
                      <a:r>
                        <a:rPr lang="en-US" sz="2000" dirty="0">
                          <a:solidFill>
                            <a:srgbClr val="000000"/>
                          </a:solidFill>
                          <a:latin typeface="Times New Roman"/>
                          <a:ea typeface="Times New Roman"/>
                          <a:cs typeface="David"/>
                        </a:rPr>
                        <a:t>, in </a:t>
                      </a:r>
                      <a:r>
                        <a:rPr lang="en-US" sz="2000" dirty="0" err="1">
                          <a:solidFill>
                            <a:srgbClr val="000000"/>
                          </a:solidFill>
                          <a:latin typeface="Times New Roman"/>
                          <a:ea typeface="Times New Roman"/>
                          <a:cs typeface="David"/>
                        </a:rPr>
                        <a:t>Ephes-dammim</a:t>
                      </a:r>
                      <a:r>
                        <a:rPr lang="en-US" sz="2000" dirty="0">
                          <a:solidFill>
                            <a:srgbClr val="000000"/>
                          </a:solidFill>
                          <a:latin typeface="Times New Roman"/>
                          <a:ea typeface="Times New Roman"/>
                          <a:cs typeface="David"/>
                        </a:rPr>
                        <a:t>. </a:t>
                      </a:r>
                      <a:endParaRPr lang="en-US" sz="2000" dirty="0">
                        <a:latin typeface="Calibri"/>
                        <a:ea typeface="Calibri"/>
                        <a:cs typeface="Arial"/>
                      </a:endParaRPr>
                    </a:p>
                  </a:txBody>
                  <a:tcPr marL="38100" marR="38100" marT="38100" marB="38100">
                    <a:lnL>
                      <a:noFill/>
                    </a:lnL>
                    <a:lnR>
                      <a:noFill/>
                    </a:lnR>
                    <a:lnT>
                      <a:noFill/>
                    </a:lnT>
                    <a:lnB>
                      <a:noFill/>
                    </a:lnB>
                  </a:tcPr>
                </a:tc>
              </a:tr>
              <a:tr h="1693534">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ב</a:t>
                      </a:r>
                      <a:r>
                        <a:rPr lang="he-IL" sz="2000" dirty="0">
                          <a:solidFill>
                            <a:srgbClr val="000000"/>
                          </a:solidFill>
                          <a:latin typeface="Times New Roman"/>
                          <a:ea typeface="Times New Roman"/>
                          <a:cs typeface="David"/>
                        </a:rPr>
                        <a:t>  </a:t>
                      </a:r>
                      <a:r>
                        <a:rPr lang="he-IL" sz="2400" dirty="0">
                          <a:solidFill>
                            <a:srgbClr val="000000"/>
                          </a:solidFill>
                          <a:latin typeface="Times New Roman"/>
                          <a:ea typeface="Times New Roman"/>
                          <a:cs typeface="David"/>
                        </a:rPr>
                        <a:t>וְשָׁאוּל וְאִישׁ-יִשְׂרָאֵל נֶאֶסְפוּ, וַיַּחֲנוּ בְּעֵמֶק הָאֵלָה; וַיַּעַרְכוּ מִלְחָמָה, לִקְרַאת פְּלִשְׁתִּים.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David"/>
                        </a:rPr>
                        <a:t>2</a:t>
                      </a:r>
                      <a:r>
                        <a:rPr lang="en-US" sz="2000">
                          <a:solidFill>
                            <a:srgbClr val="000000"/>
                          </a:solidFill>
                          <a:latin typeface="Times New Roman"/>
                          <a:ea typeface="Times New Roman"/>
                          <a:cs typeface="David"/>
                        </a:rPr>
                        <a:t> And Saul and the men of Israel were gathered together, and pitched in the vale of Elah, and set the battle in array against the Philistines. </a:t>
                      </a:r>
                      <a:endParaRPr lang="en-US" sz="2000">
                        <a:latin typeface="Calibri"/>
                        <a:ea typeface="Calibri"/>
                        <a:cs typeface="Arial"/>
                      </a:endParaRPr>
                    </a:p>
                  </a:txBody>
                  <a:tcPr marL="38100" marR="38100" marT="38100" marB="38100">
                    <a:lnL>
                      <a:noFill/>
                    </a:lnL>
                    <a:lnR>
                      <a:noFill/>
                    </a:lnR>
                    <a:lnT>
                      <a:noFill/>
                    </a:lnT>
                    <a:lnB>
                      <a:noFill/>
                    </a:lnB>
                  </a:tcPr>
                </a:tc>
              </a:tr>
              <a:tr h="1693534">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ג</a:t>
                      </a:r>
                      <a:r>
                        <a:rPr lang="he-IL" sz="2000" dirty="0">
                          <a:solidFill>
                            <a:srgbClr val="000000"/>
                          </a:solidFill>
                          <a:latin typeface="Times New Roman"/>
                          <a:ea typeface="Times New Roman"/>
                          <a:cs typeface="David"/>
                        </a:rPr>
                        <a:t>  </a:t>
                      </a:r>
                      <a:r>
                        <a:rPr lang="he-IL" sz="2400" dirty="0">
                          <a:solidFill>
                            <a:srgbClr val="000000"/>
                          </a:solidFill>
                          <a:latin typeface="Times New Roman"/>
                          <a:ea typeface="Times New Roman"/>
                          <a:cs typeface="David"/>
                        </a:rPr>
                        <a:t>וּפְלִשְׁתִּים עֹמְדִים אֶל-הָהָר, מִזֶּה, וְיִשְׂרָאֵל עֹמְדִים אֶל-הָהָר, מִזֶּה; וְהַגַּיְא, בֵּינֵיהֶם.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3</a:t>
                      </a:r>
                      <a:r>
                        <a:rPr lang="en-US" sz="2000" dirty="0">
                          <a:solidFill>
                            <a:srgbClr val="000000"/>
                          </a:solidFill>
                          <a:latin typeface="Times New Roman"/>
                          <a:ea typeface="Times New Roman"/>
                          <a:cs typeface="David"/>
                        </a:rPr>
                        <a:t> And the Philistines stood on the mountain on the one side, and Israel stood on the mountain on the other side; and there was a valley between them. </a:t>
                      </a:r>
                      <a:endParaRPr lang="en-US" sz="2000" dirty="0">
                        <a:latin typeface="Calibri"/>
                        <a:ea typeface="Calibri"/>
                        <a:cs typeface="Arial"/>
                      </a:endParaRPr>
                    </a:p>
                  </a:txBody>
                  <a:tcPr marL="38100" marR="38100" marT="38100" marB="38100">
                    <a:lnL>
                      <a:noFill/>
                    </a:lnL>
                    <a:lnR>
                      <a:noFill/>
                    </a:lnR>
                    <a:lnT>
                      <a:noFill/>
                    </a:lnT>
                    <a:lnB>
                      <a:noFill/>
                    </a:lnB>
                  </a:tcPr>
                </a:tc>
              </a:tr>
            </a:tbl>
          </a:graphicData>
        </a:graphic>
      </p:graphicFrame>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000000"/>
                </a:solidFill>
                <a:effectLst/>
                <a:latin typeface="Calibri" pitchFamily="34" charset="0"/>
                <a:ea typeface="Times New Roman" pitchFamily="18" charset="0"/>
                <a:cs typeface="David" pitchFamily="34" charset="-79"/>
              </a:rPr>
              <a:t>1 Samuel Chapter 17 </a:t>
            </a:r>
            <a:r>
              <a:rPr kumimoji="0" lang="he-IL" sz="1100" b="1" i="0" u="none" strike="noStrike" cap="none" normalizeH="0" baseline="0" smtClean="0">
                <a:ln>
                  <a:noFill/>
                </a:ln>
                <a:solidFill>
                  <a:srgbClr val="000000"/>
                </a:solidFill>
                <a:effectLst/>
                <a:latin typeface="Times New Roman" pitchFamily="18" charset="0"/>
                <a:ea typeface="Times New Roman" pitchFamily="18" charset="0"/>
                <a:cs typeface="David" pitchFamily="34" charset="-79"/>
              </a:rPr>
              <a:t>שְׁמוּאֵל א</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4648200" y="533400"/>
            <a:ext cx="4114800" cy="571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Osnat\Documents\Heb130b2010-11\David_Goliath\Azeka Pics\topo map.JPG"/>
          <p:cNvPicPr>
            <a:picLocks noChangeAspect="1" noChangeArrowheads="1"/>
          </p:cNvPicPr>
          <p:nvPr/>
        </p:nvPicPr>
        <p:blipFill>
          <a:blip r:embed="rId3" cstate="print"/>
          <a:srcRect b="57778"/>
          <a:stretch>
            <a:fillRect/>
          </a:stretch>
        </p:blipFill>
        <p:spPr bwMode="auto">
          <a:xfrm>
            <a:off x="0" y="990600"/>
            <a:ext cx="8527382" cy="48006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Osnat\Documents\Heb130b2010-11\David_Goliath\Azeka Pics\topo map.JPG"/>
          <p:cNvPicPr>
            <a:picLocks noChangeAspect="1" noChangeArrowheads="1"/>
          </p:cNvPicPr>
          <p:nvPr/>
        </p:nvPicPr>
        <p:blipFill>
          <a:blip r:embed="rId3" cstate="print"/>
          <a:srcRect l="6268" t="42222" r="6781" b="11111"/>
          <a:stretch>
            <a:fillRect/>
          </a:stretch>
        </p:blipFill>
        <p:spPr bwMode="auto">
          <a:xfrm>
            <a:off x="0" y="228599"/>
            <a:ext cx="9144000" cy="654341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Osnat\Documents\Heb130b2010-11\David_Goliath\Azeka Pics\IMG_0137 S.jpg"/>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Osnat\Documents\Heb130b2010-11\David_Goliath\Azeka Pics\IMG_3524 S.jpg"/>
          <p:cNvPicPr>
            <a:picLocks noChangeAspect="1" noChangeArrowheads="1"/>
          </p:cNvPicPr>
          <p:nvPr/>
        </p:nvPicPr>
        <p:blipFill>
          <a:blip r:embed="rId2" cstate="print"/>
          <a:srcRect/>
          <a:stretch>
            <a:fillRect/>
          </a:stretch>
        </p:blipFill>
        <p:spPr bwMode="auto">
          <a:xfrm>
            <a:off x="2000250" y="0"/>
            <a:ext cx="5143500"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Osnat\Documents\Heb130b2010-11\David_Goliath\Azeka Pics\IMG_0125 S.jpg"/>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p:spPr>
      </p:pic>
      <p:pic>
        <p:nvPicPr>
          <p:cNvPr id="23554" name="Picture 2" descr="https://encrypted-tbn3.gstatic.com/images?q=tbn:ANd9GcQXo6OvpPk8xTwgfQbnbrnhw3lNUCcD46AiDOlsf7mUymOaOSIsjQ"/>
          <p:cNvPicPr>
            <a:picLocks noChangeAspect="1" noChangeArrowheads="1"/>
          </p:cNvPicPr>
          <p:nvPr/>
        </p:nvPicPr>
        <p:blipFill>
          <a:blip r:embed="rId3" cstate="print"/>
          <a:srcRect/>
          <a:stretch>
            <a:fillRect/>
          </a:stretch>
        </p:blipFill>
        <p:spPr bwMode="auto">
          <a:xfrm>
            <a:off x="152400" y="533400"/>
            <a:ext cx="2552212" cy="1905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Osnat\Documents\Heb130b2010-11\David_Goliath\Azeka Pics\IMG_3532 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152399"/>
          <a:ext cx="8839200" cy="6400801"/>
        </p:xfrm>
        <a:graphic>
          <a:graphicData uri="http://schemas.openxmlformats.org/drawingml/2006/table">
            <a:tbl>
              <a:tblPr/>
              <a:tblGrid>
                <a:gridCol w="4419600"/>
                <a:gridCol w="4419600"/>
              </a:tblGrid>
              <a:tr h="1508187">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ד</a:t>
                      </a:r>
                      <a:r>
                        <a:rPr lang="he-IL" sz="2000" dirty="0">
                          <a:solidFill>
                            <a:srgbClr val="000000"/>
                          </a:solidFill>
                          <a:latin typeface="Times New Roman"/>
                          <a:ea typeface="Times New Roman"/>
                          <a:cs typeface="David"/>
                        </a:rPr>
                        <a:t>  וַיֵּצֵא אִישׁ-הַבֵּנַיִם מִמַּחֲנוֹת פְּלִשְׁתִּים, גָּלְיָת שְׁמוֹ מִגַּת:  גָּבְהוֹ, שֵׁשׁ אַמּוֹת וָזָרֶת. </a:t>
                      </a:r>
                      <a:endParaRPr lang="en-US" sz="2000" dirty="0">
                        <a:latin typeface="Calibri"/>
                        <a:ea typeface="Calibri"/>
                        <a:cs typeface="Arial"/>
                      </a:endParaRPr>
                    </a:p>
                  </a:txBody>
                  <a:tcPr marL="33864" marR="33864" marT="33864" marB="33864">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4</a:t>
                      </a:r>
                      <a:r>
                        <a:rPr lang="en-US" sz="2000" dirty="0">
                          <a:solidFill>
                            <a:srgbClr val="000000"/>
                          </a:solidFill>
                          <a:latin typeface="Times New Roman"/>
                          <a:ea typeface="Times New Roman"/>
                          <a:cs typeface="David"/>
                        </a:rPr>
                        <a:t> And there went out a champion from the camp of the Philistines, named Goliath, of Gath, whose height was six cubits and a span. </a:t>
                      </a:r>
                      <a:endParaRPr lang="en-US" sz="2000" dirty="0">
                        <a:latin typeface="Calibri"/>
                        <a:ea typeface="Calibri"/>
                        <a:cs typeface="Arial"/>
                      </a:endParaRPr>
                    </a:p>
                  </a:txBody>
                  <a:tcPr marL="33864" marR="33864" marT="33864" marB="33864">
                    <a:lnL>
                      <a:noFill/>
                    </a:lnL>
                    <a:lnR>
                      <a:noFill/>
                    </a:lnR>
                    <a:lnT>
                      <a:noFill/>
                    </a:lnT>
                    <a:lnB>
                      <a:noFill/>
                    </a:lnB>
                  </a:tcPr>
                </a:tc>
              </a:tr>
              <a:tr h="1876239">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ה</a:t>
                      </a:r>
                      <a:r>
                        <a:rPr lang="he-IL" sz="2000" dirty="0">
                          <a:solidFill>
                            <a:srgbClr val="000000"/>
                          </a:solidFill>
                          <a:latin typeface="Times New Roman"/>
                          <a:ea typeface="Times New Roman"/>
                          <a:cs typeface="David"/>
                        </a:rPr>
                        <a:t>  וְכוֹבַע נְחֹשֶׁת עַל-רֹאשׁוֹ, וְשִׁרְיוֹן קַשְׂקַשִּׂים הוּא לָבוּשׁ; וּמִשְׁקַל, הַשִּׁרְיוֹן--חֲמֵשֶׁת-אֲלָפִים שְׁקָלִים, נְחֹשֶׁת. </a:t>
                      </a:r>
                      <a:endParaRPr lang="en-US" sz="2000" dirty="0">
                        <a:latin typeface="Calibri"/>
                        <a:ea typeface="Calibri"/>
                        <a:cs typeface="Arial"/>
                      </a:endParaRPr>
                    </a:p>
                  </a:txBody>
                  <a:tcPr marL="33864" marR="33864" marT="33864" marB="33864">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5</a:t>
                      </a:r>
                      <a:r>
                        <a:rPr lang="en-US" sz="2000" dirty="0">
                          <a:solidFill>
                            <a:srgbClr val="000000"/>
                          </a:solidFill>
                          <a:latin typeface="Times New Roman"/>
                          <a:ea typeface="Times New Roman"/>
                          <a:cs typeface="David"/>
                        </a:rPr>
                        <a:t> And he had a helmet of brass upon his head, and he was clad with a coat of mail; and the weight of the coat was five thousand shekels of brass. </a:t>
                      </a:r>
                      <a:endParaRPr lang="en-US" sz="2000" dirty="0">
                        <a:latin typeface="Calibri"/>
                        <a:ea typeface="Calibri"/>
                        <a:cs typeface="Arial"/>
                      </a:endParaRPr>
                    </a:p>
                  </a:txBody>
                  <a:tcPr marL="33864" marR="33864" marT="33864" marB="33864">
                    <a:lnL>
                      <a:noFill/>
                    </a:lnL>
                    <a:lnR>
                      <a:noFill/>
                    </a:lnR>
                    <a:lnT>
                      <a:noFill/>
                    </a:lnT>
                    <a:lnB>
                      <a:noFill/>
                    </a:lnB>
                  </a:tcPr>
                </a:tc>
              </a:tr>
              <a:tr h="1140136">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ו</a:t>
                      </a:r>
                      <a:r>
                        <a:rPr lang="he-IL" sz="2000" dirty="0">
                          <a:solidFill>
                            <a:srgbClr val="000000"/>
                          </a:solidFill>
                          <a:latin typeface="Times New Roman"/>
                          <a:ea typeface="Times New Roman"/>
                          <a:cs typeface="David"/>
                        </a:rPr>
                        <a:t>  וּמִצְחַת נְחֹשֶׁת, עַל-רַגְלָיו; וְכִידוֹן נְחֹשֶׁת, בֵּין כְּתֵפָיו. </a:t>
                      </a:r>
                      <a:endParaRPr lang="en-US" sz="2000" dirty="0">
                        <a:latin typeface="Calibri"/>
                        <a:ea typeface="Calibri"/>
                        <a:cs typeface="Arial"/>
                      </a:endParaRPr>
                    </a:p>
                  </a:txBody>
                  <a:tcPr marL="33864" marR="33864" marT="33864" marB="33864">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6</a:t>
                      </a:r>
                      <a:r>
                        <a:rPr lang="en-US" sz="2000" dirty="0">
                          <a:solidFill>
                            <a:srgbClr val="000000"/>
                          </a:solidFill>
                          <a:latin typeface="Times New Roman"/>
                          <a:ea typeface="Times New Roman"/>
                          <a:cs typeface="David"/>
                        </a:rPr>
                        <a:t> And he had greaves of brass upon his legs, and a javelin of brass between his shoulders. </a:t>
                      </a:r>
                      <a:endParaRPr lang="en-US" sz="2000" dirty="0">
                        <a:latin typeface="Calibri"/>
                        <a:ea typeface="Calibri"/>
                        <a:cs typeface="Arial"/>
                      </a:endParaRPr>
                    </a:p>
                  </a:txBody>
                  <a:tcPr marL="33864" marR="33864" marT="33864" marB="33864">
                    <a:lnL>
                      <a:noFill/>
                    </a:lnL>
                    <a:lnR>
                      <a:noFill/>
                    </a:lnR>
                    <a:lnT>
                      <a:noFill/>
                    </a:lnT>
                    <a:lnB>
                      <a:noFill/>
                    </a:lnB>
                  </a:tcPr>
                </a:tc>
              </a:tr>
              <a:tr h="1876239">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ז</a:t>
                      </a:r>
                      <a:r>
                        <a:rPr lang="he-IL" sz="2000" dirty="0">
                          <a:solidFill>
                            <a:srgbClr val="000000"/>
                          </a:solidFill>
                          <a:latin typeface="Times New Roman"/>
                          <a:ea typeface="Times New Roman"/>
                          <a:cs typeface="David"/>
                        </a:rPr>
                        <a:t>  וחץ (וְעֵץ) חֲנִיתוֹ, כִּמְנוֹר אֹרְגִים, וְלַהֶבֶת חֲנִיתוֹ, שֵׁשׁ-מֵאוֹת שְׁקָלִים בַּרְזֶל; וְנֹשֵׂא הַצִּנָּה, הֹלֵךְ לְפָנָיו. </a:t>
                      </a:r>
                      <a:endParaRPr lang="en-US" sz="2000" dirty="0">
                        <a:latin typeface="Calibri"/>
                        <a:ea typeface="Calibri"/>
                        <a:cs typeface="Arial"/>
                      </a:endParaRPr>
                    </a:p>
                  </a:txBody>
                  <a:tcPr marL="33864" marR="33864" marT="33864" marB="33864">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7</a:t>
                      </a:r>
                      <a:r>
                        <a:rPr lang="en-US" sz="2000" dirty="0">
                          <a:solidFill>
                            <a:srgbClr val="000000"/>
                          </a:solidFill>
                          <a:latin typeface="Times New Roman"/>
                          <a:ea typeface="Times New Roman"/>
                          <a:cs typeface="David"/>
                        </a:rPr>
                        <a:t> And the shaft of his spear was like a weaver's beam; and his spear's head weighed six hundred shekels of iron; and his shield-bearer went before him. </a:t>
                      </a:r>
                      <a:endParaRPr lang="en-US" sz="2000" dirty="0">
                        <a:latin typeface="Calibri"/>
                        <a:ea typeface="Calibri"/>
                        <a:cs typeface="Arial"/>
                      </a:endParaRPr>
                    </a:p>
                  </a:txBody>
                  <a:tcPr marL="33864" marR="33864" marT="33864" marB="33864">
                    <a:lnL>
                      <a:noFill/>
                    </a:lnL>
                    <a:lnR>
                      <a:noFill/>
                    </a:lnR>
                    <a:lnT>
                      <a:noFill/>
                    </a:lnT>
                    <a:lnB>
                      <a:noFill/>
                    </a:lnB>
                  </a:tcPr>
                </a:tc>
              </a:tr>
            </a:tbl>
          </a:graphicData>
        </a:graphic>
      </p:graphicFrame>
      <p:sp>
        <p:nvSpPr>
          <p:cNvPr id="4" name="Rectangle 3"/>
          <p:cNvSpPr/>
          <p:nvPr/>
        </p:nvSpPr>
        <p:spPr>
          <a:xfrm>
            <a:off x="4572000" y="152400"/>
            <a:ext cx="4267200" cy="609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Osnat\Documents\Heb130b2010-11\David_Goliath\Azeka Pics\IMG_0123 S.jpg"/>
          <p:cNvPicPr>
            <a:picLocks noChangeAspect="1" noChangeArrowheads="1"/>
          </p:cNvPicPr>
          <p:nvPr/>
        </p:nvPicPr>
        <p:blipFill>
          <a:blip r:embed="rId2" cstate="print"/>
          <a:srcRect/>
          <a:stretch>
            <a:fillRect/>
          </a:stretch>
        </p:blipFill>
        <p:spPr bwMode="auto">
          <a:xfrm>
            <a:off x="508000" y="381000"/>
            <a:ext cx="8128000" cy="6096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533400"/>
            <a:ext cx="5638800" cy="646331"/>
          </a:xfrm>
          <a:prstGeom prst="rect">
            <a:avLst/>
          </a:prstGeom>
        </p:spPr>
        <p:txBody>
          <a:bodyPr wrap="square">
            <a:spAutoFit/>
          </a:bodyPr>
          <a:lstStyle/>
          <a:p>
            <a:r>
              <a:rPr lang="en-US" dirty="0" smtClean="0">
                <a:hlinkClick r:id="rId2"/>
              </a:rPr>
              <a:t>http://he.wikipedia.org/wiki/%D7%A9%D7%A7%D7%9C</a:t>
            </a:r>
            <a:endParaRPr lang="he-IL" dirty="0" smtClean="0"/>
          </a:p>
          <a:p>
            <a:endParaRPr lang="en-US" dirty="0"/>
          </a:p>
        </p:txBody>
      </p:sp>
      <p:pic>
        <p:nvPicPr>
          <p:cNvPr id="22530" name="Picture 2" descr="C:\Users\Osnat\Documents\Heb130b2010-11\David_Goliath\Azeka Pics\coins3.jpg"/>
          <p:cNvPicPr>
            <a:picLocks noChangeAspect="1" noChangeArrowheads="1"/>
          </p:cNvPicPr>
          <p:nvPr/>
        </p:nvPicPr>
        <p:blipFill>
          <a:blip r:embed="rId3" cstate="print"/>
          <a:srcRect/>
          <a:stretch>
            <a:fillRect/>
          </a:stretch>
        </p:blipFill>
        <p:spPr bwMode="auto">
          <a:xfrm>
            <a:off x="685800" y="971550"/>
            <a:ext cx="7848600" cy="588645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399" y="152400"/>
          <a:ext cx="8839200" cy="6705599"/>
        </p:xfrm>
        <a:graphic>
          <a:graphicData uri="http://schemas.openxmlformats.org/drawingml/2006/table">
            <a:tbl>
              <a:tblPr/>
              <a:tblGrid>
                <a:gridCol w="4419600"/>
                <a:gridCol w="4419600"/>
              </a:tblGrid>
              <a:tr h="2205331">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ח</a:t>
                      </a:r>
                      <a:r>
                        <a:rPr lang="he-IL" sz="2000" dirty="0">
                          <a:solidFill>
                            <a:srgbClr val="000000"/>
                          </a:solidFill>
                          <a:latin typeface="Times New Roman"/>
                          <a:ea typeface="Times New Roman"/>
                          <a:cs typeface="David"/>
                        </a:rPr>
                        <a:t>  </a:t>
                      </a:r>
                      <a:r>
                        <a:rPr lang="he-IL" dirty="0">
                          <a:solidFill>
                            <a:schemeClr val="tx1"/>
                          </a:solidFill>
                        </a:rPr>
                        <a:t>וַיַּעֲמֹד, וַיִּקְרָא אֶל-מַעַרְכֹת יִשְׂרָאֵל, וַיֹּאמֶר לָהֶם, לָמָּה תֵצְאוּ לַעֲרֹךְ מִלְחָמָה:</a:t>
                      </a:r>
                      <a:r>
                        <a:rPr lang="he-IL" sz="2000" dirty="0">
                          <a:solidFill>
                            <a:srgbClr val="000000"/>
                          </a:solidFill>
                          <a:latin typeface="Times New Roman"/>
                          <a:ea typeface="Times New Roman"/>
                          <a:cs typeface="David"/>
                        </a:rPr>
                        <a:t>  </a:t>
                      </a:r>
                      <a:r>
                        <a:rPr lang="he-IL" sz="2000" dirty="0">
                          <a:solidFill>
                            <a:schemeClr val="bg2">
                              <a:lumMod val="75000"/>
                            </a:schemeClr>
                          </a:solidFill>
                          <a:latin typeface="Times New Roman"/>
                          <a:ea typeface="Times New Roman"/>
                          <a:cs typeface="David"/>
                        </a:rPr>
                        <a:t>הֲלוֹא אָנֹכִי הַפְּלִשְׁתִּי, וְאַתֶּם עֲבָדִים לְשָׁאוּל</a:t>
                      </a:r>
                      <a:r>
                        <a:rPr lang="he-IL" sz="2000" dirty="0">
                          <a:solidFill>
                            <a:srgbClr val="000000"/>
                          </a:solidFill>
                          <a:latin typeface="Times New Roman"/>
                          <a:ea typeface="Times New Roman"/>
                          <a:cs typeface="David"/>
                        </a:rPr>
                        <a:t>--בְּרוּ-לָכֶם אִישׁ, וְיֵרֵד אֵלָי. </a:t>
                      </a:r>
                      <a:endParaRPr lang="en-US" sz="2000" dirty="0">
                        <a:latin typeface="Calibri"/>
                        <a:ea typeface="Calibri"/>
                        <a:cs typeface="Arial"/>
                      </a:endParaRPr>
                    </a:p>
                  </a:txBody>
                  <a:tcPr marL="27836" marR="27836" marT="27836" marB="27836">
                    <a:lnL>
                      <a:noFill/>
                    </a:lnL>
                    <a:lnR>
                      <a:noFill/>
                    </a:lnR>
                    <a:lnT>
                      <a:noFill/>
                    </a:lnT>
                    <a:lnB>
                      <a:noFill/>
                    </a:lnB>
                  </a:tcPr>
                </a:tc>
                <a:tc>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David"/>
                        </a:rPr>
                        <a:t>8</a:t>
                      </a:r>
                      <a:r>
                        <a:rPr lang="en-US" sz="2000">
                          <a:solidFill>
                            <a:srgbClr val="000000"/>
                          </a:solidFill>
                          <a:latin typeface="Times New Roman"/>
                          <a:ea typeface="Times New Roman"/>
                          <a:cs typeface="David"/>
                        </a:rPr>
                        <a:t> And he stood and cried unto the armies of Israel, and said unto them: 'Why do ye come out to set your battle in array? am not I a Philistine, and ye servants to Saul? choose you a man for you, and let him come down to me. </a:t>
                      </a:r>
                      <a:endParaRPr lang="en-US" sz="2000">
                        <a:latin typeface="Calibri"/>
                        <a:ea typeface="Calibri"/>
                        <a:cs typeface="Arial"/>
                      </a:endParaRPr>
                    </a:p>
                  </a:txBody>
                  <a:tcPr marL="27836" marR="27836" marT="27836" marB="27836">
                    <a:lnL>
                      <a:noFill/>
                    </a:lnL>
                    <a:lnR>
                      <a:noFill/>
                    </a:lnR>
                    <a:lnT>
                      <a:noFill/>
                    </a:lnT>
                    <a:lnB>
                      <a:noFill/>
                    </a:lnB>
                  </a:tcPr>
                </a:tc>
              </a:tr>
              <a:tr h="1782186">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ט</a:t>
                      </a:r>
                      <a:r>
                        <a:rPr lang="he-IL" sz="2000" dirty="0">
                          <a:solidFill>
                            <a:srgbClr val="000000"/>
                          </a:solidFill>
                          <a:latin typeface="Times New Roman"/>
                          <a:ea typeface="Times New Roman"/>
                          <a:cs typeface="David"/>
                        </a:rPr>
                        <a:t>  אִם-יוּכַל לְהִלָּחֵם אִתִּי, וְהִכָּנִי--וְהָיִינוּ לָכֶם, לַעֲבָדִים; וְאִם-אֲנִי אוּכַל-לוֹ, וְהִכִּיתִיו--וִהְיִיתֶם לָנוּ לַעֲבָדִים, וַעֲבַדְתֶּם אֹתָנוּ. </a:t>
                      </a:r>
                      <a:endParaRPr lang="en-US" sz="2000" dirty="0">
                        <a:latin typeface="Calibri"/>
                        <a:ea typeface="Calibri"/>
                        <a:cs typeface="Arial"/>
                      </a:endParaRPr>
                    </a:p>
                  </a:txBody>
                  <a:tcPr marL="27836" marR="27836" marT="27836" marB="27836">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9</a:t>
                      </a:r>
                      <a:r>
                        <a:rPr lang="en-US" sz="2000" dirty="0">
                          <a:solidFill>
                            <a:srgbClr val="000000"/>
                          </a:solidFill>
                          <a:latin typeface="Times New Roman"/>
                          <a:ea typeface="Times New Roman"/>
                          <a:cs typeface="David"/>
                        </a:rPr>
                        <a:t> If he be able to fight with me, and kill me, then will we be your servants; but if I prevail against him, and kill him, then shall ye be our servants, and serve us.' </a:t>
                      </a:r>
                      <a:endParaRPr lang="en-US" sz="2000" dirty="0">
                        <a:latin typeface="Calibri"/>
                        <a:ea typeface="Calibri"/>
                        <a:cs typeface="Arial"/>
                      </a:endParaRPr>
                    </a:p>
                  </a:txBody>
                  <a:tcPr marL="27836" marR="27836" marT="27836" marB="27836">
                    <a:lnL>
                      <a:noFill/>
                    </a:lnL>
                    <a:lnR>
                      <a:noFill/>
                    </a:lnR>
                    <a:lnT>
                      <a:noFill/>
                    </a:lnT>
                    <a:lnB>
                      <a:noFill/>
                    </a:lnB>
                  </a:tcPr>
                </a:tc>
              </a:tr>
              <a:tr h="1359041">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י</a:t>
                      </a:r>
                      <a:r>
                        <a:rPr lang="he-IL" sz="2000" dirty="0">
                          <a:solidFill>
                            <a:srgbClr val="000000"/>
                          </a:solidFill>
                          <a:latin typeface="Times New Roman"/>
                          <a:ea typeface="Times New Roman"/>
                          <a:cs typeface="David"/>
                        </a:rPr>
                        <a:t>  </a:t>
                      </a:r>
                      <a:r>
                        <a:rPr lang="he-IL" sz="2000" dirty="0">
                          <a:solidFill>
                            <a:schemeClr val="bg2">
                              <a:lumMod val="75000"/>
                            </a:schemeClr>
                          </a:solidFill>
                          <a:latin typeface="Times New Roman"/>
                          <a:ea typeface="Times New Roman"/>
                          <a:cs typeface="David"/>
                        </a:rPr>
                        <a:t>וַיֹּאמֶר, הַפְּלִשְׁתִּי, אֲנִי חֵרַפְתִּי אֶת-מַעַרְכוֹת יִשְׂרָאֵל, הַיּוֹם הַזֶּה; תְּנוּ-לִי אִישׁ, וְנִלָּחֲמָה יָחַד. </a:t>
                      </a:r>
                      <a:endParaRPr lang="en-US" sz="2000" dirty="0">
                        <a:solidFill>
                          <a:schemeClr val="bg2">
                            <a:lumMod val="75000"/>
                          </a:schemeClr>
                        </a:solidFill>
                        <a:latin typeface="Calibri"/>
                        <a:ea typeface="Calibri"/>
                        <a:cs typeface="Arial"/>
                      </a:endParaRPr>
                    </a:p>
                  </a:txBody>
                  <a:tcPr marL="27836" marR="27836" marT="27836" marB="27836">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10</a:t>
                      </a:r>
                      <a:r>
                        <a:rPr lang="en-US" sz="2000" dirty="0">
                          <a:solidFill>
                            <a:srgbClr val="000000"/>
                          </a:solidFill>
                          <a:latin typeface="Times New Roman"/>
                          <a:ea typeface="Times New Roman"/>
                          <a:cs typeface="David"/>
                        </a:rPr>
                        <a:t> And the Philistine said: 'I do taunt the armies of Israel this day; give me a man, that we may fight together.' </a:t>
                      </a:r>
                      <a:endParaRPr lang="en-US" sz="2000" dirty="0">
                        <a:latin typeface="Calibri"/>
                        <a:ea typeface="Calibri"/>
                        <a:cs typeface="Arial"/>
                      </a:endParaRPr>
                    </a:p>
                  </a:txBody>
                  <a:tcPr marL="27836" marR="27836" marT="27836" marB="27836">
                    <a:lnL>
                      <a:noFill/>
                    </a:lnL>
                    <a:lnR>
                      <a:noFill/>
                    </a:lnR>
                    <a:lnT>
                      <a:noFill/>
                    </a:lnT>
                    <a:lnB>
                      <a:noFill/>
                    </a:lnB>
                  </a:tcPr>
                </a:tc>
              </a:tr>
              <a:tr h="1359041">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יא</a:t>
                      </a:r>
                      <a:r>
                        <a:rPr lang="he-IL" sz="2000" dirty="0">
                          <a:solidFill>
                            <a:srgbClr val="000000"/>
                          </a:solidFill>
                          <a:latin typeface="Times New Roman"/>
                          <a:ea typeface="Times New Roman"/>
                          <a:cs typeface="David"/>
                        </a:rPr>
                        <a:t>  וַיִּשְׁמַע שָׁאוּל וְכָל-יִשְׂרָאֵל, אֶת-דִּבְרֵי הַפְּלִשְׁתִּי הָאֵלֶּה; וַיֵּחַתּוּ וַיִּרְאוּ, מְאֹד.  {פ} </a:t>
                      </a:r>
                      <a:endParaRPr lang="en-US" sz="2000" dirty="0">
                        <a:latin typeface="Calibri"/>
                        <a:ea typeface="Calibri"/>
                        <a:cs typeface="Arial"/>
                      </a:endParaRPr>
                    </a:p>
                  </a:txBody>
                  <a:tcPr marL="27836" marR="27836" marT="27836" marB="27836">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11</a:t>
                      </a:r>
                      <a:r>
                        <a:rPr lang="en-US" sz="2000" dirty="0">
                          <a:solidFill>
                            <a:srgbClr val="000000"/>
                          </a:solidFill>
                          <a:latin typeface="Times New Roman"/>
                          <a:ea typeface="Times New Roman"/>
                          <a:cs typeface="David"/>
                        </a:rPr>
                        <a:t> And when Saul and all Israel heard those words of the Philistine, they were dismayed, and greatly afraid. </a:t>
                      </a:r>
                      <a:r>
                        <a:rPr lang="en-US" sz="2000" b="1" dirty="0">
                          <a:solidFill>
                            <a:srgbClr val="000000"/>
                          </a:solidFill>
                          <a:latin typeface="Times New Roman"/>
                          <a:ea typeface="Times New Roman"/>
                          <a:cs typeface="David"/>
                        </a:rPr>
                        <a:t>{P}</a:t>
                      </a:r>
                      <a:r>
                        <a:rPr lang="en-US" sz="2000" dirty="0">
                          <a:solidFill>
                            <a:srgbClr val="000000"/>
                          </a:solidFill>
                          <a:latin typeface="Times New Roman"/>
                          <a:ea typeface="Times New Roman"/>
                          <a:cs typeface="David"/>
                        </a:rPr>
                        <a:t> </a:t>
                      </a:r>
                      <a:endParaRPr lang="en-US" sz="2000" dirty="0">
                        <a:latin typeface="Calibri"/>
                        <a:ea typeface="Calibri"/>
                        <a:cs typeface="Arial"/>
                      </a:endParaRPr>
                    </a:p>
                  </a:txBody>
                  <a:tcPr marL="27836" marR="27836" marT="27836" marB="27836">
                    <a:lnL>
                      <a:noFill/>
                    </a:lnL>
                    <a:lnR>
                      <a:noFill/>
                    </a:lnR>
                    <a:lnT>
                      <a:noFill/>
                    </a:lnT>
                    <a:lnB>
                      <a:noFill/>
                    </a:lnB>
                  </a:tcPr>
                </a:tc>
              </a:tr>
            </a:tbl>
          </a:graphicData>
        </a:graphic>
      </p:graphicFrame>
      <p:sp>
        <p:nvSpPr>
          <p:cNvPr id="3" name="Rectangle 2"/>
          <p:cNvSpPr/>
          <p:nvPr/>
        </p:nvSpPr>
        <p:spPr>
          <a:xfrm>
            <a:off x="4572000" y="152400"/>
            <a:ext cx="4267200" cy="647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294013"/>
          <a:ext cx="8305802" cy="6563987"/>
        </p:xfrm>
        <a:graphic>
          <a:graphicData uri="http://schemas.openxmlformats.org/drawingml/2006/table">
            <a:tbl>
              <a:tblPr/>
              <a:tblGrid>
                <a:gridCol w="4152901"/>
                <a:gridCol w="4152901"/>
              </a:tblGrid>
              <a:tr h="1818212">
                <a:tc>
                  <a:txBody>
                    <a:bodyPr/>
                    <a:lstStyle/>
                    <a:p>
                      <a:pPr algn="r" rtl="1" fontAlgn="t"/>
                      <a:r>
                        <a:rPr lang="he-IL" sz="1800" dirty="0">
                          <a:latin typeface="David"/>
                        </a:rPr>
                        <a:t> </a:t>
                      </a:r>
                      <a:r>
                        <a:rPr lang="he-IL" sz="1800" b="1" dirty="0" smtClean="0">
                          <a:latin typeface="David"/>
                        </a:rPr>
                        <a:t>יב</a:t>
                      </a:r>
                      <a:r>
                        <a:rPr lang="he-IL" sz="1800" dirty="0">
                          <a:latin typeface="David"/>
                        </a:rPr>
                        <a:t> וְדָוִד בֶּן-אִישׁ אֶפְרָתִי הַזֶּה, מִבֵּית לֶחֶם יְהוּדָה, וּשְׁמוֹ יִשַׁי, וְלוֹ שְׁמֹנָה בָנִים; </a:t>
                      </a:r>
                      <a:r>
                        <a:rPr lang="he-IL" sz="1800" dirty="0">
                          <a:solidFill>
                            <a:schemeClr val="bg2">
                              <a:lumMod val="75000"/>
                            </a:schemeClr>
                          </a:solidFill>
                          <a:latin typeface="David"/>
                        </a:rPr>
                        <a:t>וְהָאִישׁ בִּימֵי שָׁאוּל, זָקֵן בָּא בַאֲנָשִׁים.</a:t>
                      </a:r>
                    </a:p>
                  </a:txBody>
                  <a:tcPr marL="17825" marR="17825" marT="17825" marB="17825">
                    <a:lnL>
                      <a:noFill/>
                    </a:lnL>
                    <a:lnR>
                      <a:noFill/>
                    </a:lnR>
                    <a:lnT>
                      <a:noFill/>
                    </a:lnT>
                    <a:lnB>
                      <a:noFill/>
                    </a:lnB>
                  </a:tcPr>
                </a:tc>
                <a:tc>
                  <a:txBody>
                    <a:bodyPr/>
                    <a:lstStyle/>
                    <a:p>
                      <a:pPr algn="l" rtl="0" fontAlgn="t"/>
                      <a:r>
                        <a:rPr lang="en-US" sz="1800" b="1"/>
                        <a:t>12</a:t>
                      </a:r>
                      <a:r>
                        <a:rPr lang="en-US" sz="1800"/>
                        <a:t> Now David was the son of that Ephrathite of Beth-lehem in Judah, whose name was Jesse; and he had eight sons; and the man was an old man in the days of Saul, stricken in years among men.</a:t>
                      </a:r>
                    </a:p>
                  </a:txBody>
                  <a:tcPr marL="17825" marR="17825" marT="17825" marB="17825">
                    <a:lnL>
                      <a:noFill/>
                    </a:lnL>
                    <a:lnR>
                      <a:noFill/>
                    </a:lnR>
                    <a:lnT>
                      <a:noFill/>
                    </a:lnT>
                    <a:lnB>
                      <a:noFill/>
                    </a:lnB>
                  </a:tcPr>
                </a:tc>
              </a:tr>
              <a:tr h="2172642">
                <a:tc>
                  <a:txBody>
                    <a:bodyPr/>
                    <a:lstStyle/>
                    <a:p>
                      <a:pPr algn="r" rtl="1" fontAlgn="t"/>
                      <a:r>
                        <a:rPr lang="he-IL" sz="1800" b="1" dirty="0">
                          <a:latin typeface="David"/>
                        </a:rPr>
                        <a:t>יג</a:t>
                      </a:r>
                      <a:r>
                        <a:rPr lang="he-IL" sz="1800" dirty="0">
                          <a:latin typeface="David"/>
                        </a:rPr>
                        <a:t>  וַיֵּלְכוּ שְׁלֹשֶׁת בְּנֵי-יִשַׁי, הַגְּדֹלִים--הָלְכוּ אַחֲרֵי-שָׁאוּל, לַמִּלְחָמָה; </a:t>
                      </a:r>
                      <a:r>
                        <a:rPr lang="he-IL" sz="1800" dirty="0">
                          <a:solidFill>
                            <a:schemeClr val="bg2">
                              <a:lumMod val="75000"/>
                            </a:schemeClr>
                          </a:solidFill>
                          <a:latin typeface="David"/>
                        </a:rPr>
                        <a:t>וְשֵׁם שְׁלֹשֶׁת בָּנָיו, אֲשֶׁר הָלְכוּ בַּמִּלְחָמָה--אֱלִיאָב הַבְּכוֹר וּמִשְׁנֵהוּ אֲבִינָדָב, וְהַשְּׁלִשִׁי שַׁמָּה.</a:t>
                      </a:r>
                    </a:p>
                  </a:txBody>
                  <a:tcPr marL="17825" marR="17825" marT="17825" marB="17825">
                    <a:lnL>
                      <a:noFill/>
                    </a:lnL>
                    <a:lnR>
                      <a:noFill/>
                    </a:lnR>
                    <a:lnT>
                      <a:noFill/>
                    </a:lnT>
                    <a:lnB>
                      <a:noFill/>
                    </a:lnB>
                  </a:tcPr>
                </a:tc>
                <a:tc>
                  <a:txBody>
                    <a:bodyPr/>
                    <a:lstStyle/>
                    <a:p>
                      <a:pPr algn="l" rtl="0" fontAlgn="t"/>
                      <a:r>
                        <a:rPr lang="en-US" sz="1800" b="1" dirty="0"/>
                        <a:t>13</a:t>
                      </a:r>
                      <a:r>
                        <a:rPr lang="en-US" sz="1800" dirty="0"/>
                        <a:t> And the three eldest sons of Jesse had gone after Saul to the battle; and the names of his three sons that went to the battle were </a:t>
                      </a:r>
                      <a:r>
                        <a:rPr lang="en-US" sz="1800" dirty="0" err="1"/>
                        <a:t>Eliab</a:t>
                      </a:r>
                      <a:r>
                        <a:rPr lang="en-US" sz="1800" dirty="0"/>
                        <a:t> the first-born, and next unto him </a:t>
                      </a:r>
                      <a:r>
                        <a:rPr lang="en-US" sz="1800" dirty="0" err="1"/>
                        <a:t>Abinadab</a:t>
                      </a:r>
                      <a:r>
                        <a:rPr lang="en-US" sz="1800" dirty="0"/>
                        <a:t>, and the third </a:t>
                      </a:r>
                      <a:r>
                        <a:rPr lang="en-US" sz="1800" dirty="0" err="1"/>
                        <a:t>Shammah</a:t>
                      </a:r>
                      <a:r>
                        <a:rPr lang="en-US" sz="1800" dirty="0"/>
                        <a:t>.</a:t>
                      </a:r>
                    </a:p>
                  </a:txBody>
                  <a:tcPr marL="17825" marR="17825" marT="17825" marB="17825">
                    <a:lnL>
                      <a:noFill/>
                    </a:lnL>
                    <a:lnR>
                      <a:noFill/>
                    </a:lnR>
                    <a:lnT>
                      <a:noFill/>
                    </a:lnT>
                    <a:lnB>
                      <a:noFill/>
                    </a:lnB>
                  </a:tcPr>
                </a:tc>
              </a:tr>
              <a:tr h="754921">
                <a:tc>
                  <a:txBody>
                    <a:bodyPr/>
                    <a:lstStyle/>
                    <a:p>
                      <a:pPr algn="r" rtl="1" fontAlgn="t"/>
                      <a:r>
                        <a:rPr lang="he-IL" sz="1800" b="1" dirty="0">
                          <a:latin typeface="David"/>
                        </a:rPr>
                        <a:t>טו</a:t>
                      </a:r>
                      <a:r>
                        <a:rPr lang="he-IL" sz="1800" dirty="0">
                          <a:latin typeface="David"/>
                        </a:rPr>
                        <a:t>  וְדָוִד הֹלֵךְ וָשָׁב, מֵעַל שָׁאוּל, לִרְעוֹת אֶת-צֹאן אָבִיו, בֵּית-לָחֶם.</a:t>
                      </a:r>
                    </a:p>
                  </a:txBody>
                  <a:tcPr marL="17825" marR="17825" marT="17825" marB="17825">
                    <a:lnL>
                      <a:noFill/>
                    </a:lnL>
                    <a:lnR>
                      <a:noFill/>
                    </a:lnR>
                    <a:lnT>
                      <a:noFill/>
                    </a:lnT>
                    <a:lnB>
                      <a:noFill/>
                    </a:lnB>
                  </a:tcPr>
                </a:tc>
                <a:tc>
                  <a:txBody>
                    <a:bodyPr/>
                    <a:lstStyle/>
                    <a:p>
                      <a:pPr algn="l" rtl="0" fontAlgn="t"/>
                      <a:r>
                        <a:rPr lang="en-US" sz="1800" b="1"/>
                        <a:t>15</a:t>
                      </a:r>
                      <a:r>
                        <a:rPr lang="en-US" sz="1800"/>
                        <a:t> Now David went to and fro from Saul to feed his father's sheep at Beth-lehem.--</a:t>
                      </a:r>
                    </a:p>
                  </a:txBody>
                  <a:tcPr marL="17825" marR="17825" marT="17825" marB="17825">
                    <a:lnL>
                      <a:noFill/>
                    </a:lnL>
                    <a:lnR>
                      <a:noFill/>
                    </a:lnR>
                    <a:lnT>
                      <a:noFill/>
                    </a:lnT>
                    <a:lnB>
                      <a:noFill/>
                    </a:lnB>
                  </a:tcPr>
                </a:tc>
              </a:tr>
              <a:tr h="1818212">
                <a:tc>
                  <a:txBody>
                    <a:bodyPr/>
                    <a:lstStyle/>
                    <a:p>
                      <a:pPr algn="r" rtl="1" fontAlgn="t"/>
                      <a:r>
                        <a:rPr lang="he-IL" sz="1800" b="1" dirty="0">
                          <a:latin typeface="David"/>
                        </a:rPr>
                        <a:t>יז</a:t>
                      </a:r>
                      <a:r>
                        <a:rPr lang="he-IL" sz="1800" dirty="0">
                          <a:latin typeface="David"/>
                        </a:rPr>
                        <a:t>  וַיֹּאמֶר יִשַׁי לְדָוִד בְּנוֹ, קַח-נָא לְאַחֶיךָ אֵיפַת הַקָּלִיא הַזֶּה, וַעֲשָׂרָה לֶחֶם, הַזֶּה; וְהָרֵץ הַמַּחֲנֶה, לְאַחֶיךָ.</a:t>
                      </a:r>
                    </a:p>
                  </a:txBody>
                  <a:tcPr marL="17825" marR="17825" marT="17825" marB="17825">
                    <a:lnL>
                      <a:noFill/>
                    </a:lnL>
                    <a:lnR>
                      <a:noFill/>
                    </a:lnR>
                    <a:lnT>
                      <a:noFill/>
                    </a:lnT>
                    <a:lnB>
                      <a:noFill/>
                    </a:lnB>
                  </a:tcPr>
                </a:tc>
                <a:tc>
                  <a:txBody>
                    <a:bodyPr/>
                    <a:lstStyle/>
                    <a:p>
                      <a:pPr algn="l" rtl="0" fontAlgn="t"/>
                      <a:r>
                        <a:rPr lang="en-US" sz="1800" b="1" dirty="0"/>
                        <a:t>17</a:t>
                      </a:r>
                      <a:r>
                        <a:rPr lang="en-US" sz="1800" dirty="0"/>
                        <a:t> And Jesse said unto David his son: 'Take now for thy brethren an </a:t>
                      </a:r>
                      <a:r>
                        <a:rPr lang="en-US" sz="1800" dirty="0" err="1"/>
                        <a:t>ephah</a:t>
                      </a:r>
                      <a:r>
                        <a:rPr lang="en-US" sz="1800" dirty="0"/>
                        <a:t> of this parched corn, and these ten loaves, and carry them quickly to the camp to thy brethren.</a:t>
                      </a:r>
                    </a:p>
                  </a:txBody>
                  <a:tcPr marL="17825" marR="17825" marT="17825" marB="17825">
                    <a:lnL>
                      <a:noFill/>
                    </a:lnL>
                    <a:lnR>
                      <a:noFill/>
                    </a:lnR>
                    <a:lnT>
                      <a:noFill/>
                    </a:lnT>
                    <a:lnB>
                      <a:noFill/>
                    </a:lnB>
                  </a:tcPr>
                </a:tc>
              </a:tr>
            </a:tbl>
          </a:graphicData>
        </a:graphic>
      </p:graphicFrame>
      <p:sp>
        <p:nvSpPr>
          <p:cNvPr id="3" name="Rectangle 2"/>
          <p:cNvSpPr/>
          <p:nvPr/>
        </p:nvSpPr>
        <p:spPr>
          <a:xfrm>
            <a:off x="4572000" y="228600"/>
            <a:ext cx="4267200" cy="647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599" y="0"/>
          <a:ext cx="8915400" cy="6705601"/>
        </p:xfrm>
        <a:graphic>
          <a:graphicData uri="http://schemas.openxmlformats.org/drawingml/2006/table">
            <a:tbl>
              <a:tblPr/>
              <a:tblGrid>
                <a:gridCol w="4457700"/>
                <a:gridCol w="4457700"/>
              </a:tblGrid>
              <a:tr h="1043903">
                <a:tc>
                  <a:txBody>
                    <a:bodyPr/>
                    <a:lstStyle/>
                    <a:p>
                      <a:pPr marL="0" marR="0" algn="r" rtl="1">
                        <a:lnSpc>
                          <a:spcPct val="115000"/>
                        </a:lnSpc>
                        <a:spcBef>
                          <a:spcPts val="0"/>
                        </a:spcBef>
                        <a:spcAft>
                          <a:spcPts val="0"/>
                        </a:spcAft>
                      </a:pPr>
                      <a:r>
                        <a:rPr lang="he-IL" sz="1600" b="1" dirty="0">
                          <a:solidFill>
                            <a:srgbClr val="000000"/>
                          </a:solidFill>
                          <a:latin typeface="Times New Roman"/>
                          <a:ea typeface="Times New Roman"/>
                          <a:cs typeface="David"/>
                        </a:rPr>
                        <a:t>כב</a:t>
                      </a:r>
                      <a:r>
                        <a:rPr lang="he-IL" sz="1600" dirty="0">
                          <a:solidFill>
                            <a:srgbClr val="000000"/>
                          </a:solidFill>
                          <a:latin typeface="Times New Roman"/>
                          <a:ea typeface="Times New Roman"/>
                          <a:cs typeface="David"/>
                        </a:rPr>
                        <a:t>  </a:t>
                      </a:r>
                      <a:r>
                        <a:rPr lang="he-IL" sz="1600" dirty="0">
                          <a:solidFill>
                            <a:schemeClr val="bg1">
                              <a:lumMod val="75000"/>
                            </a:schemeClr>
                          </a:solidFill>
                          <a:latin typeface="Times New Roman"/>
                          <a:ea typeface="Times New Roman"/>
                          <a:cs typeface="David"/>
                        </a:rPr>
                        <a:t>וַיִּטֹּשׁ דָּוִד אֶת-הַכֵּלִים מֵעָלָיו, עַל-יַד שׁוֹמֵר הַכֵּלִים, </a:t>
                      </a:r>
                      <a:r>
                        <a:rPr lang="he-IL" sz="1600" dirty="0">
                          <a:solidFill>
                            <a:srgbClr val="000000"/>
                          </a:solidFill>
                          <a:latin typeface="Times New Roman"/>
                          <a:ea typeface="Times New Roman"/>
                          <a:cs typeface="David"/>
                        </a:rPr>
                        <a:t>וַיָּרָץ, הַמַּעֲרָכָה; וַיָּבֹא, וַיִּשְׁאַל לְאֶחָיו לְשָׁלוֹם. </a:t>
                      </a:r>
                      <a:endParaRPr lang="en-US" sz="1600" dirty="0">
                        <a:latin typeface="Calibri"/>
                        <a:ea typeface="Calibri"/>
                        <a:cs typeface="Arial"/>
                      </a:endParaRPr>
                    </a:p>
                  </a:txBody>
                  <a:tcPr marL="16933" marR="16933" marT="16933" marB="16933">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David"/>
                        </a:rPr>
                        <a:t>22</a:t>
                      </a:r>
                      <a:r>
                        <a:rPr lang="en-US" sz="1600" dirty="0">
                          <a:solidFill>
                            <a:srgbClr val="000000"/>
                          </a:solidFill>
                          <a:latin typeface="Times New Roman"/>
                          <a:ea typeface="Times New Roman"/>
                          <a:cs typeface="David"/>
                        </a:rPr>
                        <a:t> And David left his baggage in the hand of the keeper of the baggage, and ran to the army, and came and greeted his brethren. </a:t>
                      </a:r>
                      <a:endParaRPr lang="en-US" sz="1600" dirty="0">
                        <a:latin typeface="Calibri"/>
                        <a:ea typeface="Calibri"/>
                        <a:cs typeface="Arial"/>
                      </a:endParaRPr>
                    </a:p>
                  </a:txBody>
                  <a:tcPr marL="16933" marR="16933" marT="16933" marB="16933">
                    <a:lnL>
                      <a:noFill/>
                    </a:lnL>
                    <a:lnR>
                      <a:noFill/>
                    </a:lnR>
                    <a:lnT>
                      <a:noFill/>
                    </a:lnT>
                    <a:lnB>
                      <a:noFill/>
                    </a:lnB>
                  </a:tcPr>
                </a:tc>
              </a:tr>
              <a:tr h="1291584">
                <a:tc>
                  <a:txBody>
                    <a:bodyPr/>
                    <a:lstStyle/>
                    <a:p>
                      <a:pPr marL="0" marR="0" algn="r" rtl="1">
                        <a:lnSpc>
                          <a:spcPct val="115000"/>
                        </a:lnSpc>
                        <a:spcBef>
                          <a:spcPts val="0"/>
                        </a:spcBef>
                        <a:spcAft>
                          <a:spcPts val="0"/>
                        </a:spcAft>
                      </a:pPr>
                      <a:r>
                        <a:rPr lang="he-IL" sz="1600" b="1" dirty="0">
                          <a:solidFill>
                            <a:srgbClr val="000000"/>
                          </a:solidFill>
                          <a:latin typeface="Times New Roman"/>
                          <a:ea typeface="Times New Roman"/>
                          <a:cs typeface="David"/>
                        </a:rPr>
                        <a:t>כג</a:t>
                      </a:r>
                      <a:r>
                        <a:rPr lang="he-IL" sz="1600" dirty="0">
                          <a:solidFill>
                            <a:srgbClr val="000000"/>
                          </a:solidFill>
                          <a:latin typeface="Times New Roman"/>
                          <a:ea typeface="Times New Roman"/>
                          <a:cs typeface="David"/>
                        </a:rPr>
                        <a:t>  וְהוּא מְדַבֵּר עִמָּם, וְהִנֵּה אִישׁ הַבֵּנַיִם עוֹלֶה גָּלְיָת הַפְּלִשְׁתִּי שְׁמוֹ מִגַּת ממערות (מִמַּעַרְכוֹת) פְּלִשְׁתִּים, וַיְדַבֵּר, כַּדְּבָרִים הָאֵלֶּה; וַיִּשְׁמַע, דָּוִד. </a:t>
                      </a:r>
                      <a:endParaRPr lang="en-US" sz="1600" dirty="0">
                        <a:latin typeface="Calibri"/>
                        <a:ea typeface="Calibri"/>
                        <a:cs typeface="Arial"/>
                      </a:endParaRPr>
                    </a:p>
                  </a:txBody>
                  <a:tcPr marL="16933" marR="16933" marT="16933" marB="16933">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David"/>
                        </a:rPr>
                        <a:t>23</a:t>
                      </a:r>
                      <a:r>
                        <a:rPr lang="en-US" sz="1600" dirty="0">
                          <a:solidFill>
                            <a:srgbClr val="000000"/>
                          </a:solidFill>
                          <a:latin typeface="Times New Roman"/>
                          <a:ea typeface="Times New Roman"/>
                          <a:cs typeface="David"/>
                        </a:rPr>
                        <a:t> And as he talked with them, behold, there came up the champion, the Philistine of Gath, Goliath by name, out of the ranks of the Philistines, and spoke according to the same words; and David heard them. </a:t>
                      </a:r>
                      <a:endParaRPr lang="en-US" sz="1600" dirty="0">
                        <a:latin typeface="Calibri"/>
                        <a:ea typeface="Calibri"/>
                        <a:cs typeface="Arial"/>
                      </a:endParaRPr>
                    </a:p>
                  </a:txBody>
                  <a:tcPr marL="16933" marR="16933" marT="16933" marB="16933">
                    <a:lnL>
                      <a:noFill/>
                    </a:lnL>
                    <a:lnR>
                      <a:noFill/>
                    </a:lnR>
                    <a:lnT>
                      <a:noFill/>
                    </a:lnT>
                    <a:lnB>
                      <a:noFill/>
                    </a:lnB>
                  </a:tcPr>
                </a:tc>
              </a:tr>
              <a:tr h="796222">
                <a:tc>
                  <a:txBody>
                    <a:bodyPr/>
                    <a:lstStyle/>
                    <a:p>
                      <a:pPr marL="0" marR="0" algn="r" rtl="1">
                        <a:lnSpc>
                          <a:spcPct val="115000"/>
                        </a:lnSpc>
                        <a:spcBef>
                          <a:spcPts val="0"/>
                        </a:spcBef>
                        <a:spcAft>
                          <a:spcPts val="0"/>
                        </a:spcAft>
                      </a:pPr>
                      <a:r>
                        <a:rPr lang="he-IL" sz="1600" b="1">
                          <a:solidFill>
                            <a:srgbClr val="000000"/>
                          </a:solidFill>
                          <a:latin typeface="Times New Roman"/>
                          <a:ea typeface="Times New Roman"/>
                          <a:cs typeface="David"/>
                        </a:rPr>
                        <a:t>כד</a:t>
                      </a:r>
                      <a:r>
                        <a:rPr lang="he-IL" sz="1600">
                          <a:solidFill>
                            <a:srgbClr val="000000"/>
                          </a:solidFill>
                          <a:latin typeface="Times New Roman"/>
                          <a:ea typeface="Times New Roman"/>
                          <a:cs typeface="David"/>
                        </a:rPr>
                        <a:t>  וְכֹל אִישׁ יִשְׂרָאֵל, בִּרְאוֹתָם אֶת-הָאִישׁ; וַיָּנֻסוּ, מִפָּנָיו, וַיִּירְאוּ, מְאֹד. </a:t>
                      </a:r>
                      <a:endParaRPr lang="en-US" sz="1600">
                        <a:latin typeface="Calibri"/>
                        <a:ea typeface="Calibri"/>
                        <a:cs typeface="Arial"/>
                      </a:endParaRPr>
                    </a:p>
                  </a:txBody>
                  <a:tcPr marL="16933" marR="16933" marT="16933" marB="16933">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David"/>
                        </a:rPr>
                        <a:t>24</a:t>
                      </a:r>
                      <a:r>
                        <a:rPr lang="en-US" sz="1600" dirty="0">
                          <a:solidFill>
                            <a:srgbClr val="000000"/>
                          </a:solidFill>
                          <a:latin typeface="Times New Roman"/>
                          <a:ea typeface="Times New Roman"/>
                          <a:cs typeface="David"/>
                        </a:rPr>
                        <a:t> And all the men of Israel, when they saw the man, fled from him, and were sore afraid. </a:t>
                      </a:r>
                      <a:endParaRPr lang="en-US" sz="1600" dirty="0">
                        <a:latin typeface="Calibri"/>
                        <a:ea typeface="Calibri"/>
                        <a:cs typeface="Arial"/>
                      </a:endParaRPr>
                    </a:p>
                  </a:txBody>
                  <a:tcPr marL="16933" marR="16933" marT="16933" marB="16933">
                    <a:lnL>
                      <a:noFill/>
                    </a:lnL>
                    <a:lnR>
                      <a:noFill/>
                    </a:lnR>
                    <a:lnT>
                      <a:noFill/>
                    </a:lnT>
                    <a:lnB>
                      <a:noFill/>
                    </a:lnB>
                  </a:tcPr>
                </a:tc>
              </a:tr>
              <a:tr h="1786946">
                <a:tc>
                  <a:txBody>
                    <a:bodyPr/>
                    <a:lstStyle/>
                    <a:p>
                      <a:pPr marL="0" marR="0" algn="r" rtl="1">
                        <a:lnSpc>
                          <a:spcPct val="115000"/>
                        </a:lnSpc>
                        <a:spcBef>
                          <a:spcPts val="0"/>
                        </a:spcBef>
                        <a:spcAft>
                          <a:spcPts val="0"/>
                        </a:spcAft>
                      </a:pPr>
                      <a:r>
                        <a:rPr lang="he-IL" sz="1600" b="1" dirty="0">
                          <a:solidFill>
                            <a:srgbClr val="000000"/>
                          </a:solidFill>
                          <a:latin typeface="Times New Roman"/>
                          <a:ea typeface="Times New Roman"/>
                          <a:cs typeface="David"/>
                        </a:rPr>
                        <a:t>כה</a:t>
                      </a:r>
                      <a:r>
                        <a:rPr lang="he-IL" sz="1600" dirty="0">
                          <a:solidFill>
                            <a:srgbClr val="000000"/>
                          </a:solidFill>
                          <a:latin typeface="Times New Roman"/>
                          <a:ea typeface="Times New Roman"/>
                          <a:cs typeface="David"/>
                        </a:rPr>
                        <a:t>  וַיֹּאמֶר אִישׁ יִשְׂרָאֵל, הַרְּאִיתֶם הָאִישׁ הָעֹלֶה הַזֶּה--כִּי לְחָרֵף אֶת-יִשְׂרָאֵל, עֹלֶה; וְהָיָה הָאִישׁ אֲשֶׁר-יַכֶּנּוּ יַעְשְׁרֶנּוּ הַמֶּלֶךְ עֹשֶׁר גָּדוֹל, וְאֶת-בִּתּוֹ יִתֶּן-לוֹ, </a:t>
                      </a:r>
                      <a:r>
                        <a:rPr lang="he-IL" sz="1600" dirty="0">
                          <a:solidFill>
                            <a:schemeClr val="bg1">
                              <a:lumMod val="75000"/>
                            </a:schemeClr>
                          </a:solidFill>
                          <a:latin typeface="Times New Roman"/>
                          <a:ea typeface="Times New Roman"/>
                          <a:cs typeface="David"/>
                        </a:rPr>
                        <a:t>וְאֵת בֵּית אָבִיו, יַעֲשֶׂה חָפְשִׁי בְּיִשְׂרָאֵל.  {פ} </a:t>
                      </a:r>
                      <a:endParaRPr lang="en-US" sz="1600" dirty="0">
                        <a:solidFill>
                          <a:schemeClr val="bg1">
                            <a:lumMod val="75000"/>
                          </a:schemeClr>
                        </a:solidFill>
                        <a:latin typeface="Calibri"/>
                        <a:ea typeface="Calibri"/>
                        <a:cs typeface="Arial"/>
                      </a:endParaRPr>
                    </a:p>
                  </a:txBody>
                  <a:tcPr marL="16933" marR="16933" marT="16933" marB="16933">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David"/>
                        </a:rPr>
                        <a:t>25</a:t>
                      </a:r>
                      <a:r>
                        <a:rPr lang="en-US" sz="1600" dirty="0">
                          <a:solidFill>
                            <a:srgbClr val="000000"/>
                          </a:solidFill>
                          <a:latin typeface="Times New Roman"/>
                          <a:ea typeface="Times New Roman"/>
                          <a:cs typeface="David"/>
                        </a:rPr>
                        <a:t> And the men of Israel said: 'Have ye seen this man that is come up? surely to taunt Israel is he come up; and it shall be, that the man who </a:t>
                      </a:r>
                      <a:r>
                        <a:rPr lang="en-US" sz="1600" dirty="0" err="1">
                          <a:solidFill>
                            <a:srgbClr val="000000"/>
                          </a:solidFill>
                          <a:latin typeface="Times New Roman"/>
                          <a:ea typeface="Times New Roman"/>
                          <a:cs typeface="David"/>
                        </a:rPr>
                        <a:t>killeth</a:t>
                      </a:r>
                      <a:r>
                        <a:rPr lang="en-US" sz="1600" dirty="0">
                          <a:solidFill>
                            <a:srgbClr val="000000"/>
                          </a:solidFill>
                          <a:latin typeface="Times New Roman"/>
                          <a:ea typeface="Times New Roman"/>
                          <a:cs typeface="David"/>
                        </a:rPr>
                        <a:t> him, the king will enrich him with great riches, and will give him his daughter, and make his father's house free in Israel.' </a:t>
                      </a:r>
                      <a:r>
                        <a:rPr lang="en-US" sz="1600" b="1" dirty="0">
                          <a:solidFill>
                            <a:srgbClr val="000000"/>
                          </a:solidFill>
                          <a:latin typeface="Times New Roman"/>
                          <a:ea typeface="Times New Roman"/>
                          <a:cs typeface="David"/>
                        </a:rPr>
                        <a:t>{P}</a:t>
                      </a:r>
                      <a:r>
                        <a:rPr lang="en-US" sz="1600" dirty="0">
                          <a:solidFill>
                            <a:srgbClr val="000000"/>
                          </a:solidFill>
                          <a:latin typeface="Times New Roman"/>
                          <a:ea typeface="Times New Roman"/>
                          <a:cs typeface="David"/>
                        </a:rPr>
                        <a:t> </a:t>
                      </a:r>
                      <a:endParaRPr lang="en-US" sz="1600" dirty="0">
                        <a:latin typeface="Calibri"/>
                        <a:ea typeface="Calibri"/>
                        <a:cs typeface="Arial"/>
                      </a:endParaRPr>
                    </a:p>
                  </a:txBody>
                  <a:tcPr marL="16933" marR="16933" marT="16933" marB="16933">
                    <a:lnL>
                      <a:noFill/>
                    </a:lnL>
                    <a:lnR>
                      <a:noFill/>
                    </a:lnR>
                    <a:lnT>
                      <a:noFill/>
                    </a:lnT>
                    <a:lnB>
                      <a:noFill/>
                    </a:lnB>
                  </a:tcPr>
                </a:tc>
              </a:tr>
              <a:tr h="1786946">
                <a:tc>
                  <a:txBody>
                    <a:bodyPr/>
                    <a:lstStyle/>
                    <a:p>
                      <a:pPr marL="0" marR="0" algn="r" rtl="1">
                        <a:lnSpc>
                          <a:spcPct val="115000"/>
                        </a:lnSpc>
                        <a:spcBef>
                          <a:spcPts val="0"/>
                        </a:spcBef>
                        <a:spcAft>
                          <a:spcPts val="0"/>
                        </a:spcAft>
                      </a:pPr>
                      <a:r>
                        <a:rPr lang="he-IL" sz="1600" b="1" dirty="0">
                          <a:solidFill>
                            <a:srgbClr val="000000"/>
                          </a:solidFill>
                          <a:latin typeface="Times New Roman"/>
                          <a:ea typeface="Times New Roman"/>
                          <a:cs typeface="David"/>
                        </a:rPr>
                        <a:t>כו</a:t>
                      </a:r>
                      <a:r>
                        <a:rPr lang="he-IL" sz="1600" dirty="0">
                          <a:solidFill>
                            <a:srgbClr val="000000"/>
                          </a:solidFill>
                          <a:latin typeface="Times New Roman"/>
                          <a:ea typeface="Times New Roman"/>
                          <a:cs typeface="David"/>
                        </a:rPr>
                        <a:t>  </a:t>
                      </a:r>
                      <a:r>
                        <a:rPr lang="he-IL" sz="1600" dirty="0">
                          <a:solidFill>
                            <a:schemeClr val="bg1">
                              <a:lumMod val="75000"/>
                            </a:schemeClr>
                          </a:solidFill>
                          <a:latin typeface="Times New Roman"/>
                          <a:ea typeface="Times New Roman"/>
                          <a:cs typeface="David"/>
                        </a:rPr>
                        <a:t>וַיֹּאמֶר דָּוִד, אֶל-הָאֲנָשִׁים הָעֹמְדִים עִמּוֹ לֵאמֹר, מַה-יֵּעָשֶׂה לָאִישׁ אֲשֶׁר יַכֶּה אֶת-הַפְּלִשְׁתִּי הַלָּז, וְהֵסִיר חֶרְפָּה מֵעַל יִשְׂרָאֵל:  כִּי מִי, הַפְּלִשְׁתִּי הֶעָרֵל הַזֶּה, כִּי חֵרֵף, מַעַרְכוֹת אֱלֹהִים חַיִּים. </a:t>
                      </a:r>
                      <a:endParaRPr lang="en-US" sz="1600" dirty="0">
                        <a:solidFill>
                          <a:schemeClr val="bg1">
                            <a:lumMod val="75000"/>
                          </a:schemeClr>
                        </a:solidFill>
                        <a:latin typeface="Calibri"/>
                        <a:ea typeface="Calibri"/>
                        <a:cs typeface="Arial"/>
                      </a:endParaRPr>
                    </a:p>
                  </a:txBody>
                  <a:tcPr marL="16933" marR="16933" marT="16933" marB="16933">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David"/>
                        </a:rPr>
                        <a:t>26</a:t>
                      </a:r>
                      <a:r>
                        <a:rPr lang="en-US" sz="1600" dirty="0">
                          <a:solidFill>
                            <a:srgbClr val="000000"/>
                          </a:solidFill>
                          <a:latin typeface="Times New Roman"/>
                          <a:ea typeface="Times New Roman"/>
                          <a:cs typeface="David"/>
                        </a:rPr>
                        <a:t> And David spoke to the men that stood by him, saying: 'What shall be done to the man that </a:t>
                      </a:r>
                      <a:r>
                        <a:rPr lang="en-US" sz="1600" dirty="0" err="1">
                          <a:solidFill>
                            <a:srgbClr val="000000"/>
                          </a:solidFill>
                          <a:latin typeface="Times New Roman"/>
                          <a:ea typeface="Times New Roman"/>
                          <a:cs typeface="David"/>
                        </a:rPr>
                        <a:t>killeth</a:t>
                      </a:r>
                      <a:r>
                        <a:rPr lang="en-US" sz="1600" dirty="0">
                          <a:solidFill>
                            <a:srgbClr val="000000"/>
                          </a:solidFill>
                          <a:latin typeface="Times New Roman"/>
                          <a:ea typeface="Times New Roman"/>
                          <a:cs typeface="David"/>
                        </a:rPr>
                        <a:t> this Philistine, and </a:t>
                      </a:r>
                      <a:r>
                        <a:rPr lang="en-US" sz="1600" dirty="0" err="1">
                          <a:solidFill>
                            <a:srgbClr val="000000"/>
                          </a:solidFill>
                          <a:latin typeface="Times New Roman"/>
                          <a:ea typeface="Times New Roman"/>
                          <a:cs typeface="David"/>
                        </a:rPr>
                        <a:t>taketh</a:t>
                      </a:r>
                      <a:r>
                        <a:rPr lang="en-US" sz="1600" dirty="0">
                          <a:solidFill>
                            <a:srgbClr val="000000"/>
                          </a:solidFill>
                          <a:latin typeface="Times New Roman"/>
                          <a:ea typeface="Times New Roman"/>
                          <a:cs typeface="David"/>
                        </a:rPr>
                        <a:t> away the taunt from Israel? for who is this uncircumcised Philistine, that he should have taunted the armies of the living God?' </a:t>
                      </a:r>
                      <a:endParaRPr lang="en-US" sz="1600" dirty="0">
                        <a:latin typeface="Calibri"/>
                        <a:ea typeface="Calibri"/>
                        <a:cs typeface="Arial"/>
                      </a:endParaRPr>
                    </a:p>
                  </a:txBody>
                  <a:tcPr marL="16933" marR="16933" marT="16933" marB="16933">
                    <a:lnL>
                      <a:noFill/>
                    </a:lnL>
                    <a:lnR>
                      <a:noFill/>
                    </a:lnR>
                    <a:lnT>
                      <a:noFill/>
                    </a:lnT>
                    <a:lnB>
                      <a:noFill/>
                    </a:lnB>
                  </a:tcPr>
                </a:tc>
              </a:tr>
            </a:tbl>
          </a:graphicData>
        </a:graphic>
      </p:graphicFrame>
      <p:sp>
        <p:nvSpPr>
          <p:cNvPr id="3" name="Rectangle 2"/>
          <p:cNvSpPr/>
          <p:nvPr/>
        </p:nvSpPr>
        <p:spPr>
          <a:xfrm>
            <a:off x="4724400" y="0"/>
            <a:ext cx="4419600"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58000"/>
        </p:xfrm>
        <a:graphic>
          <a:graphicData uri="http://schemas.openxmlformats.org/drawingml/2006/table">
            <a:tbl>
              <a:tblPr/>
              <a:tblGrid>
                <a:gridCol w="4572000"/>
                <a:gridCol w="4572000"/>
              </a:tblGrid>
              <a:tr h="2026034">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לא</a:t>
                      </a:r>
                      <a:r>
                        <a:rPr lang="he-IL" sz="2400" dirty="0">
                          <a:solidFill>
                            <a:srgbClr val="000000"/>
                          </a:solidFill>
                          <a:latin typeface="Times New Roman"/>
                          <a:ea typeface="Times New Roman"/>
                          <a:cs typeface="David"/>
                        </a:rPr>
                        <a:t>  וַיִּשָּׁמְעוּ, הַדְּבָרִים, אֲשֶׁר, דִּבֶּר דָּוִד; וַיַּגִּדוּ לִפְנֵי-שָׁאוּל, וַיִּקָּחֵהוּ.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dirty="0">
                          <a:solidFill>
                            <a:srgbClr val="000000"/>
                          </a:solidFill>
                          <a:latin typeface="Times New Roman"/>
                          <a:ea typeface="Times New Roman"/>
                          <a:cs typeface="David"/>
                        </a:rPr>
                        <a:t>31</a:t>
                      </a:r>
                      <a:r>
                        <a:rPr lang="en-US" sz="2400" dirty="0">
                          <a:solidFill>
                            <a:srgbClr val="000000"/>
                          </a:solidFill>
                          <a:latin typeface="Times New Roman"/>
                          <a:ea typeface="Times New Roman"/>
                          <a:cs typeface="David"/>
                        </a:rPr>
                        <a:t> And when the words were heard which David spoke, they rehearsed them before Saul; and he was taken to him. </a:t>
                      </a:r>
                      <a:endParaRPr lang="en-US" sz="2400" dirty="0">
                        <a:latin typeface="Calibri"/>
                        <a:ea typeface="Calibri"/>
                        <a:cs typeface="Arial"/>
                      </a:endParaRPr>
                    </a:p>
                  </a:txBody>
                  <a:tcPr marL="38100" marR="38100" marT="38100" marB="38100">
                    <a:lnL>
                      <a:noFill/>
                    </a:lnL>
                    <a:lnR>
                      <a:noFill/>
                    </a:lnR>
                    <a:lnT>
                      <a:noFill/>
                    </a:lnT>
                    <a:lnB>
                      <a:noFill/>
                    </a:lnB>
                  </a:tcPr>
                </a:tc>
              </a:tr>
              <a:tr h="2091026">
                <a:tc>
                  <a:txBody>
                    <a:bodyPr/>
                    <a:lstStyle/>
                    <a:p>
                      <a:pPr marL="0" marR="0" algn="r" rtl="1">
                        <a:lnSpc>
                          <a:spcPct val="115000"/>
                        </a:lnSpc>
                        <a:spcBef>
                          <a:spcPts val="0"/>
                        </a:spcBef>
                        <a:spcAft>
                          <a:spcPts val="0"/>
                        </a:spcAft>
                      </a:pPr>
                      <a:r>
                        <a:rPr lang="he-IL" sz="2400" b="1">
                          <a:solidFill>
                            <a:srgbClr val="000000"/>
                          </a:solidFill>
                          <a:latin typeface="Times New Roman"/>
                          <a:ea typeface="Times New Roman"/>
                          <a:cs typeface="David"/>
                        </a:rPr>
                        <a:t>לב</a:t>
                      </a:r>
                      <a:r>
                        <a:rPr lang="he-IL" sz="2400">
                          <a:solidFill>
                            <a:srgbClr val="000000"/>
                          </a:solidFill>
                          <a:latin typeface="Times New Roman"/>
                          <a:ea typeface="Times New Roman"/>
                          <a:cs typeface="David"/>
                        </a:rPr>
                        <a:t>  וַיֹּאמֶר דָּוִד אֶל-שָׁאוּל, אַל-יִפֹּל לֵב-אָדָם עָלָיו; עַבְדְּךָ יֵלֵךְ, וְנִלְחַם עִם-הַפְּלִשְׁתִּי הַזֶּה. </a:t>
                      </a:r>
                      <a:endParaRPr lang="en-US" sz="240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a:solidFill>
                            <a:srgbClr val="000000"/>
                          </a:solidFill>
                          <a:latin typeface="Times New Roman"/>
                          <a:ea typeface="Times New Roman"/>
                          <a:cs typeface="David"/>
                        </a:rPr>
                        <a:t>32</a:t>
                      </a:r>
                      <a:r>
                        <a:rPr lang="en-US" sz="2400">
                          <a:solidFill>
                            <a:srgbClr val="000000"/>
                          </a:solidFill>
                          <a:latin typeface="Times New Roman"/>
                          <a:ea typeface="Times New Roman"/>
                          <a:cs typeface="David"/>
                        </a:rPr>
                        <a:t> And David said to Saul: 'Let no man's heart fail within him; thy servant will go and fight with this Philistine.' </a:t>
                      </a:r>
                      <a:endParaRPr lang="en-US" sz="2400">
                        <a:latin typeface="Calibri"/>
                        <a:ea typeface="Calibri"/>
                        <a:cs typeface="Arial"/>
                      </a:endParaRPr>
                    </a:p>
                  </a:txBody>
                  <a:tcPr marL="38100" marR="38100" marT="38100" marB="38100">
                    <a:lnL>
                      <a:noFill/>
                    </a:lnL>
                    <a:lnR>
                      <a:noFill/>
                    </a:lnR>
                    <a:lnT>
                      <a:noFill/>
                    </a:lnT>
                    <a:lnB>
                      <a:noFill/>
                    </a:lnB>
                  </a:tcPr>
                </a:tc>
              </a:tr>
              <a:tr h="2740940">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לג</a:t>
                      </a:r>
                      <a:r>
                        <a:rPr lang="he-IL" sz="2400" dirty="0">
                          <a:solidFill>
                            <a:srgbClr val="000000"/>
                          </a:solidFill>
                          <a:latin typeface="Times New Roman"/>
                          <a:ea typeface="Times New Roman"/>
                          <a:cs typeface="David"/>
                        </a:rPr>
                        <a:t>  וַיֹּאמֶר שָׁאוּל אֶל-דָּוִד, לֹא תוּכַל לָלֶכֶת אֶל-הַפְּלִשְׁתִּי הַזֶּה, לְהִלָּחֵם, עִמּוֹ:  כִּי-נַעַר אַתָּה, וְהוּא אִישׁ מִלְחָמָה מִנְּעֻרָיו.  {ס}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dirty="0">
                          <a:solidFill>
                            <a:srgbClr val="000000"/>
                          </a:solidFill>
                          <a:latin typeface="Times New Roman"/>
                          <a:ea typeface="Times New Roman"/>
                          <a:cs typeface="David"/>
                        </a:rPr>
                        <a:t>33</a:t>
                      </a:r>
                      <a:r>
                        <a:rPr lang="en-US" sz="2400" dirty="0">
                          <a:solidFill>
                            <a:srgbClr val="000000"/>
                          </a:solidFill>
                          <a:latin typeface="Times New Roman"/>
                          <a:ea typeface="Times New Roman"/>
                          <a:cs typeface="David"/>
                        </a:rPr>
                        <a:t> And Saul said to David: 'Thou art not able to go against this Philistine to fight with him; for thou art but a youth, and he a man of war from his youth.' </a:t>
                      </a:r>
                      <a:r>
                        <a:rPr lang="en-US" sz="2400" b="1" dirty="0">
                          <a:solidFill>
                            <a:srgbClr val="000000"/>
                          </a:solidFill>
                          <a:latin typeface="Times New Roman"/>
                          <a:ea typeface="Times New Roman"/>
                          <a:cs typeface="David"/>
                        </a:rPr>
                        <a:t>{S}</a:t>
                      </a:r>
                      <a:r>
                        <a:rPr lang="en-US" sz="2400" dirty="0">
                          <a:solidFill>
                            <a:srgbClr val="000000"/>
                          </a:solidFill>
                          <a:latin typeface="Times New Roman"/>
                          <a:ea typeface="Times New Roman"/>
                          <a:cs typeface="David"/>
                        </a:rPr>
                        <a:t> </a:t>
                      </a:r>
                      <a:endParaRPr lang="en-US" sz="2400" dirty="0">
                        <a:latin typeface="Calibri"/>
                        <a:ea typeface="Calibri"/>
                        <a:cs typeface="Arial"/>
                      </a:endParaRPr>
                    </a:p>
                  </a:txBody>
                  <a:tcPr marL="38100" marR="38100" marT="38100" marB="38100">
                    <a:lnL>
                      <a:noFill/>
                    </a:lnL>
                    <a:lnR>
                      <a:noFill/>
                    </a:lnR>
                    <a:lnT>
                      <a:noFill/>
                    </a:lnT>
                    <a:lnB>
                      <a:noFill/>
                    </a:lnB>
                  </a:tcPr>
                </a:tc>
              </a:tr>
            </a:tbl>
          </a:graphicData>
        </a:graphic>
      </p:graphicFrame>
      <p:sp>
        <p:nvSpPr>
          <p:cNvPr id="3" name="Rectangle 2"/>
          <p:cNvSpPr/>
          <p:nvPr/>
        </p:nvSpPr>
        <p:spPr>
          <a:xfrm>
            <a:off x="4572000" y="0"/>
            <a:ext cx="4572000" cy="655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228600"/>
          <a:ext cx="8686800" cy="5638800"/>
        </p:xfrm>
        <a:graphic>
          <a:graphicData uri="http://schemas.openxmlformats.org/drawingml/2006/table">
            <a:tbl>
              <a:tblPr/>
              <a:tblGrid>
                <a:gridCol w="4343400"/>
                <a:gridCol w="4343400"/>
              </a:tblGrid>
              <a:tr h="1139758">
                <a:tc>
                  <a:txBody>
                    <a:bodyPr/>
                    <a:lstStyle/>
                    <a:p>
                      <a:pPr algn="r" rtl="1" fontAlgn="t"/>
                      <a:r>
                        <a:rPr lang="he-IL" sz="1800" b="1" dirty="0">
                          <a:latin typeface="David"/>
                        </a:rPr>
                        <a:t>לד</a:t>
                      </a:r>
                      <a:r>
                        <a:rPr lang="he-IL" sz="1800" dirty="0">
                          <a:latin typeface="David"/>
                        </a:rPr>
                        <a:t>  וַיֹּאמֶר דָּוִד אֶל-שָׁאוּל, רֹעֶה הָיָה עַבְדְּךָ לְאָבִיו בַּצֹּאן; וּבָא הָאֲרִי וְאֶת-הַדּוֹב, וְנָשָׂא שֶׂה מֵהָעֵדֶר.</a:t>
                      </a:r>
                    </a:p>
                  </a:txBody>
                  <a:tcPr marL="17427" marR="17427" marT="17427" marB="17427">
                    <a:lnL>
                      <a:noFill/>
                    </a:lnL>
                    <a:lnR>
                      <a:noFill/>
                    </a:lnR>
                    <a:lnT>
                      <a:noFill/>
                    </a:lnT>
                    <a:lnB>
                      <a:noFill/>
                    </a:lnB>
                  </a:tcPr>
                </a:tc>
                <a:tc>
                  <a:txBody>
                    <a:bodyPr/>
                    <a:lstStyle/>
                    <a:p>
                      <a:pPr algn="l" rtl="0" fontAlgn="t"/>
                      <a:r>
                        <a:rPr lang="en-US" sz="1800" b="1"/>
                        <a:t>34</a:t>
                      </a:r>
                      <a:r>
                        <a:rPr lang="en-US" sz="1800"/>
                        <a:t> And David said unto Saul: 'Thy servant kept his father's sheep; and when there came a lion, or a bear, and took a lamb out of the flock,</a:t>
                      </a:r>
                    </a:p>
                  </a:txBody>
                  <a:tcPr marL="17427" marR="17427" marT="17427" marB="17427">
                    <a:lnL>
                      <a:noFill/>
                    </a:lnL>
                    <a:lnR>
                      <a:noFill/>
                    </a:lnR>
                    <a:lnT>
                      <a:noFill/>
                    </a:lnT>
                    <a:lnB>
                      <a:noFill/>
                    </a:lnB>
                  </a:tcPr>
                </a:tc>
              </a:tr>
              <a:tr h="1355711">
                <a:tc>
                  <a:txBody>
                    <a:bodyPr/>
                    <a:lstStyle/>
                    <a:p>
                      <a:pPr algn="r" rtl="1" fontAlgn="t"/>
                      <a:r>
                        <a:rPr lang="he-IL" sz="1800" b="1" dirty="0">
                          <a:latin typeface="David"/>
                        </a:rPr>
                        <a:t>לה</a:t>
                      </a:r>
                      <a:r>
                        <a:rPr lang="he-IL" sz="1800" dirty="0">
                          <a:latin typeface="David"/>
                        </a:rPr>
                        <a:t>  וְיָצָאתִי אַחֲרָיו וְהִכִּתִיו, וְהִצַּלְתִּי מִפִּיו</a:t>
                      </a:r>
                      <a:r>
                        <a:rPr lang="he-IL" sz="1800" dirty="0">
                          <a:solidFill>
                            <a:schemeClr val="bg1">
                              <a:lumMod val="75000"/>
                            </a:schemeClr>
                          </a:solidFill>
                          <a:latin typeface="David"/>
                        </a:rPr>
                        <a:t>; וַיָּקָם עָלַי--וְהֶחֱזַקְתִּי בִּזְקָנוֹ, וְהִכִּתִיו וַהֲמִיתִּיו.</a:t>
                      </a:r>
                    </a:p>
                  </a:txBody>
                  <a:tcPr marL="17427" marR="17427" marT="17427" marB="17427">
                    <a:lnL>
                      <a:noFill/>
                    </a:lnL>
                    <a:lnR>
                      <a:noFill/>
                    </a:lnR>
                    <a:lnT>
                      <a:noFill/>
                    </a:lnT>
                    <a:lnB>
                      <a:noFill/>
                    </a:lnB>
                  </a:tcPr>
                </a:tc>
                <a:tc>
                  <a:txBody>
                    <a:bodyPr/>
                    <a:lstStyle/>
                    <a:p>
                      <a:pPr algn="l" rtl="0" fontAlgn="t"/>
                      <a:r>
                        <a:rPr lang="en-US" sz="1800" b="1"/>
                        <a:t>35</a:t>
                      </a:r>
                      <a:r>
                        <a:rPr lang="en-US" sz="1800"/>
                        <a:t> I went out after him, and smote him, and delivered it out of his mouth; and when he arose against me, I caught him by his beard, and smote him, and slew him.</a:t>
                      </a:r>
                    </a:p>
                  </a:txBody>
                  <a:tcPr marL="17427" marR="17427" marT="17427" marB="17427">
                    <a:lnL>
                      <a:noFill/>
                    </a:lnL>
                    <a:lnR>
                      <a:noFill/>
                    </a:lnR>
                    <a:lnT>
                      <a:noFill/>
                    </a:lnT>
                    <a:lnB>
                      <a:noFill/>
                    </a:lnB>
                  </a:tcPr>
                </a:tc>
              </a:tr>
              <a:tr h="1355711">
                <a:tc>
                  <a:txBody>
                    <a:bodyPr/>
                    <a:lstStyle/>
                    <a:p>
                      <a:pPr algn="r" rtl="1" fontAlgn="t"/>
                      <a:r>
                        <a:rPr lang="he-IL" sz="1800" b="1" dirty="0">
                          <a:latin typeface="David"/>
                        </a:rPr>
                        <a:t>לו</a:t>
                      </a:r>
                      <a:r>
                        <a:rPr lang="he-IL" sz="1800" dirty="0">
                          <a:latin typeface="David"/>
                        </a:rPr>
                        <a:t>  </a:t>
                      </a:r>
                      <a:r>
                        <a:rPr lang="he-IL" sz="1800" dirty="0">
                          <a:solidFill>
                            <a:schemeClr val="bg1">
                              <a:lumMod val="75000"/>
                            </a:schemeClr>
                          </a:solidFill>
                          <a:latin typeface="David"/>
                        </a:rPr>
                        <a:t>גַּם אֶת-הָאֲרִי גַּם-הַדֹּב, הִכָּה עַבְדֶּךָ; </a:t>
                      </a:r>
                      <a:r>
                        <a:rPr lang="he-IL" sz="1800" dirty="0">
                          <a:latin typeface="David"/>
                        </a:rPr>
                        <a:t>וְהָיָה הַפְּלִשְׁתִּי הֶעָרֵל הַזֶּה, כְּאַחַד מֵהֶם, </a:t>
                      </a:r>
                      <a:r>
                        <a:rPr lang="he-IL" sz="1800" dirty="0">
                          <a:solidFill>
                            <a:schemeClr val="bg1">
                              <a:lumMod val="75000"/>
                            </a:schemeClr>
                          </a:solidFill>
                          <a:latin typeface="David"/>
                        </a:rPr>
                        <a:t>כִּי חֵרֵף, מַעַרְכֹת אֱלֹהִים חַיִּים.  {ס}</a:t>
                      </a:r>
                    </a:p>
                  </a:txBody>
                  <a:tcPr marL="17427" marR="17427" marT="17427" marB="17427">
                    <a:lnL>
                      <a:noFill/>
                    </a:lnL>
                    <a:lnR>
                      <a:noFill/>
                    </a:lnR>
                    <a:lnT>
                      <a:noFill/>
                    </a:lnT>
                    <a:lnB>
                      <a:noFill/>
                    </a:lnB>
                  </a:tcPr>
                </a:tc>
                <a:tc>
                  <a:txBody>
                    <a:bodyPr/>
                    <a:lstStyle/>
                    <a:p>
                      <a:pPr algn="l" rtl="0" fontAlgn="t"/>
                      <a:r>
                        <a:rPr lang="en-US" sz="1800" b="1"/>
                        <a:t>36</a:t>
                      </a:r>
                      <a:r>
                        <a:rPr lang="en-US" sz="1800"/>
                        <a:t> Thy servant smote both the lion and the bear; and this uncircumcised Philistine shall be as one of them, seeing he hath taunted the armies of the living God.'</a:t>
                      </a:r>
                      <a:r>
                        <a:rPr lang="en-US" sz="1800" b="1"/>
                        <a:t>{S}</a:t>
                      </a:r>
                      <a:endParaRPr lang="en-US" sz="1800"/>
                    </a:p>
                  </a:txBody>
                  <a:tcPr marL="17427" marR="17427" marT="17427" marB="17427">
                    <a:lnL>
                      <a:noFill/>
                    </a:lnL>
                    <a:lnR>
                      <a:noFill/>
                    </a:lnR>
                    <a:lnT>
                      <a:noFill/>
                    </a:lnT>
                    <a:lnB>
                      <a:noFill/>
                    </a:lnB>
                  </a:tcPr>
                </a:tc>
              </a:tr>
              <a:tr h="1787620">
                <a:tc>
                  <a:txBody>
                    <a:bodyPr/>
                    <a:lstStyle/>
                    <a:p>
                      <a:pPr algn="r" rtl="1" fontAlgn="t"/>
                      <a:r>
                        <a:rPr lang="he-IL" sz="1800" b="1" dirty="0">
                          <a:latin typeface="David"/>
                        </a:rPr>
                        <a:t>לז</a:t>
                      </a:r>
                      <a:r>
                        <a:rPr lang="he-IL" sz="1800" dirty="0">
                          <a:latin typeface="David"/>
                        </a:rPr>
                        <a:t>  וַיֹּאמֶר, דָּוִד, יְהוָה אֲשֶׁר הִצִּלַנִי מִיַּד הָאֲרִי וּמִיַּד הַדֹּב, הוּא יַצִּילֵנִי מִיַּד הַפְּלִשְׁתִּי הַזֶּה;  {ס}  וַיֹּאמֶר שָׁאוּל אֶל-דָּוִד לֵךְ, וַיהוָה יִהְיֶה עִמָּךְ.</a:t>
                      </a:r>
                    </a:p>
                  </a:txBody>
                  <a:tcPr marL="17427" marR="17427" marT="17427" marB="17427">
                    <a:lnL>
                      <a:noFill/>
                    </a:lnL>
                    <a:lnR>
                      <a:noFill/>
                    </a:lnR>
                    <a:lnT>
                      <a:noFill/>
                    </a:lnT>
                    <a:lnB>
                      <a:noFill/>
                    </a:lnB>
                  </a:tcPr>
                </a:tc>
                <a:tc>
                  <a:txBody>
                    <a:bodyPr/>
                    <a:lstStyle/>
                    <a:p>
                      <a:pPr algn="l" rtl="0" fontAlgn="t"/>
                      <a:r>
                        <a:rPr lang="en-US" sz="1800" b="1" dirty="0"/>
                        <a:t>37</a:t>
                      </a:r>
                      <a:r>
                        <a:rPr lang="en-US" sz="1800" dirty="0"/>
                        <a:t> And David said: 'The LORD that delivered me out of the paw of the lion, and out of the paw of the bear, He will deliver me out of the hand of this Philistine.'</a:t>
                      </a:r>
                      <a:r>
                        <a:rPr lang="en-US" sz="1800" b="1" dirty="0"/>
                        <a:t>{S}</a:t>
                      </a:r>
                      <a:r>
                        <a:rPr lang="en-US" sz="1800" dirty="0"/>
                        <a:t> And Saul said unto David: 'Go, and the LORD shall be with thee.'</a:t>
                      </a:r>
                    </a:p>
                  </a:txBody>
                  <a:tcPr marL="17427" marR="17427" marT="17427" marB="17427">
                    <a:lnL>
                      <a:noFill/>
                    </a:lnL>
                    <a:lnR>
                      <a:noFill/>
                    </a:lnR>
                    <a:lnT>
                      <a:noFill/>
                    </a:lnT>
                    <a:lnB>
                      <a:noFill/>
                    </a:lnB>
                  </a:tcPr>
                </a:tc>
              </a:tr>
            </a:tbl>
          </a:graphicData>
        </a:graphic>
      </p:graphicFrame>
      <p:sp>
        <p:nvSpPr>
          <p:cNvPr id="3" name="Rectangle 2"/>
          <p:cNvSpPr/>
          <p:nvPr/>
        </p:nvSpPr>
        <p:spPr>
          <a:xfrm>
            <a:off x="4648200" y="152400"/>
            <a:ext cx="4343400" cy="548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399" y="152401"/>
          <a:ext cx="8839200" cy="6705599"/>
        </p:xfrm>
        <a:graphic>
          <a:graphicData uri="http://schemas.openxmlformats.org/drawingml/2006/table">
            <a:tbl>
              <a:tblPr/>
              <a:tblGrid>
                <a:gridCol w="4419600"/>
                <a:gridCol w="4419600"/>
              </a:tblGrid>
              <a:tr h="1580273">
                <a:tc>
                  <a:txBody>
                    <a:bodyPr/>
                    <a:lstStyle/>
                    <a:p>
                      <a:pPr marL="0" marR="0" algn="r" rtl="1">
                        <a:lnSpc>
                          <a:spcPct val="115000"/>
                        </a:lnSpc>
                        <a:spcBef>
                          <a:spcPts val="0"/>
                        </a:spcBef>
                        <a:spcAft>
                          <a:spcPts val="0"/>
                        </a:spcAft>
                      </a:pPr>
                      <a:r>
                        <a:rPr lang="he-IL" sz="2000" b="1">
                          <a:solidFill>
                            <a:srgbClr val="000000"/>
                          </a:solidFill>
                          <a:latin typeface="Times New Roman"/>
                          <a:ea typeface="Times New Roman"/>
                          <a:cs typeface="David"/>
                        </a:rPr>
                        <a:t>לח</a:t>
                      </a:r>
                      <a:r>
                        <a:rPr lang="he-IL" sz="2000">
                          <a:solidFill>
                            <a:srgbClr val="000000"/>
                          </a:solidFill>
                          <a:latin typeface="Times New Roman"/>
                          <a:ea typeface="Times New Roman"/>
                          <a:cs typeface="David"/>
                        </a:rPr>
                        <a:t>  וַיַּלְבֵּשׁ שָׁאוּל אֶת-דָּוִד מַדָּיו, וְנָתַן קוֹבַע נְחֹשֶׁת עַל-רֹאשׁוֹ; וַיַּלְבֵּשׁ אֹתוֹ, שִׁרְיוֹן. </a:t>
                      </a:r>
                      <a:endParaRPr lang="en-US" sz="2000">
                        <a:latin typeface="Calibri"/>
                        <a:ea typeface="Calibri"/>
                        <a:cs typeface="Arial"/>
                      </a:endParaRPr>
                    </a:p>
                  </a:txBody>
                  <a:tcPr marL="32357" marR="32357" marT="32357" marB="32357">
                    <a:lnL>
                      <a:noFill/>
                    </a:lnL>
                    <a:lnR>
                      <a:noFill/>
                    </a:lnR>
                    <a:lnT>
                      <a:noFill/>
                    </a:lnT>
                    <a:lnB>
                      <a:noFill/>
                    </a:lnB>
                  </a:tcPr>
                </a:tc>
                <a:tc>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David"/>
                        </a:rPr>
                        <a:t>38</a:t>
                      </a:r>
                      <a:r>
                        <a:rPr lang="en-US" sz="2000">
                          <a:solidFill>
                            <a:srgbClr val="000000"/>
                          </a:solidFill>
                          <a:latin typeface="Times New Roman"/>
                          <a:ea typeface="Times New Roman"/>
                          <a:cs typeface="David"/>
                        </a:rPr>
                        <a:t> And Saul clad David with his apparel, and he put a helmet of brass upon his head, and he clad him with a coat of mail. </a:t>
                      </a:r>
                      <a:endParaRPr lang="en-US" sz="2000">
                        <a:latin typeface="Calibri"/>
                        <a:ea typeface="Calibri"/>
                        <a:cs typeface="Arial"/>
                      </a:endParaRPr>
                    </a:p>
                  </a:txBody>
                  <a:tcPr marL="32357" marR="32357" marT="32357" marB="32357">
                    <a:lnL>
                      <a:noFill/>
                    </a:lnL>
                    <a:lnR>
                      <a:noFill/>
                    </a:lnR>
                    <a:lnT>
                      <a:noFill/>
                    </a:lnT>
                    <a:lnB>
                      <a:noFill/>
                    </a:lnB>
                  </a:tcPr>
                </a:tc>
              </a:tr>
              <a:tr h="2562663">
                <a:tc>
                  <a:txBody>
                    <a:bodyPr/>
                    <a:lstStyle/>
                    <a:p>
                      <a:pPr marL="0" marR="0" algn="r" rtl="1">
                        <a:lnSpc>
                          <a:spcPct val="115000"/>
                        </a:lnSpc>
                        <a:spcBef>
                          <a:spcPts val="0"/>
                        </a:spcBef>
                        <a:spcAft>
                          <a:spcPts val="0"/>
                        </a:spcAft>
                      </a:pPr>
                      <a:r>
                        <a:rPr lang="he-IL" sz="2000" b="1">
                          <a:solidFill>
                            <a:srgbClr val="000000"/>
                          </a:solidFill>
                          <a:latin typeface="Times New Roman"/>
                          <a:ea typeface="Times New Roman"/>
                          <a:cs typeface="David"/>
                        </a:rPr>
                        <a:t>לט</a:t>
                      </a:r>
                      <a:r>
                        <a:rPr lang="he-IL" sz="2000">
                          <a:solidFill>
                            <a:srgbClr val="000000"/>
                          </a:solidFill>
                          <a:latin typeface="Times New Roman"/>
                          <a:ea typeface="Times New Roman"/>
                          <a:cs typeface="David"/>
                        </a:rPr>
                        <a:t>  וַיַּחְגֹּר דָּוִד אֶת-חַרְבּוֹ מֵעַל לְמַדָּיו וַיֹּאֶל לָלֶכֶת, כִּי לֹא-נִסָּה, וַיֹּאמֶר דָּוִד אֶל-שָׁאוּל לֹא אוּכַל לָלֶכֶת בָּאֵלֶּה, כִּי לֹא נִסִּיתִי; וַיְסִרֵם דָּוִד, מֵעָלָיו. </a:t>
                      </a:r>
                      <a:endParaRPr lang="en-US" sz="2000">
                        <a:latin typeface="Calibri"/>
                        <a:ea typeface="Calibri"/>
                        <a:cs typeface="Arial"/>
                      </a:endParaRPr>
                    </a:p>
                  </a:txBody>
                  <a:tcPr marL="32357" marR="32357" marT="32357" marB="32357">
                    <a:lnL>
                      <a:noFill/>
                    </a:lnL>
                    <a:lnR>
                      <a:noFill/>
                    </a:lnR>
                    <a:lnT>
                      <a:noFill/>
                    </a:lnT>
                    <a:lnB>
                      <a:noFill/>
                    </a:lnB>
                  </a:tcPr>
                </a:tc>
                <a:tc>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David"/>
                        </a:rPr>
                        <a:t>39</a:t>
                      </a:r>
                      <a:r>
                        <a:rPr lang="en-US" sz="2000">
                          <a:solidFill>
                            <a:srgbClr val="000000"/>
                          </a:solidFill>
                          <a:latin typeface="Times New Roman"/>
                          <a:ea typeface="Times New Roman"/>
                          <a:cs typeface="David"/>
                        </a:rPr>
                        <a:t> And David girded his sword upon his apparel, and he essayed to go[, but could not]; for he had not tried it. And David said unto Saul: 'I cannot go with these; for I have not tried them.' And David put them off him. </a:t>
                      </a:r>
                      <a:endParaRPr lang="en-US" sz="2000">
                        <a:latin typeface="Calibri"/>
                        <a:ea typeface="Calibri"/>
                        <a:cs typeface="Arial"/>
                      </a:endParaRPr>
                    </a:p>
                  </a:txBody>
                  <a:tcPr marL="32357" marR="32357" marT="32357" marB="32357">
                    <a:lnL>
                      <a:noFill/>
                    </a:lnL>
                    <a:lnR>
                      <a:noFill/>
                    </a:lnR>
                    <a:lnT>
                      <a:noFill/>
                    </a:lnT>
                    <a:lnB>
                      <a:noFill/>
                    </a:lnB>
                  </a:tcPr>
                </a:tc>
              </a:tr>
              <a:tr h="2562663">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מ</a:t>
                      </a:r>
                      <a:r>
                        <a:rPr lang="he-IL" sz="2000" dirty="0">
                          <a:solidFill>
                            <a:srgbClr val="000000"/>
                          </a:solidFill>
                          <a:latin typeface="Times New Roman"/>
                          <a:ea typeface="Times New Roman"/>
                          <a:cs typeface="David"/>
                        </a:rPr>
                        <a:t>  וַיִּקַּח מַקְלוֹ בְּיָדוֹ, וַיִּבְחַר-לוֹ חֲמִשָּׁה חַלֻּקֵי-אֲבָנִים מִן-הַנַּחַל וַיָּשֶׂם אֹתָם בִּכְלִי הָרֹעִים אֲשֶׁר-לוֹ וּבַיַּלְקוּט--וְקַלְעוֹ בְיָדוֹ; וַיִּגַּשׁ, אֶל-הַפְּלִשְׁתִּי. </a:t>
                      </a:r>
                      <a:endParaRPr lang="en-US" sz="2000" dirty="0">
                        <a:latin typeface="Calibri"/>
                        <a:ea typeface="Calibri"/>
                        <a:cs typeface="Arial"/>
                      </a:endParaRPr>
                    </a:p>
                  </a:txBody>
                  <a:tcPr marL="32357" marR="32357" marT="32357" marB="32357">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40</a:t>
                      </a:r>
                      <a:r>
                        <a:rPr lang="en-US" sz="2000" dirty="0">
                          <a:solidFill>
                            <a:srgbClr val="000000"/>
                          </a:solidFill>
                          <a:latin typeface="Times New Roman"/>
                          <a:ea typeface="Times New Roman"/>
                          <a:cs typeface="David"/>
                        </a:rPr>
                        <a:t> And he took his staff in his hand, and chose him five smooth stones out of the brook, and put them in the shepherd's bag which he had, even in his scrip; and his sling was in his hand; and he drew near to the Philistine. </a:t>
                      </a:r>
                      <a:endParaRPr lang="en-US" sz="2000" dirty="0">
                        <a:latin typeface="Calibri"/>
                        <a:ea typeface="Calibri"/>
                        <a:cs typeface="Arial"/>
                      </a:endParaRPr>
                    </a:p>
                  </a:txBody>
                  <a:tcPr marL="32357" marR="32357" marT="32357" marB="32357">
                    <a:lnL>
                      <a:noFill/>
                    </a:lnL>
                    <a:lnR>
                      <a:noFill/>
                    </a:lnR>
                    <a:lnT>
                      <a:noFill/>
                    </a:lnT>
                    <a:lnB>
                      <a:noFill/>
                    </a:lnB>
                  </a:tcPr>
                </a:tc>
              </a:tr>
            </a:tbl>
          </a:graphicData>
        </a:graphic>
      </p:graphicFrame>
      <p:sp>
        <p:nvSpPr>
          <p:cNvPr id="3" name="Rectangle 2"/>
          <p:cNvSpPr/>
          <p:nvPr/>
        </p:nvSpPr>
        <p:spPr>
          <a:xfrm>
            <a:off x="4572000" y="0"/>
            <a:ext cx="4343400"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Osnat\Documents\Heb130b2010-11\David_Goliath\Azeka Pics\IMG_3529 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Osnat\Documents\Heb130b2010-11\David_Goliath\Azeka Pics\IMG_3530 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Osnat\Documents\Heb130b2010-11\David_Goliath\Azeka Pics\IMG_3544 S.jpg"/>
          <p:cNvPicPr>
            <a:picLocks noChangeAspect="1" noChangeArrowheads="1"/>
          </p:cNvPicPr>
          <p:nvPr/>
        </p:nvPicPr>
        <p:blipFill>
          <a:blip r:embed="rId2" cstate="print"/>
          <a:srcRect/>
          <a:stretch>
            <a:fillRect/>
          </a:stretch>
        </p:blipFill>
        <p:spPr bwMode="auto">
          <a:xfrm>
            <a:off x="2000250" y="0"/>
            <a:ext cx="5143500"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Osnat\Documents\Heb130b2010-11\David_Goliath\Azeka Pics\IMG_3537 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52400"/>
          <a:ext cx="8991600" cy="6859555"/>
        </p:xfrm>
        <a:graphic>
          <a:graphicData uri="http://schemas.openxmlformats.org/drawingml/2006/table">
            <a:tbl>
              <a:tblPr/>
              <a:tblGrid>
                <a:gridCol w="4495800"/>
                <a:gridCol w="4495800"/>
              </a:tblGrid>
              <a:tr h="2025365">
                <a:tc>
                  <a:txBody>
                    <a:bodyPr/>
                    <a:lstStyle/>
                    <a:p>
                      <a:pPr marL="0" marR="0" algn="r" rtl="1">
                        <a:lnSpc>
                          <a:spcPct val="115000"/>
                        </a:lnSpc>
                        <a:spcBef>
                          <a:spcPts val="0"/>
                        </a:spcBef>
                        <a:spcAft>
                          <a:spcPts val="0"/>
                        </a:spcAft>
                      </a:pPr>
                      <a:r>
                        <a:rPr lang="he-IL" sz="2400" b="1">
                          <a:solidFill>
                            <a:srgbClr val="000000"/>
                          </a:solidFill>
                          <a:latin typeface="Times New Roman"/>
                          <a:ea typeface="Times New Roman"/>
                          <a:cs typeface="David"/>
                        </a:rPr>
                        <a:t>מא</a:t>
                      </a:r>
                      <a:r>
                        <a:rPr lang="he-IL" sz="2400">
                          <a:solidFill>
                            <a:srgbClr val="000000"/>
                          </a:solidFill>
                          <a:latin typeface="Times New Roman"/>
                          <a:ea typeface="Times New Roman"/>
                          <a:cs typeface="David"/>
                        </a:rPr>
                        <a:t>  וַיֵּלֶךְ, הַפְּלִשְׁתִּי, הֹלֵךְ וְקָרֵב, אֶל-דָּוִד; וְהָאִישׁ נֹשֵׂא הַצִּנָּה, לְפָנָיו. </a:t>
                      </a:r>
                      <a:endParaRPr lang="en-US" sz="240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a:solidFill>
                            <a:srgbClr val="000000"/>
                          </a:solidFill>
                          <a:latin typeface="Times New Roman"/>
                          <a:ea typeface="Times New Roman"/>
                          <a:cs typeface="David"/>
                        </a:rPr>
                        <a:t>41</a:t>
                      </a:r>
                      <a:r>
                        <a:rPr lang="en-US" sz="2400">
                          <a:solidFill>
                            <a:srgbClr val="000000"/>
                          </a:solidFill>
                          <a:latin typeface="Times New Roman"/>
                          <a:ea typeface="Times New Roman"/>
                          <a:cs typeface="David"/>
                        </a:rPr>
                        <a:t> And the Philistine came nearer and nearer unto David; and the man that bore the shield went before him. </a:t>
                      </a:r>
                      <a:endParaRPr lang="en-US" sz="2400">
                        <a:latin typeface="Calibri"/>
                        <a:ea typeface="Calibri"/>
                        <a:cs typeface="Arial"/>
                      </a:endParaRPr>
                    </a:p>
                  </a:txBody>
                  <a:tcPr marL="38100" marR="38100" marT="38100" marB="38100">
                    <a:lnL>
                      <a:noFill/>
                    </a:lnL>
                    <a:lnR>
                      <a:noFill/>
                    </a:lnR>
                    <a:lnT>
                      <a:noFill/>
                    </a:lnT>
                    <a:lnB>
                      <a:noFill/>
                    </a:lnB>
                  </a:tcPr>
                </a:tc>
              </a:tr>
              <a:tr h="2025365">
                <a:tc>
                  <a:txBody>
                    <a:bodyPr/>
                    <a:lstStyle/>
                    <a:p>
                      <a:pPr marL="0" marR="0" algn="r" rtl="1">
                        <a:lnSpc>
                          <a:spcPct val="115000"/>
                        </a:lnSpc>
                        <a:spcBef>
                          <a:spcPts val="0"/>
                        </a:spcBef>
                        <a:spcAft>
                          <a:spcPts val="0"/>
                        </a:spcAft>
                      </a:pPr>
                      <a:r>
                        <a:rPr lang="he-IL" sz="2400" b="1">
                          <a:solidFill>
                            <a:srgbClr val="000000"/>
                          </a:solidFill>
                          <a:latin typeface="Times New Roman"/>
                          <a:ea typeface="Times New Roman"/>
                          <a:cs typeface="David"/>
                        </a:rPr>
                        <a:t>מב</a:t>
                      </a:r>
                      <a:r>
                        <a:rPr lang="he-IL" sz="2400">
                          <a:solidFill>
                            <a:srgbClr val="000000"/>
                          </a:solidFill>
                          <a:latin typeface="Times New Roman"/>
                          <a:ea typeface="Times New Roman"/>
                          <a:cs typeface="David"/>
                        </a:rPr>
                        <a:t>  וַיַּבֵּט הַפְּלִשְׁתִּי וַיִּרְאֶה אֶת-דָּוִד, וַיִּבְזֵהוּ:  כִּי-הָיָה נַעַר, וְאַדְמֹנִי עִם-יְפֵה מַרְאֶה. </a:t>
                      </a:r>
                      <a:endParaRPr lang="en-US" sz="240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a:solidFill>
                            <a:srgbClr val="000000"/>
                          </a:solidFill>
                          <a:latin typeface="Times New Roman"/>
                          <a:ea typeface="Times New Roman"/>
                          <a:cs typeface="David"/>
                        </a:rPr>
                        <a:t>42</a:t>
                      </a:r>
                      <a:r>
                        <a:rPr lang="en-US" sz="2400">
                          <a:solidFill>
                            <a:srgbClr val="000000"/>
                          </a:solidFill>
                          <a:latin typeface="Times New Roman"/>
                          <a:ea typeface="Times New Roman"/>
                          <a:cs typeface="David"/>
                        </a:rPr>
                        <a:t> And when the Philistine looked about, and saw David, he disdained him; for he was but a youth, and ruddy, and withal of a fair countenance. </a:t>
                      </a:r>
                      <a:endParaRPr lang="en-US" sz="2400">
                        <a:latin typeface="Calibri"/>
                        <a:ea typeface="Calibri"/>
                        <a:cs typeface="Arial"/>
                      </a:endParaRPr>
                    </a:p>
                  </a:txBody>
                  <a:tcPr marL="38100" marR="38100" marT="38100" marB="38100">
                    <a:lnL>
                      <a:noFill/>
                    </a:lnL>
                    <a:lnR>
                      <a:noFill/>
                    </a:lnR>
                    <a:lnT>
                      <a:noFill/>
                    </a:lnT>
                    <a:lnB>
                      <a:noFill/>
                    </a:lnB>
                  </a:tcPr>
                </a:tc>
              </a:tr>
              <a:tr h="2654870">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מג</a:t>
                      </a:r>
                      <a:r>
                        <a:rPr lang="he-IL" sz="2400" dirty="0">
                          <a:solidFill>
                            <a:srgbClr val="000000"/>
                          </a:solidFill>
                          <a:latin typeface="Times New Roman"/>
                          <a:ea typeface="Times New Roman"/>
                          <a:cs typeface="David"/>
                        </a:rPr>
                        <a:t>  וַיֹּאמֶר הַפְּלִשְׁתִּי, אֶל-דָּוִד, הֲכֶלֶב אָנֹכִי, כִּי-אַתָּה בָא-אֵלַי בַּמַּקְלוֹת; וַיְקַלֵּל הַפְּלִשְׁתִּי אֶת-דָּוִד, בֵּאלֹהָיו.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dirty="0">
                          <a:solidFill>
                            <a:srgbClr val="000000"/>
                          </a:solidFill>
                          <a:latin typeface="Times New Roman"/>
                          <a:ea typeface="Times New Roman"/>
                          <a:cs typeface="David"/>
                        </a:rPr>
                        <a:t>43</a:t>
                      </a:r>
                      <a:r>
                        <a:rPr lang="en-US" sz="2400" dirty="0">
                          <a:solidFill>
                            <a:srgbClr val="000000"/>
                          </a:solidFill>
                          <a:latin typeface="Times New Roman"/>
                          <a:ea typeface="Times New Roman"/>
                          <a:cs typeface="David"/>
                        </a:rPr>
                        <a:t> And the Philistine said unto David: 'Am I a dog, that thou </a:t>
                      </a:r>
                      <a:r>
                        <a:rPr lang="en-US" sz="2400" dirty="0" err="1">
                          <a:solidFill>
                            <a:srgbClr val="000000"/>
                          </a:solidFill>
                          <a:latin typeface="Times New Roman"/>
                          <a:ea typeface="Times New Roman"/>
                          <a:cs typeface="David"/>
                        </a:rPr>
                        <a:t>comest</a:t>
                      </a:r>
                      <a:r>
                        <a:rPr lang="en-US" sz="2400" dirty="0">
                          <a:solidFill>
                            <a:srgbClr val="000000"/>
                          </a:solidFill>
                          <a:latin typeface="Times New Roman"/>
                          <a:ea typeface="Times New Roman"/>
                          <a:cs typeface="David"/>
                        </a:rPr>
                        <a:t> to me with staves?' And the Philistine cursed David by his god. </a:t>
                      </a:r>
                      <a:endParaRPr lang="en-US" sz="2400" dirty="0">
                        <a:latin typeface="Calibri"/>
                        <a:ea typeface="Calibri"/>
                        <a:cs typeface="Arial"/>
                      </a:endParaRPr>
                    </a:p>
                  </a:txBody>
                  <a:tcPr marL="38100" marR="38100" marT="38100" marB="38100">
                    <a:lnL>
                      <a:noFill/>
                    </a:lnL>
                    <a:lnR>
                      <a:noFill/>
                    </a:lnR>
                    <a:lnT>
                      <a:noFill/>
                    </a:lnT>
                    <a:lnB>
                      <a:noFill/>
                    </a:lnB>
                  </a:tcPr>
                </a:tc>
              </a:tr>
            </a:tbl>
          </a:graphicData>
        </a:graphic>
      </p:graphicFrame>
      <p:sp>
        <p:nvSpPr>
          <p:cNvPr id="3" name="Rectangle 2"/>
          <p:cNvSpPr/>
          <p:nvPr/>
        </p:nvSpPr>
        <p:spPr>
          <a:xfrm>
            <a:off x="4495800" y="0"/>
            <a:ext cx="4343400" cy="617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8991600" cy="4191000"/>
        </p:xfrm>
        <a:graphic>
          <a:graphicData uri="http://schemas.openxmlformats.org/drawingml/2006/table">
            <a:tbl>
              <a:tblPr/>
              <a:tblGrid>
                <a:gridCol w="4495800"/>
                <a:gridCol w="4495800"/>
              </a:tblGrid>
              <a:tr h="1873396">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מד</a:t>
                      </a:r>
                      <a:r>
                        <a:rPr lang="he-IL" sz="2000" dirty="0">
                          <a:solidFill>
                            <a:srgbClr val="000000"/>
                          </a:solidFill>
                          <a:latin typeface="Times New Roman"/>
                          <a:ea typeface="Times New Roman"/>
                          <a:cs typeface="David"/>
                        </a:rPr>
                        <a:t>  וַיֹּאמֶר הַפְּלִשְׁתִּי, אֶל-דָּוִד:  לְכָה אֵלַי--וְאֶתְּנָה אֶת-בְּשָׂרְךָ, לְעוֹף הַשָּׁמַיִם וּלְבֶהֱמַת הַשָּׂדֶה.  {ס} </a:t>
                      </a:r>
                      <a:endParaRPr lang="en-US" sz="20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000" b="1">
                          <a:solidFill>
                            <a:srgbClr val="000000"/>
                          </a:solidFill>
                          <a:latin typeface="Times New Roman"/>
                          <a:ea typeface="Times New Roman"/>
                          <a:cs typeface="David"/>
                        </a:rPr>
                        <a:t>44</a:t>
                      </a:r>
                      <a:r>
                        <a:rPr lang="en-US" sz="2000">
                          <a:solidFill>
                            <a:srgbClr val="000000"/>
                          </a:solidFill>
                          <a:latin typeface="Times New Roman"/>
                          <a:ea typeface="Times New Roman"/>
                          <a:cs typeface="David"/>
                        </a:rPr>
                        <a:t> And the Philistine said to David: 'Come to me, and I will give thy flesh unto the fowls of the air, and to the beasts of the field.' </a:t>
                      </a:r>
                      <a:r>
                        <a:rPr lang="en-US" sz="2000" b="1">
                          <a:solidFill>
                            <a:srgbClr val="000000"/>
                          </a:solidFill>
                          <a:latin typeface="Times New Roman"/>
                          <a:ea typeface="Times New Roman"/>
                          <a:cs typeface="David"/>
                        </a:rPr>
                        <a:t>{S}</a:t>
                      </a:r>
                      <a:r>
                        <a:rPr lang="en-US" sz="2000">
                          <a:solidFill>
                            <a:srgbClr val="000000"/>
                          </a:solidFill>
                          <a:latin typeface="Times New Roman"/>
                          <a:ea typeface="Times New Roman"/>
                          <a:cs typeface="David"/>
                        </a:rPr>
                        <a:t> </a:t>
                      </a:r>
                      <a:endParaRPr lang="en-US" sz="2000">
                        <a:latin typeface="Calibri"/>
                        <a:ea typeface="Calibri"/>
                        <a:cs typeface="Arial"/>
                      </a:endParaRPr>
                    </a:p>
                  </a:txBody>
                  <a:tcPr marL="38100" marR="38100" marT="38100" marB="38100">
                    <a:lnL>
                      <a:noFill/>
                    </a:lnL>
                    <a:lnR>
                      <a:noFill/>
                    </a:lnR>
                    <a:lnT>
                      <a:noFill/>
                    </a:lnT>
                    <a:lnB>
                      <a:noFill/>
                    </a:lnB>
                  </a:tcPr>
                </a:tc>
              </a:tr>
              <a:tr h="2317604">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מה</a:t>
                      </a:r>
                      <a:r>
                        <a:rPr lang="he-IL" sz="2000" dirty="0">
                          <a:solidFill>
                            <a:srgbClr val="000000"/>
                          </a:solidFill>
                          <a:latin typeface="Times New Roman"/>
                          <a:ea typeface="Times New Roman"/>
                          <a:cs typeface="David"/>
                        </a:rPr>
                        <a:t>  וַיֹּאמֶר דָּוִד, אֶל-הַפְּלִשְׁתִּי, אַתָּה בָּא אֵלַי, בְּחֶרֶב וּבַחֲנִית וּבְכִידוֹן; וְאָנֹכִי בָא-אֵלֶיךָ, בְּשֵׁם יְהוָה צְבָאוֹת, אֱלֹהֵי מַעַרְכוֹת יִשְׂרָאֵל, אֲשֶׁר חֵרַפְתָּ. </a:t>
                      </a:r>
                      <a:endParaRPr lang="en-US" sz="20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45</a:t>
                      </a:r>
                      <a:r>
                        <a:rPr lang="en-US" sz="2000" dirty="0">
                          <a:solidFill>
                            <a:srgbClr val="000000"/>
                          </a:solidFill>
                          <a:latin typeface="Times New Roman"/>
                          <a:ea typeface="Times New Roman"/>
                          <a:cs typeface="David"/>
                        </a:rPr>
                        <a:t> Then said David to the Philistine: 'Thou </a:t>
                      </a:r>
                      <a:r>
                        <a:rPr lang="en-US" sz="2000" dirty="0" err="1">
                          <a:solidFill>
                            <a:srgbClr val="000000"/>
                          </a:solidFill>
                          <a:latin typeface="Times New Roman"/>
                          <a:ea typeface="Times New Roman"/>
                          <a:cs typeface="David"/>
                        </a:rPr>
                        <a:t>comest</a:t>
                      </a:r>
                      <a:r>
                        <a:rPr lang="en-US" sz="2000" dirty="0">
                          <a:solidFill>
                            <a:srgbClr val="000000"/>
                          </a:solidFill>
                          <a:latin typeface="Times New Roman"/>
                          <a:ea typeface="Times New Roman"/>
                          <a:cs typeface="David"/>
                        </a:rPr>
                        <a:t> to me with a sword, and with a spear, and with a javelin; but I come to thee in the name of the LORD of hosts, the God of the armies of Israel, whom thou hast taunted. </a:t>
                      </a:r>
                      <a:endParaRPr lang="en-US" sz="2000" dirty="0">
                        <a:latin typeface="Calibri"/>
                        <a:ea typeface="Calibri"/>
                        <a:cs typeface="Arial"/>
                      </a:endParaRPr>
                    </a:p>
                  </a:txBody>
                  <a:tcPr marL="38100" marR="38100" marT="38100" marB="38100">
                    <a:lnL>
                      <a:noFill/>
                    </a:lnL>
                    <a:lnR>
                      <a:noFill/>
                    </a:lnR>
                    <a:lnT>
                      <a:noFill/>
                    </a:lnT>
                    <a:lnB>
                      <a:noFill/>
                    </a:lnB>
                  </a:tcPr>
                </a:tc>
              </a:tr>
            </a:tbl>
          </a:graphicData>
        </a:graphic>
      </p:graphicFrame>
      <p:graphicFrame>
        <p:nvGraphicFramePr>
          <p:cNvPr id="3" name="Table 2"/>
          <p:cNvGraphicFramePr>
            <a:graphicFrameLocks noGrp="1"/>
          </p:cNvGraphicFramePr>
          <p:nvPr/>
        </p:nvGraphicFramePr>
        <p:xfrm>
          <a:off x="0" y="4267200"/>
          <a:ext cx="8915400" cy="2590800"/>
        </p:xfrm>
        <a:graphic>
          <a:graphicData uri="http://schemas.openxmlformats.org/drawingml/2006/table">
            <a:tbl>
              <a:tblPr/>
              <a:tblGrid>
                <a:gridCol w="4457700"/>
                <a:gridCol w="4457700"/>
              </a:tblGrid>
              <a:tr h="2590800">
                <a:tc>
                  <a:txBody>
                    <a:bodyPr/>
                    <a:lstStyle/>
                    <a:p>
                      <a:pPr marL="0" marR="0" algn="r" rtl="1">
                        <a:lnSpc>
                          <a:spcPct val="115000"/>
                        </a:lnSpc>
                        <a:spcBef>
                          <a:spcPts val="0"/>
                        </a:spcBef>
                        <a:spcAft>
                          <a:spcPts val="0"/>
                        </a:spcAft>
                      </a:pPr>
                      <a:r>
                        <a:rPr lang="he-IL" sz="2000" b="1" dirty="0">
                          <a:solidFill>
                            <a:srgbClr val="000000"/>
                          </a:solidFill>
                          <a:latin typeface="Times New Roman"/>
                          <a:ea typeface="Times New Roman"/>
                          <a:cs typeface="David"/>
                        </a:rPr>
                        <a:t>מז</a:t>
                      </a:r>
                      <a:r>
                        <a:rPr lang="he-IL" sz="2000" dirty="0">
                          <a:solidFill>
                            <a:srgbClr val="000000"/>
                          </a:solidFill>
                          <a:latin typeface="Times New Roman"/>
                          <a:ea typeface="Times New Roman"/>
                          <a:cs typeface="David"/>
                        </a:rPr>
                        <a:t>  וְיֵדְעוּ כָּל-הַקָּהָל הַזֶּה, כִּי-לֹא בְּחֶרֶב וּבַחֲנִית יְהוֹשִׁיעַ יְהוָה:  כִּי לַיהוָה הַמִּלְחָמָה, וְנָתַן אֶתְכֶם בְּיָדֵנוּ.  {ס} </a:t>
                      </a:r>
                      <a:endParaRPr lang="en-US" sz="20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000000"/>
                          </a:solidFill>
                          <a:latin typeface="Times New Roman"/>
                          <a:ea typeface="Times New Roman"/>
                          <a:cs typeface="David"/>
                        </a:rPr>
                        <a:t>47</a:t>
                      </a:r>
                      <a:r>
                        <a:rPr lang="en-US" sz="2000" dirty="0">
                          <a:solidFill>
                            <a:srgbClr val="000000"/>
                          </a:solidFill>
                          <a:latin typeface="Times New Roman"/>
                          <a:ea typeface="Times New Roman"/>
                          <a:cs typeface="David"/>
                        </a:rPr>
                        <a:t> and that all this assembly may know that the LORD </a:t>
                      </a:r>
                      <a:r>
                        <a:rPr lang="en-US" sz="2000" dirty="0" err="1">
                          <a:solidFill>
                            <a:srgbClr val="000000"/>
                          </a:solidFill>
                          <a:latin typeface="Times New Roman"/>
                          <a:ea typeface="Times New Roman"/>
                          <a:cs typeface="David"/>
                        </a:rPr>
                        <a:t>saveth</a:t>
                      </a:r>
                      <a:r>
                        <a:rPr lang="en-US" sz="2000" dirty="0">
                          <a:solidFill>
                            <a:srgbClr val="000000"/>
                          </a:solidFill>
                          <a:latin typeface="Times New Roman"/>
                          <a:ea typeface="Times New Roman"/>
                          <a:cs typeface="David"/>
                        </a:rPr>
                        <a:t> not with sword and spear; for the battle is the LORD'S, and He will give you into our hand.' </a:t>
                      </a:r>
                      <a:r>
                        <a:rPr lang="en-US" sz="2000" b="1" dirty="0">
                          <a:solidFill>
                            <a:srgbClr val="000000"/>
                          </a:solidFill>
                          <a:latin typeface="Times New Roman"/>
                          <a:ea typeface="Times New Roman"/>
                          <a:cs typeface="David"/>
                        </a:rPr>
                        <a:t>{S}</a:t>
                      </a:r>
                      <a:r>
                        <a:rPr lang="en-US" sz="2000" dirty="0">
                          <a:solidFill>
                            <a:srgbClr val="000000"/>
                          </a:solidFill>
                          <a:latin typeface="Times New Roman"/>
                          <a:ea typeface="Times New Roman"/>
                          <a:cs typeface="David"/>
                        </a:rPr>
                        <a:t> </a:t>
                      </a:r>
                      <a:endParaRPr lang="en-US" sz="2000" dirty="0">
                        <a:latin typeface="Calibri"/>
                        <a:ea typeface="Calibri"/>
                        <a:cs typeface="Arial"/>
                      </a:endParaRPr>
                    </a:p>
                  </a:txBody>
                  <a:tcPr marL="38100" marR="38100" marT="38100" marB="38100">
                    <a:lnL>
                      <a:noFill/>
                    </a:lnL>
                    <a:lnR>
                      <a:noFill/>
                    </a:lnR>
                    <a:lnT>
                      <a:noFill/>
                    </a:lnT>
                    <a:lnB>
                      <a:noFill/>
                    </a:lnB>
                  </a:tcPr>
                </a:tc>
              </a:tr>
            </a:tbl>
          </a:graphicData>
        </a:graphic>
      </p:graphicFrame>
      <p:sp>
        <p:nvSpPr>
          <p:cNvPr id="4" name="Rectangle 3"/>
          <p:cNvSpPr/>
          <p:nvPr/>
        </p:nvSpPr>
        <p:spPr>
          <a:xfrm>
            <a:off x="4495800" y="0"/>
            <a:ext cx="4495800" cy="594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58000"/>
        </p:xfrm>
        <a:graphic>
          <a:graphicData uri="http://schemas.openxmlformats.org/drawingml/2006/table">
            <a:tbl>
              <a:tblPr/>
              <a:tblGrid>
                <a:gridCol w="4572000"/>
                <a:gridCol w="4572000"/>
              </a:tblGrid>
              <a:tr h="2908582">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מח</a:t>
                      </a:r>
                      <a:r>
                        <a:rPr lang="he-IL" sz="2400" dirty="0">
                          <a:solidFill>
                            <a:srgbClr val="000000"/>
                          </a:solidFill>
                          <a:latin typeface="Times New Roman"/>
                          <a:ea typeface="Times New Roman"/>
                          <a:cs typeface="David"/>
                        </a:rPr>
                        <a:t>  וְהָיָה כִּי-קָם הַפְּלִשְׁתִּי, וַיֵּלֶךְ וַיִּקְרַב לִקְרַאת דָּוִד; וַיְמַהֵר דָּוִד, וַיָּרָץ הַמַּעֲרָכָה לִקְרַאת הַפְּלִשְׁתִּי.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a:solidFill>
                            <a:srgbClr val="000000"/>
                          </a:solidFill>
                          <a:latin typeface="Times New Roman"/>
                          <a:ea typeface="Times New Roman"/>
                          <a:cs typeface="David"/>
                        </a:rPr>
                        <a:t>48</a:t>
                      </a:r>
                      <a:r>
                        <a:rPr lang="en-US" sz="2400">
                          <a:solidFill>
                            <a:srgbClr val="000000"/>
                          </a:solidFill>
                          <a:latin typeface="Times New Roman"/>
                          <a:ea typeface="Times New Roman"/>
                          <a:cs typeface="David"/>
                        </a:rPr>
                        <a:t> And it came to pass, when the Philistine arose, and came and drew nigh to meet David, that David hastened, and ran toward the army to meet the Philistine. </a:t>
                      </a:r>
                      <a:endParaRPr lang="en-US" sz="2400">
                        <a:latin typeface="Calibri"/>
                        <a:ea typeface="Calibri"/>
                        <a:cs typeface="Arial"/>
                      </a:endParaRPr>
                    </a:p>
                  </a:txBody>
                  <a:tcPr marL="38100" marR="38100" marT="38100" marB="38100">
                    <a:lnL>
                      <a:noFill/>
                    </a:lnL>
                    <a:lnR>
                      <a:noFill/>
                    </a:lnR>
                    <a:lnT>
                      <a:noFill/>
                    </a:lnT>
                    <a:lnB>
                      <a:noFill/>
                    </a:lnB>
                  </a:tcPr>
                </a:tc>
              </a:tr>
              <a:tr h="3949418">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מט</a:t>
                      </a:r>
                      <a:r>
                        <a:rPr lang="he-IL" sz="2400" dirty="0">
                          <a:solidFill>
                            <a:srgbClr val="000000"/>
                          </a:solidFill>
                          <a:latin typeface="Times New Roman"/>
                          <a:ea typeface="Times New Roman"/>
                          <a:cs typeface="David"/>
                        </a:rPr>
                        <a:t>  וַיִּשְׁלַח דָּוִד אֶת-יָדוֹ אֶל-הַכֶּלִי, וַיִּקַּח מִשָּׁם אֶבֶן וַיְקַלַּע, וַיַּךְ אֶת-הַפְּלִשְׁתִּי, אֶל-מִצְחוֹ; וַתִּטְבַּע הָאֶבֶן בְּמִצְחוֹ, וַיִּפֹּל עַל-פָּנָיו </a:t>
                      </a:r>
                      <a:r>
                        <a:rPr lang="he-IL" sz="2400" dirty="0" smtClean="0">
                          <a:solidFill>
                            <a:srgbClr val="000000"/>
                          </a:solidFill>
                          <a:latin typeface="Times New Roman"/>
                          <a:ea typeface="Times New Roman"/>
                          <a:cs typeface="David"/>
                        </a:rPr>
                        <a:t>אָרְצָה</a:t>
                      </a:r>
                      <a:r>
                        <a:rPr lang="he-IL" sz="2400" dirty="0">
                          <a:solidFill>
                            <a:srgbClr val="000000"/>
                          </a:solidFill>
                          <a:latin typeface="Times New Roman"/>
                          <a:ea typeface="Times New Roman"/>
                          <a:cs typeface="David"/>
                        </a:rPr>
                        <a:t>.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dirty="0">
                          <a:solidFill>
                            <a:srgbClr val="000000"/>
                          </a:solidFill>
                          <a:latin typeface="Times New Roman"/>
                          <a:ea typeface="Times New Roman"/>
                          <a:cs typeface="David"/>
                        </a:rPr>
                        <a:t>49</a:t>
                      </a:r>
                      <a:r>
                        <a:rPr lang="en-US" sz="2400" dirty="0">
                          <a:solidFill>
                            <a:srgbClr val="000000"/>
                          </a:solidFill>
                          <a:latin typeface="Times New Roman"/>
                          <a:ea typeface="Times New Roman"/>
                          <a:cs typeface="David"/>
                        </a:rPr>
                        <a:t> And David put his hand in his bag, and took thence a stone, and slung it, and smote the Philistine in his forehead; and the stone sank into his forehead, and he fell upon his </a:t>
                      </a:r>
                      <a:r>
                        <a:rPr lang="en-US" sz="2400" dirty="0" smtClean="0">
                          <a:solidFill>
                            <a:srgbClr val="000000"/>
                          </a:solidFill>
                          <a:latin typeface="Times New Roman"/>
                          <a:ea typeface="Times New Roman"/>
                          <a:cs typeface="David"/>
                        </a:rPr>
                        <a:t>face </a:t>
                      </a:r>
                      <a:r>
                        <a:rPr lang="en-US" sz="2400" dirty="0">
                          <a:solidFill>
                            <a:srgbClr val="000000"/>
                          </a:solidFill>
                          <a:latin typeface="Times New Roman"/>
                          <a:ea typeface="Times New Roman"/>
                          <a:cs typeface="David"/>
                        </a:rPr>
                        <a:t>to the earth. </a:t>
                      </a:r>
                      <a:endParaRPr lang="en-US" sz="2400" dirty="0">
                        <a:latin typeface="Calibri"/>
                        <a:ea typeface="Calibri"/>
                        <a:cs typeface="Arial"/>
                      </a:endParaRPr>
                    </a:p>
                  </a:txBody>
                  <a:tcPr marL="38100" marR="38100" marT="38100" marB="38100">
                    <a:lnL>
                      <a:noFill/>
                    </a:lnL>
                    <a:lnR>
                      <a:noFill/>
                    </a:lnR>
                    <a:lnT>
                      <a:noFill/>
                    </a:lnT>
                    <a:lnB>
                      <a:noFill/>
                    </a:lnB>
                  </a:tcPr>
                </a:tc>
              </a:tr>
            </a:tbl>
          </a:graphicData>
        </a:graphic>
      </p:graphicFrame>
      <p:sp>
        <p:nvSpPr>
          <p:cNvPr id="3" name="Rectangle 2"/>
          <p:cNvSpPr/>
          <p:nvPr/>
        </p:nvSpPr>
        <p:spPr>
          <a:xfrm>
            <a:off x="4572000" y="0"/>
            <a:ext cx="4572000" cy="586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762000"/>
            <a:ext cx="5562600" cy="646331"/>
          </a:xfrm>
          <a:prstGeom prst="rect">
            <a:avLst/>
          </a:prstGeom>
        </p:spPr>
        <p:txBody>
          <a:bodyPr wrap="square">
            <a:spAutoFit/>
          </a:bodyPr>
          <a:lstStyle/>
          <a:p>
            <a:r>
              <a:rPr lang="en-US" dirty="0" smtClean="0">
                <a:hlinkClick r:id="rId2"/>
              </a:rPr>
              <a:t>http://www.youtube.com/watch?v=hXIWh7c5css</a:t>
            </a:r>
            <a:endParaRPr lang="he-IL" dirty="0" smtClean="0"/>
          </a:p>
          <a:p>
            <a:endParaRPr lang="en-US" dirty="0"/>
          </a:p>
        </p:txBody>
      </p:sp>
      <p:pic>
        <p:nvPicPr>
          <p:cNvPr id="35842" name="Picture 2" descr="C:\Users\Osnat\Documents\Heb130b2010-11\David_Goliath\Azeka Pics\IMG_3535 S.jpg"/>
          <p:cNvPicPr>
            <a:picLocks noChangeAspect="1" noChangeArrowheads="1"/>
          </p:cNvPicPr>
          <p:nvPr/>
        </p:nvPicPr>
        <p:blipFill>
          <a:blip r:embed="rId3" cstate="print"/>
          <a:srcRect b="23333"/>
          <a:stretch>
            <a:fillRect/>
          </a:stretch>
        </p:blipFill>
        <p:spPr bwMode="auto">
          <a:xfrm>
            <a:off x="0" y="1600200"/>
            <a:ext cx="9144000" cy="52578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57999"/>
        </p:xfrm>
        <a:graphic>
          <a:graphicData uri="http://schemas.openxmlformats.org/drawingml/2006/table">
            <a:tbl>
              <a:tblPr/>
              <a:tblGrid>
                <a:gridCol w="4572000"/>
                <a:gridCol w="4572000"/>
              </a:tblGrid>
              <a:tr h="3404530">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נא</a:t>
                      </a:r>
                      <a:r>
                        <a:rPr lang="he-IL" sz="2400" dirty="0">
                          <a:solidFill>
                            <a:srgbClr val="000000"/>
                          </a:solidFill>
                          <a:latin typeface="Times New Roman"/>
                          <a:ea typeface="Times New Roman"/>
                          <a:cs typeface="David"/>
                        </a:rPr>
                        <a:t>  וַיָּרָץ דָּוִד וַיַּעֲמֹד אֶל-הַפְּלִשְׁתִּי וַיִּקַּח אֶת-חַרְבּוֹ וַיִּשְׁלְפָהּ מִתַּעְרָהּ, וַיְמֹתְתֵהוּ, וַיִּכְרָת-בָּהּ, אֶת-רֹאשׁוֹ; וַיִּרְאוּ הַפְּלִשְׁתִּים כִּי-מֵת גִּבּוֹרָם, וַיָּנֻסוּ.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dirty="0">
                          <a:solidFill>
                            <a:srgbClr val="000000"/>
                          </a:solidFill>
                          <a:latin typeface="Times New Roman"/>
                          <a:ea typeface="Times New Roman"/>
                          <a:cs typeface="David"/>
                        </a:rPr>
                        <a:t>51</a:t>
                      </a:r>
                      <a:r>
                        <a:rPr lang="en-US" sz="2400" dirty="0">
                          <a:solidFill>
                            <a:srgbClr val="000000"/>
                          </a:solidFill>
                          <a:latin typeface="Times New Roman"/>
                          <a:ea typeface="Times New Roman"/>
                          <a:cs typeface="David"/>
                        </a:rPr>
                        <a:t> And David ran, and stood over the Philistine, and took his sword, and drew it out of the sheath thereof, and slew him, and cut off his head therewith. And when the Philistines saw that their mighty man was dead, they fled. </a:t>
                      </a:r>
                      <a:endParaRPr lang="en-US" sz="2400" dirty="0">
                        <a:latin typeface="Calibri"/>
                        <a:ea typeface="Calibri"/>
                        <a:cs typeface="Arial"/>
                      </a:endParaRPr>
                    </a:p>
                  </a:txBody>
                  <a:tcPr marL="38100" marR="38100" marT="38100" marB="38100">
                    <a:lnL>
                      <a:noFill/>
                    </a:lnL>
                    <a:lnR>
                      <a:noFill/>
                    </a:lnR>
                    <a:lnT>
                      <a:noFill/>
                    </a:lnT>
                    <a:lnB>
                      <a:noFill/>
                    </a:lnB>
                  </a:tcPr>
                </a:tc>
              </a:tr>
              <a:tr h="3453469">
                <a:tc>
                  <a:txBody>
                    <a:bodyPr/>
                    <a:lstStyle/>
                    <a:p>
                      <a:pPr marL="0" marR="0" algn="r" rtl="1">
                        <a:lnSpc>
                          <a:spcPct val="115000"/>
                        </a:lnSpc>
                        <a:spcBef>
                          <a:spcPts val="0"/>
                        </a:spcBef>
                        <a:spcAft>
                          <a:spcPts val="0"/>
                        </a:spcAft>
                      </a:pPr>
                      <a:r>
                        <a:rPr lang="he-IL" sz="2400" b="1" dirty="0">
                          <a:solidFill>
                            <a:srgbClr val="000000"/>
                          </a:solidFill>
                          <a:latin typeface="Times New Roman"/>
                          <a:ea typeface="Times New Roman"/>
                          <a:cs typeface="David"/>
                        </a:rPr>
                        <a:t>נב</a:t>
                      </a:r>
                      <a:r>
                        <a:rPr lang="he-IL" sz="2400" dirty="0">
                          <a:solidFill>
                            <a:srgbClr val="000000"/>
                          </a:solidFill>
                          <a:latin typeface="Times New Roman"/>
                          <a:ea typeface="Times New Roman"/>
                          <a:cs typeface="David"/>
                        </a:rPr>
                        <a:t>  וַיָּקֻמוּ אַנְשֵׁי יִשְׂרָאֵל וִיהוּדָה וַיָּרִעוּ, וַיִּרְדְּפוּ אֶת-הַפְּלִשְׁתִּים, עַד-בּוֹאֲךָ גַיְא, וְעַד שַׁעֲרֵי עֶקְרוֹן; וַיִּפְּלוּ חַלְלֵי פְלִשְׁתִּים, בְּדֶרֶךְ שַׁעֲרַיִם, וְעַד-גַּת, וְעַד-עֶקְרוֹן. </a:t>
                      </a:r>
                      <a:endParaRPr lang="en-US" sz="2400" dirty="0">
                        <a:latin typeface="Calibri"/>
                        <a:ea typeface="Calibri"/>
                        <a:cs typeface="Arial"/>
                      </a:endParaRPr>
                    </a:p>
                  </a:txBody>
                  <a:tcPr marL="38100" marR="38100" marT="38100" marB="38100">
                    <a:lnL>
                      <a:noFill/>
                    </a:lnL>
                    <a:lnR>
                      <a:noFill/>
                    </a:lnR>
                    <a:lnT>
                      <a:noFill/>
                    </a:lnT>
                    <a:lnB>
                      <a:noFill/>
                    </a:lnB>
                  </a:tcPr>
                </a:tc>
                <a:tc>
                  <a:txBody>
                    <a:bodyPr/>
                    <a:lstStyle/>
                    <a:p>
                      <a:pPr marL="0" marR="0">
                        <a:lnSpc>
                          <a:spcPct val="115000"/>
                        </a:lnSpc>
                        <a:spcBef>
                          <a:spcPts val="0"/>
                        </a:spcBef>
                        <a:spcAft>
                          <a:spcPts val="0"/>
                        </a:spcAft>
                      </a:pPr>
                      <a:r>
                        <a:rPr lang="en-US" sz="2400" b="1" dirty="0">
                          <a:solidFill>
                            <a:srgbClr val="000000"/>
                          </a:solidFill>
                          <a:latin typeface="Times New Roman"/>
                          <a:ea typeface="Times New Roman"/>
                          <a:cs typeface="David"/>
                        </a:rPr>
                        <a:t>52</a:t>
                      </a:r>
                      <a:r>
                        <a:rPr lang="en-US" sz="2400" dirty="0">
                          <a:solidFill>
                            <a:srgbClr val="000000"/>
                          </a:solidFill>
                          <a:latin typeface="Times New Roman"/>
                          <a:ea typeface="Times New Roman"/>
                          <a:cs typeface="David"/>
                        </a:rPr>
                        <a:t> And the men of Israel and of Judah arose, and shouted, and pursued the Philistines, until thou </a:t>
                      </a:r>
                      <a:r>
                        <a:rPr lang="en-US" sz="2400" dirty="0" err="1">
                          <a:solidFill>
                            <a:srgbClr val="000000"/>
                          </a:solidFill>
                          <a:latin typeface="Times New Roman"/>
                          <a:ea typeface="Times New Roman"/>
                          <a:cs typeface="David"/>
                        </a:rPr>
                        <a:t>comest</a:t>
                      </a:r>
                      <a:r>
                        <a:rPr lang="en-US" sz="2400" dirty="0">
                          <a:solidFill>
                            <a:srgbClr val="000000"/>
                          </a:solidFill>
                          <a:latin typeface="Times New Roman"/>
                          <a:ea typeface="Times New Roman"/>
                          <a:cs typeface="David"/>
                        </a:rPr>
                        <a:t> to </a:t>
                      </a:r>
                      <a:r>
                        <a:rPr lang="en-US" sz="2400" dirty="0" err="1">
                          <a:solidFill>
                            <a:srgbClr val="000000"/>
                          </a:solidFill>
                          <a:latin typeface="Times New Roman"/>
                          <a:ea typeface="Times New Roman"/>
                          <a:cs typeface="David"/>
                        </a:rPr>
                        <a:t>Gai</a:t>
                      </a:r>
                      <a:r>
                        <a:rPr lang="en-US" sz="2400" dirty="0">
                          <a:solidFill>
                            <a:srgbClr val="000000"/>
                          </a:solidFill>
                          <a:latin typeface="Times New Roman"/>
                          <a:ea typeface="Times New Roman"/>
                          <a:cs typeface="David"/>
                        </a:rPr>
                        <a:t>, and to the gates of </a:t>
                      </a:r>
                      <a:r>
                        <a:rPr lang="en-US" sz="2400" dirty="0" err="1">
                          <a:solidFill>
                            <a:srgbClr val="000000"/>
                          </a:solidFill>
                          <a:latin typeface="Times New Roman"/>
                          <a:ea typeface="Times New Roman"/>
                          <a:cs typeface="David"/>
                        </a:rPr>
                        <a:t>Ekron</a:t>
                      </a:r>
                      <a:r>
                        <a:rPr lang="en-US" sz="2400" dirty="0">
                          <a:solidFill>
                            <a:srgbClr val="000000"/>
                          </a:solidFill>
                          <a:latin typeface="Times New Roman"/>
                          <a:ea typeface="Times New Roman"/>
                          <a:cs typeface="David"/>
                        </a:rPr>
                        <a:t>. And the wounded of the Philistines fell down by the way to </a:t>
                      </a:r>
                      <a:r>
                        <a:rPr lang="en-US" sz="2400" dirty="0" err="1">
                          <a:solidFill>
                            <a:srgbClr val="000000"/>
                          </a:solidFill>
                          <a:latin typeface="Times New Roman"/>
                          <a:ea typeface="Times New Roman"/>
                          <a:cs typeface="David"/>
                        </a:rPr>
                        <a:t>Shaaraim</a:t>
                      </a:r>
                      <a:r>
                        <a:rPr lang="en-US" sz="2400" dirty="0">
                          <a:solidFill>
                            <a:srgbClr val="000000"/>
                          </a:solidFill>
                          <a:latin typeface="Times New Roman"/>
                          <a:ea typeface="Times New Roman"/>
                          <a:cs typeface="David"/>
                        </a:rPr>
                        <a:t>, even unto Gath, and unto </a:t>
                      </a:r>
                      <a:r>
                        <a:rPr lang="en-US" sz="2400" dirty="0" err="1">
                          <a:solidFill>
                            <a:srgbClr val="000000"/>
                          </a:solidFill>
                          <a:latin typeface="Times New Roman"/>
                          <a:ea typeface="Times New Roman"/>
                          <a:cs typeface="David"/>
                        </a:rPr>
                        <a:t>Ekron</a:t>
                      </a:r>
                      <a:r>
                        <a:rPr lang="en-US" sz="2400" dirty="0">
                          <a:solidFill>
                            <a:srgbClr val="000000"/>
                          </a:solidFill>
                          <a:latin typeface="Times New Roman"/>
                          <a:ea typeface="Times New Roman"/>
                          <a:cs typeface="David"/>
                        </a:rPr>
                        <a:t>. </a:t>
                      </a:r>
                      <a:endParaRPr lang="en-US" sz="2400" dirty="0">
                        <a:latin typeface="Calibri"/>
                        <a:ea typeface="Calibri"/>
                        <a:cs typeface="Arial"/>
                      </a:endParaRPr>
                    </a:p>
                  </a:txBody>
                  <a:tcPr marL="38100" marR="38100" marT="38100" marB="38100">
                    <a:lnL>
                      <a:noFill/>
                    </a:lnL>
                    <a:lnR>
                      <a:noFill/>
                    </a:lnR>
                    <a:lnT>
                      <a:noFill/>
                    </a:lnT>
                    <a:lnB>
                      <a:noFill/>
                    </a:lnB>
                  </a:tcPr>
                </a:tc>
              </a:tr>
            </a:tbl>
          </a:graphicData>
        </a:graphic>
      </p:graphicFrame>
      <p:sp>
        <p:nvSpPr>
          <p:cNvPr id="3" name="Rectangle 2"/>
          <p:cNvSpPr/>
          <p:nvPr/>
        </p:nvSpPr>
        <p:spPr>
          <a:xfrm>
            <a:off x="4572000" y="0"/>
            <a:ext cx="44196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Osnat\Documents\Heb130b2010-11\David_Goliath\Azeka Pics\IMG_3536 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582341"/>
            <a:ext cx="4572000" cy="1477328"/>
          </a:xfrm>
          <a:prstGeom prst="rect">
            <a:avLst/>
          </a:prstGeom>
        </p:spPr>
        <p:txBody>
          <a:bodyPr>
            <a:spAutoFit/>
          </a:bodyPr>
          <a:lstStyle/>
          <a:p>
            <a:endParaRPr lang="en-US" dirty="0"/>
          </a:p>
          <a:p>
            <a:endParaRPr lang="en-US" dirty="0" smtClean="0"/>
          </a:p>
          <a:p>
            <a:endParaRPr lang="en-US" dirty="0" smtClean="0"/>
          </a:p>
          <a:p>
            <a:endParaRPr lang="he-IL" dirty="0" smtClean="0"/>
          </a:p>
          <a:p>
            <a:endParaRPr lang="en-US" dirty="0"/>
          </a:p>
        </p:txBody>
      </p:sp>
      <p:sp>
        <p:nvSpPr>
          <p:cNvPr id="3" name="Rectangle 2"/>
          <p:cNvSpPr/>
          <p:nvPr/>
        </p:nvSpPr>
        <p:spPr>
          <a:xfrm>
            <a:off x="1676400" y="381000"/>
            <a:ext cx="6172200" cy="646331"/>
          </a:xfrm>
          <a:prstGeom prst="rect">
            <a:avLst/>
          </a:prstGeom>
        </p:spPr>
        <p:txBody>
          <a:bodyPr wrap="square">
            <a:spAutoFit/>
          </a:bodyPr>
          <a:lstStyle/>
          <a:p>
            <a:r>
              <a:rPr lang="en-US" dirty="0" smtClean="0">
                <a:hlinkClick r:id="rId2"/>
              </a:rPr>
              <a:t>http://www.mapa.co.il/general/searchresult_locked.asp</a:t>
            </a:r>
            <a:endParaRPr lang="en-US" dirty="0" smtClean="0"/>
          </a:p>
          <a:p>
            <a:endParaRPr lang="en-US" dirty="0"/>
          </a:p>
        </p:txBody>
      </p:sp>
      <p:sp>
        <p:nvSpPr>
          <p:cNvPr id="4" name="Rectangle 3"/>
          <p:cNvSpPr/>
          <p:nvPr/>
        </p:nvSpPr>
        <p:spPr>
          <a:xfrm>
            <a:off x="2286000" y="1166843"/>
            <a:ext cx="4572000" cy="4801314"/>
          </a:xfrm>
          <a:prstGeom prst="rect">
            <a:avLst/>
          </a:prstGeom>
        </p:spPr>
        <p:txBody>
          <a:bodyPr>
            <a:spAutoFit/>
          </a:bodyPr>
          <a:lstStyle/>
          <a:p>
            <a:r>
              <a:rPr lang="en-US" dirty="0" smtClean="0"/>
              <a:t>http://www.mapa.co.il/general/searchresult_locked.asp?textsearch=%e8%e9%e5%ec%e9%ed&amp;first=1&amp;minx=109354.84375&amp;miny=1112964.421875&amp;maxx=166425.15625&amp;maxy=1141499.578125&amp;mapearthx=137890&amp;mapearthy=1127232&amp;mapzoom=15000&amp;currheadertab=1&amp;geosearchradius=50000&amp;centerx=&amp;centery=&amp;geopoiname=&amp;sourcex=&amp;sourcey=&amp;sourcepoint=&amp;sourceaddinfo=&amp;rsf_viewstate=&amp;filter=&amp;filterpath=&amp;subjectid=&amp;textsearchwhere=%f6%e5%ee%fa+%f2%e6%f7%e4&amp;resultstargetonmap=on&amp;UserEarthX=126374&amp;UserEarthY=1135740&amp;UserMapZoom=15000&amp;LoadUserPosition=1&amp;MapType=combination&amp;ImagesOption=COMB_&amp;CurrMapTab=6&amp;LoadPOIFromSession=&amp;PNGLayers=</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Osnat\Documents\Heb130b2010-11\David_Goliath\Azeka Pics\IMG_3544 S.jpg"/>
          <p:cNvPicPr>
            <a:picLocks noChangeAspect="1" noChangeArrowheads="1"/>
          </p:cNvPicPr>
          <p:nvPr/>
        </p:nvPicPr>
        <p:blipFill>
          <a:blip r:embed="rId2" cstate="print"/>
          <a:srcRect/>
          <a:stretch>
            <a:fillRect/>
          </a:stretch>
        </p:blipFill>
        <p:spPr bwMode="auto">
          <a:xfrm>
            <a:off x="2000250" y="0"/>
            <a:ext cx="5143500" cy="6858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2819400" y="1066800"/>
            <a:ext cx="5803265" cy="3200400"/>
          </a:xfrm>
          <a:prstGeom prst="rect">
            <a:avLst/>
          </a:prstGeom>
          <a:noFill/>
          <a:ln w="9525">
            <a:noFill/>
            <a:miter lim="800000"/>
            <a:headEnd/>
            <a:tailEnd/>
          </a:ln>
        </p:spPr>
      </p:pic>
      <p:sp>
        <p:nvSpPr>
          <p:cNvPr id="49154" name="Rectangle 2"/>
          <p:cNvSpPr>
            <a:spLocks noChangeArrowheads="1"/>
          </p:cNvSpPr>
          <p:nvPr/>
        </p:nvSpPr>
        <p:spPr bwMode="auto">
          <a:xfrm>
            <a:off x="228600" y="1149350"/>
            <a:ext cx="2419351" cy="4413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גבר, לגבור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to overcome</a:t>
            </a:r>
          </a:p>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עובד אלוהים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devoted to God</a:t>
            </a:r>
          </a:p>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עובד אלילים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idolater</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שמרן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conservative</a:t>
            </a:r>
          </a:p>
          <a:p>
            <a:pPr marL="0" marR="0" lvl="0" indent="0" algn="r" defTabSz="914400" rtl="1"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אלתור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improvisation</a:t>
            </a:r>
          </a:p>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המצאה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invention</a:t>
            </a:r>
          </a:p>
          <a:p>
            <a:pPr marL="0" marR="0" lvl="0" indent="0" algn="r" defTabSz="914400" rtl="1" eaLnBrk="1" fontAlgn="base" latinLnBrk="0" hangingPunct="1">
              <a:lnSpc>
                <a:spcPct val="100000"/>
              </a:lnSpc>
              <a:spcBef>
                <a:spcPct val="0"/>
              </a:spcBef>
              <a:spcAft>
                <a:spcPct val="0"/>
              </a:spcAft>
              <a:buClrTx/>
              <a:buSzTx/>
              <a:buFontTx/>
              <a:buNone/>
              <a:tabLst/>
            </a:pPr>
            <a:r>
              <a:rPr kumimoji="0" lang="he-IL" b="0" i="0" u="none" strike="noStrike" cap="none" normalizeH="0" baseline="0" dirty="0" smtClean="0">
                <a:ln>
                  <a:noFill/>
                </a:ln>
                <a:solidFill>
                  <a:schemeClr val="tx1"/>
                </a:solidFill>
                <a:effectLst/>
                <a:latin typeface="Arial" pitchFamily="34" charset="0"/>
                <a:ea typeface="Arial" pitchFamily="34" charset="0"/>
                <a:cs typeface="Arial" pitchFamily="34" charset="0"/>
              </a:rPr>
              <a:t>נוסחה  </a:t>
            </a:r>
            <a:r>
              <a:rPr kumimoji="0" lang="en-US" b="0" i="0" u="none" strike="noStrike" cap="none" normalizeH="0" baseline="0" dirty="0" smtClean="0">
                <a:ln>
                  <a:noFill/>
                </a:ln>
                <a:solidFill>
                  <a:schemeClr val="tx1"/>
                </a:solidFill>
                <a:effectLst/>
                <a:latin typeface="Arial" pitchFamily="34" charset="0"/>
                <a:ea typeface="Arial" pitchFamily="34" charset="0"/>
                <a:cs typeface="Arial" pitchFamily="34" charset="0"/>
              </a:rPr>
              <a:t>formula, convention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1371</Words>
  <Application>Microsoft Office PowerPoint</Application>
  <PresentationFormat>On-screen Show (4:3)</PresentationFormat>
  <Paragraphs>111</Paragraphs>
  <Slides>31</Slides>
  <Notes>4</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קרב דוד וגלית – תל עזקה</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קרב דוד וגלית – תל עזקה</dc:title>
  <dc:creator>Osnat</dc:creator>
  <cp:lastModifiedBy>Osnat</cp:lastModifiedBy>
  <cp:revision>12</cp:revision>
  <dcterms:created xsi:type="dcterms:W3CDTF">2011-04-02T03:00:17Z</dcterms:created>
  <dcterms:modified xsi:type="dcterms:W3CDTF">2013-11-05T23:58:17Z</dcterms:modified>
</cp:coreProperties>
</file>