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362" autoAdjust="0"/>
  </p:normalViewPr>
  <p:slideViewPr>
    <p:cSldViewPr>
      <p:cViewPr varScale="1">
        <p:scale>
          <a:sx n="68" d="100"/>
          <a:sy n="68" d="100"/>
        </p:scale>
        <p:origin x="-20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12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7458F-F574-4BD9-A458-463E2C1710C0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C23BB-68A5-4CC5-9D7B-B4228F0B14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he.wikipedia.org/wiki/1994" TargetMode="External"/><Relationship Id="rId13" Type="http://schemas.openxmlformats.org/officeDocument/2006/relationships/hyperlink" Target="http://he.wikipedia.org/wiki/%D7%9E%D7%95%D7%A1%D7%9C%D7%9E%D7%99" TargetMode="External"/><Relationship Id="rId18" Type="http://schemas.openxmlformats.org/officeDocument/2006/relationships/hyperlink" Target="http://he.wikipedia.org/wiki/%D7%99%D7%A9%D7%A8%D7%90%D7%9C" TargetMode="External"/><Relationship Id="rId26" Type="http://schemas.openxmlformats.org/officeDocument/2006/relationships/hyperlink" Target="http://he.wikipedia.org/wiki/%D7%92%D7%9C%D7%99%D7%9C_(%D7%A8%D7%95%D7%91%D7%94)" TargetMode="External"/><Relationship Id="rId3" Type="http://schemas.openxmlformats.org/officeDocument/2006/relationships/hyperlink" Target="http://he.wikipedia.org/wiki/%D7%94%D7%90%D7%99%D7%A0%D7%AA%D7%99%D7%A4%D7%90%D7%93%D7%94_%D7%94%D7%A8%D7%90%D7%A9%D7%95%D7%A0%D7%94" TargetMode="External"/><Relationship Id="rId21" Type="http://schemas.openxmlformats.org/officeDocument/2006/relationships/hyperlink" Target="http://he.wikipedia.org/wiki/1990" TargetMode="External"/><Relationship Id="rId7" Type="http://schemas.openxmlformats.org/officeDocument/2006/relationships/hyperlink" Target="http://he.wikipedia.org/wiki/25_%D7%91%D7%A4%D7%91%D7%A8%D7%95%D7%90%D7%A8" TargetMode="External"/><Relationship Id="rId12" Type="http://schemas.openxmlformats.org/officeDocument/2006/relationships/hyperlink" Target="http://he.wikipedia.org/wiki/%D7%A6%D7%9C%D7%90%D7%94" TargetMode="External"/><Relationship Id="rId17" Type="http://schemas.openxmlformats.org/officeDocument/2006/relationships/hyperlink" Target="http://he.wikipedia.org/wiki/%D7%98%D7%A8%D7%95%D7%A8_%D7%99%D7%94%D7%95%D7%93%D7%99_%D7%91%D7%99%D7%A9%D7%A8%D7%90%D7%9C" TargetMode="External"/><Relationship Id="rId25" Type="http://schemas.openxmlformats.org/officeDocument/2006/relationships/hyperlink" Target="http://he.wikipedia.org/wiki/%D7%A8%D7%95%D7%91%D7%94" TargetMode="External"/><Relationship Id="rId2" Type="http://schemas.openxmlformats.org/officeDocument/2006/relationships/slide" Target="../slides/slide7.xml"/><Relationship Id="rId16" Type="http://schemas.openxmlformats.org/officeDocument/2006/relationships/hyperlink" Target="http://he.wikipedia.org/wiki/%D7%9E%D7%A2%D7%A8%D7%AA_%D7%94%D7%9E%D7%9B%D7%A4%D7%9C%D7%94" TargetMode="External"/><Relationship Id="rId20" Type="http://schemas.openxmlformats.org/officeDocument/2006/relationships/hyperlink" Target="http://he.wikipedia.org/wiki/20_%D7%91%D7%9E%D7%90%D7%99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he.wikipedia.org/wiki/1956" TargetMode="External"/><Relationship Id="rId11" Type="http://schemas.openxmlformats.org/officeDocument/2006/relationships/hyperlink" Target="http://he.wikipedia.org/wiki/%D7%A8%D7%A6%D7%97" TargetMode="External"/><Relationship Id="rId24" Type="http://schemas.openxmlformats.org/officeDocument/2006/relationships/hyperlink" Target="http://he.wikipedia.org/wiki/%D7%A8%D7%90%D7%A9%D7%95%D7%9F_%D7%9C%D7%A6%D7%99%D7%95%D7%9F" TargetMode="External"/><Relationship Id="rId5" Type="http://schemas.openxmlformats.org/officeDocument/2006/relationships/hyperlink" Target="http://he.wikipedia.org/wiki/9_%D7%91%D7%93%D7%A6%D7%9E%D7%91%D7%A8" TargetMode="External"/><Relationship Id="rId15" Type="http://schemas.openxmlformats.org/officeDocument/2006/relationships/hyperlink" Target="http://he.wikipedia.org/wiki/%D7%98%D7%91%D7%97_%D7%9E%D7%A2%D7%A8%D7%AA_%D7%94%D7%9E%D7%9B%D7%A4%D7%9C%D7%94" TargetMode="External"/><Relationship Id="rId23" Type="http://schemas.openxmlformats.org/officeDocument/2006/relationships/hyperlink" Target="http://he.wikipedia.org/wiki/%D7%A6%D7%95%D7%9E%D7%AA_%D7%A8%D7%90%D7%A9%D7%95%D7%A0%D7%99%D7%9D_(%D7%92%D7%9F_%D7%94%D7%95%D7%95%D7%A8%D7%93%D7%99%D7%9D)" TargetMode="External"/><Relationship Id="rId10" Type="http://schemas.openxmlformats.org/officeDocument/2006/relationships/hyperlink" Target="http://he.wikipedia.org/wiki/%D7%A7%D7%A8%D7%99%D7%99%D7%AA_%D7%90%D7%A8%D7%91%D7%A2" TargetMode="External"/><Relationship Id="rId19" Type="http://schemas.openxmlformats.org/officeDocument/2006/relationships/hyperlink" Target="http://he.wikipedia.org/wiki/%D7%A4%D7%9C%D7%A1%D7%98%D7%99%D7%A0%D7%99%D7%9D" TargetMode="External"/><Relationship Id="rId4" Type="http://schemas.openxmlformats.org/officeDocument/2006/relationships/hyperlink" Target="http://he.wikipedia.org/wiki/%D7%90%D7%99%D7%A0%D7%AA%D7%99%D7%A4%D7%90%D7%93%D7%AA_%D7%90%D7%9C-%D7%90%D7%A7%D7%A6%D7%94" TargetMode="External"/><Relationship Id="rId9" Type="http://schemas.openxmlformats.org/officeDocument/2006/relationships/hyperlink" Target="http://he.wikipedia.org/wiki/%D7%A8%D7%95%D7%A4%D7%90" TargetMode="External"/><Relationship Id="rId14" Type="http://schemas.openxmlformats.org/officeDocument/2006/relationships/hyperlink" Target="http://he.wikipedia.org/wiki/%D7%98%D7%A8%D7%95%D7%A8" TargetMode="External"/><Relationship Id="rId22" Type="http://schemas.openxmlformats.org/officeDocument/2006/relationships/hyperlink" Target="http://he.wikipedia.org/wiki/%D7%A8%D7%A6%D7%95%D7%A2%D7%AA_%D7%A2%D7%96%D7%94" TargetMode="External"/><Relationship Id="rId27" Type="http://schemas.openxmlformats.org/officeDocument/2006/relationships/hyperlink" Target="http://he.wikipedia.org/wiki/%D7%97%D7%99%D7%99%D7%9C" TargetMode="External"/></Relationships>
</file>

<file path=ppt/notesSlides/_rels/notes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he.wikipedia.org/wiki/%D7%A4%D7%9C%D7%A1%D7%98%D7%99%D7%A0%D7%99%D7%9D" TargetMode="External"/><Relationship Id="rId13" Type="http://schemas.openxmlformats.org/officeDocument/2006/relationships/hyperlink" Target="http://he.wikipedia.org/wiki/%D7%9E%D7%97%D7%91%D7%9C" TargetMode="External"/><Relationship Id="rId18" Type="http://schemas.openxmlformats.org/officeDocument/2006/relationships/hyperlink" Target="http://he.wikipedia.org/wiki/%D7%9E%D7%98%D7%A2%D7%9F_%D7%92%D7%97%D7%95%D7%9F" TargetMode="External"/><Relationship Id="rId3" Type="http://schemas.openxmlformats.org/officeDocument/2006/relationships/hyperlink" Target="http://he.wikipedia.org/wiki/%D7%AA%D7%97%D7%93%D7%99%D7%A9" TargetMode="External"/><Relationship Id="rId21" Type="http://schemas.openxmlformats.org/officeDocument/2006/relationships/hyperlink" Target="http://he.wikipedia.org/wiki/%D7%93%D7%97%D7%A4%D7%95%D7%A8_%D7%93%D7%99-9" TargetMode="External"/><Relationship Id="rId7" Type="http://schemas.openxmlformats.org/officeDocument/2006/relationships/hyperlink" Target="http://he.wikipedia.org/wiki/%D7%98%D7%A8%D7%95%D7%A8" TargetMode="External"/><Relationship Id="rId12" Type="http://schemas.openxmlformats.org/officeDocument/2006/relationships/hyperlink" Target="http://he.wikipedia.org/wiki/%D7%9E%D7%95%D7%A1%D7%A8" TargetMode="External"/><Relationship Id="rId17" Type="http://schemas.openxmlformats.org/officeDocument/2006/relationships/hyperlink" Target="http://he.wikipedia.org/wiki/%D7%9E%D7%98%D7%A2%D7%9F_%D7%A6%D7%93" TargetMode="External"/><Relationship Id="rId2" Type="http://schemas.openxmlformats.org/officeDocument/2006/relationships/slide" Target="../slides/slide8.xml"/><Relationship Id="rId16" Type="http://schemas.openxmlformats.org/officeDocument/2006/relationships/hyperlink" Target="http://he.wikipedia.org/wiki/%D7%A0%22%D7%98" TargetMode="External"/><Relationship Id="rId20" Type="http://schemas.openxmlformats.org/officeDocument/2006/relationships/hyperlink" Target="http://he.wikipedia.org/wiki/%D7%93%D7%97%D7%A4%D7%95%D7%A8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he.wikipedia.org/wiki/%D7%90%D7%99%D7%A0%D7%AA%D7%99%D7%A4%D7%93%D7%AA_%D7%90%D7%9C-%D7%90%D7%A7%D7%A6%D7%94" TargetMode="External"/><Relationship Id="rId11" Type="http://schemas.openxmlformats.org/officeDocument/2006/relationships/hyperlink" Target="http://he.wikipedia.org/wiki/%D7%97%D7%95%D7%A7" TargetMode="External"/><Relationship Id="rId5" Type="http://schemas.openxmlformats.org/officeDocument/2006/relationships/hyperlink" Target="http://he.wikipedia.org/wiki/%D7%A6%D7%94%22%D7%9C" TargetMode="External"/><Relationship Id="rId15" Type="http://schemas.openxmlformats.org/officeDocument/2006/relationships/hyperlink" Target="http://he.wikipedia.org/wiki/%D7%A7%D7%98%D7%92%D7%95%D7%A8%D7%99%D7%94:%D7%A0%D7%A9%D7%A7_%D7%A7%D7%9C" TargetMode="External"/><Relationship Id="rId10" Type="http://schemas.openxmlformats.org/officeDocument/2006/relationships/hyperlink" Target="http://he.wikipedia.org/wiki/%D7%94%D7%92%D7%A0%D7%94_%D7%A2%D7%A6%D7%9E%D7%99%D7%AA" TargetMode="External"/><Relationship Id="rId19" Type="http://schemas.openxmlformats.org/officeDocument/2006/relationships/hyperlink" Target="http://he.wikipedia.org/wiki/%D7%97%D7%99%D7%9C_%D7%94%D7%94%D7%A0%D7%93%D7%A1%D7%94_%D7%94%D7%A7%D7%A8%D7%91%D7%99%D7%AA" TargetMode="External"/><Relationship Id="rId4" Type="http://schemas.openxmlformats.org/officeDocument/2006/relationships/hyperlink" Target="http://he.wikipedia.org/wiki/%D7%9E%D7%9E%D7%A9%D7%9C%D7%AA_%D7%99%D7%A9%D7%A8%D7%90%D7%9C" TargetMode="External"/><Relationship Id="rId9" Type="http://schemas.openxmlformats.org/officeDocument/2006/relationships/hyperlink" Target="http://he.wikipedia.org/wiki/%D7%99%D7%A9%D7%A8%D7%90%D7%9C" TargetMode="External"/><Relationship Id="rId14" Type="http://schemas.openxmlformats.org/officeDocument/2006/relationships/hyperlink" Target="http://he.wikipedia.org/wiki/%D7%9E%D7%90%D7%A8%D7%91" TargetMode="External"/><Relationship Id="rId22" Type="http://schemas.openxmlformats.org/officeDocument/2006/relationships/hyperlink" Target="http://he.wikipedia.org/wiki/%D7%9E%D7%99%D7%92%D7%95%D7%9F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בשיעור</a:t>
            </a:r>
            <a:r>
              <a:rPr lang="he-IL" baseline="0" dirty="0" smtClean="0"/>
              <a:t> הזה נבדוק את הקשר בין השפה להתפתחויות ושינויים גיאוגרפים – פוליטים באזור.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בעקבות פלישת הערבים לישראל במאי 1948, הגנו היהודים על השטח שהוקצה להם על ידי האו"ם, ואף הרחיבו את האזור שבשליטתם. קוי שביתת הנשק שנקבעו ב- 1949 היו הגבולות הלכה למעשה עד 1967. הקו סומן בירוק ולכן כונה "הקו הירוק".במפה – סגול: מתכנית החלוקה. צהוב: נכבש במלחמת השחרור</a:t>
            </a:r>
          </a:p>
          <a:p>
            <a:pPr algn="r" rtl="1"/>
            <a:r>
              <a:rPr lang="he-IL" dirty="0" smtClean="0"/>
              <a:t>הקו הסגול – כינוי לקו הגבול אחרי</a:t>
            </a:r>
            <a:r>
              <a:rPr lang="he-IL" baseline="0" dirty="0" smtClean="0"/>
              <a:t> 1967, כולל כל השטחים שנכבשו</a:t>
            </a:r>
          </a:p>
          <a:p>
            <a:pPr algn="r" rtl="1"/>
            <a:r>
              <a:rPr lang="he-IL" baseline="0" dirty="0" smtClean="0"/>
              <a:t>משטר צבאי:באזורים הכבושים שלא סופחו למדינה לא חלים חוקים של המדינה אלא חוקים של הצבא.</a:t>
            </a:r>
          </a:p>
          <a:p>
            <a:pPr algn="r" rtl="1"/>
            <a:r>
              <a:rPr lang="he-IL" baseline="0" smtClean="0"/>
              <a:t>מדיניות הגשרים הפתוחים:מ-67 עד 87 מעבר חפשי של סחורות ופלשתינים אל בין ירדן והשטחים מעבר לקו הירוק.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להזכיר "מתנחבלים"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ב</a:t>
            </a:r>
            <a:r>
              <a:rPr lang="he-IL" dirty="0" smtClean="0">
                <a:hlinkClick r:id="rId3" action="ppaction://hlinkfile" tooltip="האינתיפאדה הראשונה"/>
              </a:rPr>
              <a:t>אינתיפאדה הראשונה</a:t>
            </a:r>
            <a:r>
              <a:rPr lang="he-IL" dirty="0" smtClean="0"/>
              <a:t> נהרגו 1,593 פלסטינים (לפחות שליש מהם על ידי פלסטינים אחרים כי משת"פ) ו-84 ישראלים (ביניהם אזרחים ואנשי כוחות הביטחון), באינתיפאדה השנייה (</a:t>
            </a:r>
            <a:r>
              <a:rPr lang="he-IL" dirty="0" smtClean="0">
                <a:hlinkClick r:id="rId4" action="ppaction://hlinkfile" tooltip="אינתיפאדת אל-אקצה"/>
              </a:rPr>
              <a:t>אינתיפאדת אל-אקצה</a:t>
            </a:r>
            <a:r>
              <a:rPr lang="he-IL" dirty="0" smtClean="0"/>
              <a:t>) נהרגו 4,944 פלסטינים ו-1,011 ישראלים</a:t>
            </a:r>
            <a:r>
              <a:rPr lang="he-IL" dirty="0" smtClean="0"/>
              <a:t>.</a:t>
            </a:r>
            <a:endParaRPr lang="en-US" dirty="0" smtClean="0"/>
          </a:p>
          <a:p>
            <a:pPr algn="r" rtl="1"/>
            <a:r>
              <a:rPr lang="he-IL" b="1" dirty="0" smtClean="0"/>
              <a:t>ברוך גולדשטיין</a:t>
            </a:r>
            <a:r>
              <a:rPr lang="he-IL" dirty="0" smtClean="0"/>
              <a:t> (</a:t>
            </a:r>
            <a:r>
              <a:rPr lang="he-IL" dirty="0" smtClean="0">
                <a:hlinkClick r:id="rId5" action="ppaction://hlinkfile" tooltip="9 בדצמבר"/>
              </a:rPr>
              <a:t>9 בדצמבר</a:t>
            </a:r>
            <a:r>
              <a:rPr lang="he-IL" dirty="0" smtClean="0"/>
              <a:t> </a:t>
            </a:r>
            <a:r>
              <a:rPr lang="he-IL" dirty="0" smtClean="0">
                <a:hlinkClick r:id="rId6" action="ppaction://hlinkfile" tooltip="1956"/>
              </a:rPr>
              <a:t>1956</a:t>
            </a:r>
            <a:r>
              <a:rPr lang="he-IL" dirty="0" smtClean="0"/>
              <a:t> - </a:t>
            </a:r>
            <a:r>
              <a:rPr lang="he-IL" dirty="0" smtClean="0">
                <a:hlinkClick r:id="rId7" action="ppaction://hlinkfile" tooltip="25 בפברואר"/>
              </a:rPr>
              <a:t>25 בפברואר</a:t>
            </a:r>
            <a:r>
              <a:rPr lang="he-IL" dirty="0" smtClean="0"/>
              <a:t> </a:t>
            </a:r>
            <a:r>
              <a:rPr lang="he-IL" dirty="0" smtClean="0">
                <a:hlinkClick r:id="rId8" action="ppaction://hlinkfile" tooltip="1994"/>
              </a:rPr>
              <a:t>1994</a:t>
            </a:r>
            <a:r>
              <a:rPr lang="he-IL" dirty="0" smtClean="0"/>
              <a:t>) היה </a:t>
            </a:r>
            <a:r>
              <a:rPr lang="he-IL" dirty="0" smtClean="0">
                <a:hlinkClick r:id="rId9" action="ppaction://hlinkfile" tooltip="רופא"/>
              </a:rPr>
              <a:t>רופא</a:t>
            </a:r>
            <a:r>
              <a:rPr lang="he-IL" dirty="0" smtClean="0"/>
              <a:t> תושב </a:t>
            </a:r>
            <a:r>
              <a:rPr lang="he-IL" dirty="0" smtClean="0">
                <a:hlinkClick r:id="rId10" action="ppaction://hlinkfile" tooltip="קריית ארבע"/>
              </a:rPr>
              <a:t>קריית ארבע</a:t>
            </a:r>
            <a:r>
              <a:rPr lang="he-IL" dirty="0" smtClean="0"/>
              <a:t> ש</a:t>
            </a:r>
            <a:r>
              <a:rPr lang="he-IL" dirty="0" smtClean="0">
                <a:hlinkClick r:id="rId11" action="ppaction://hlinkfile" tooltip="רצח"/>
              </a:rPr>
              <a:t>רצח</a:t>
            </a:r>
            <a:r>
              <a:rPr lang="he-IL" dirty="0" smtClean="0"/>
              <a:t> 29 </a:t>
            </a:r>
            <a:r>
              <a:rPr lang="he-IL" dirty="0" smtClean="0">
                <a:hlinkClick r:id="rId12" action="ppaction://hlinkfile" tooltip="צלאה"/>
              </a:rPr>
              <a:t>מתפללים</a:t>
            </a:r>
            <a:r>
              <a:rPr lang="he-IL" dirty="0" smtClean="0"/>
              <a:t> </a:t>
            </a:r>
            <a:r>
              <a:rPr lang="he-IL" dirty="0" smtClean="0">
                <a:hlinkClick r:id="rId13" action="ppaction://hlinkfile" tooltip="מוסלמי"/>
              </a:rPr>
              <a:t>מוסלמים</a:t>
            </a:r>
            <a:r>
              <a:rPr lang="he-IL" dirty="0" smtClean="0"/>
              <a:t> ופצע כ-125 מתפללים נוספים במעשה </a:t>
            </a:r>
            <a:r>
              <a:rPr lang="he-IL" dirty="0" smtClean="0">
                <a:hlinkClick r:id="rId14" action="ppaction://hlinkfile" tooltip="טרור"/>
              </a:rPr>
              <a:t>טרור</a:t>
            </a:r>
            <a:r>
              <a:rPr lang="he-IL" dirty="0" smtClean="0"/>
              <a:t> הידוע כ</a:t>
            </a:r>
            <a:r>
              <a:rPr lang="he-IL" dirty="0" smtClean="0">
                <a:hlinkClick r:id="rId15" action="ppaction://hlinkfile" tooltip="טבח מערת המכפלה"/>
              </a:rPr>
              <a:t>טבח מערת המכפלה</a:t>
            </a:r>
            <a:r>
              <a:rPr lang="he-IL" dirty="0" smtClean="0"/>
              <a:t>. המתפללים המוסלמים ב</a:t>
            </a:r>
            <a:r>
              <a:rPr lang="he-IL" dirty="0" smtClean="0">
                <a:hlinkClick r:id="rId16" action="ppaction://hlinkfile" tooltip="מערת המכפלה"/>
              </a:rPr>
              <a:t>מערת המכפלה</a:t>
            </a:r>
            <a:r>
              <a:rPr lang="he-IL" dirty="0" smtClean="0"/>
              <a:t> השתלטו עליו והרגו אותו. מעשה הרצח, הנחשב לאירוע הקשה ביותר בתולדות </a:t>
            </a:r>
            <a:r>
              <a:rPr lang="he-IL" dirty="0" smtClean="0">
                <a:hlinkClick r:id="rId17" action="ppaction://hlinkfile" tooltip="טרור יהודי בישראל"/>
              </a:rPr>
              <a:t>הטרור היהודי בישראל</a:t>
            </a:r>
            <a:r>
              <a:rPr lang="he-IL" dirty="0" smtClean="0"/>
              <a:t>, זעזע את החברה ה</a:t>
            </a:r>
            <a:r>
              <a:rPr lang="he-IL" dirty="0" smtClean="0">
                <a:hlinkClick r:id="rId18" action="ppaction://hlinkfile" tooltip="ישראל"/>
              </a:rPr>
              <a:t>ישראלית</a:t>
            </a:r>
            <a:r>
              <a:rPr lang="he-IL" dirty="0" smtClean="0"/>
              <a:t> וה</a:t>
            </a:r>
            <a:r>
              <a:rPr lang="he-IL" dirty="0" smtClean="0">
                <a:hlinkClick r:id="rId19" action="ppaction://hlinkfile" tooltip="פלסטינים"/>
              </a:rPr>
              <a:t>פלסטינית</a:t>
            </a:r>
            <a:r>
              <a:rPr lang="he-IL" dirty="0" smtClean="0"/>
              <a:t>.</a:t>
            </a:r>
          </a:p>
          <a:p>
            <a:pPr algn="r" rtl="1"/>
            <a:r>
              <a:rPr lang="he-IL" dirty="0" smtClean="0"/>
              <a:t>ב-</a:t>
            </a:r>
            <a:r>
              <a:rPr lang="he-IL" dirty="0" smtClean="0">
                <a:hlinkClick r:id="rId20" action="ppaction://hlinkfile" tooltip="20 במאי"/>
              </a:rPr>
              <a:t>20 במאי</a:t>
            </a:r>
            <a:r>
              <a:rPr lang="he-IL" dirty="0" smtClean="0"/>
              <a:t> </a:t>
            </a:r>
            <a:r>
              <a:rPr lang="he-IL" dirty="0" smtClean="0">
                <a:hlinkClick r:id="rId21" action="ppaction://hlinkfile" tooltip="1990"/>
              </a:rPr>
              <a:t>1990</a:t>
            </a:r>
            <a:r>
              <a:rPr lang="he-IL" dirty="0" smtClean="0"/>
              <a:t>, רצח פופר שבעה פלסטינים מ</a:t>
            </a:r>
            <a:r>
              <a:rPr lang="he-IL" dirty="0" smtClean="0">
                <a:hlinkClick r:id="rId22" action="ppaction://hlinkfile" tooltip="רצועת עזה"/>
              </a:rPr>
              <a:t>רצועת עזה</a:t>
            </a:r>
            <a:r>
              <a:rPr lang="he-IL" dirty="0" smtClean="0"/>
              <a:t> ופצע 11 בשעה שהמתינו לעבודה ב</a:t>
            </a:r>
            <a:r>
              <a:rPr lang="he-IL" dirty="0" smtClean="0">
                <a:hlinkClick r:id="rId23" action="ppaction://hlinkfile" tooltip="צומת ראשונים (גן הוורדים)"/>
              </a:rPr>
              <a:t>צומת גן הוורדים</a:t>
            </a:r>
            <a:r>
              <a:rPr lang="he-IL" dirty="0" smtClean="0"/>
              <a:t> בעיר מגוריו </a:t>
            </a:r>
            <a:r>
              <a:rPr lang="he-IL" dirty="0" smtClean="0">
                <a:hlinkClick r:id="rId24" action="ppaction://hlinkfile" tooltip="ראשון לציון"/>
              </a:rPr>
              <a:t>ראשון לציון</a:t>
            </a:r>
            <a:r>
              <a:rPr lang="he-IL" dirty="0" smtClean="0"/>
              <a:t>. </a:t>
            </a:r>
            <a:r>
              <a:rPr lang="he-IL" smtClean="0"/>
              <a:t>את הרצח ביצע באמצעות </a:t>
            </a:r>
            <a:r>
              <a:rPr lang="he-IL" smtClean="0">
                <a:hlinkClick r:id="rId25" action="ppaction://hlinkfile" tooltip="רובה"/>
              </a:rPr>
              <a:t>רובה</a:t>
            </a:r>
            <a:r>
              <a:rPr lang="he-IL" smtClean="0"/>
              <a:t> </a:t>
            </a:r>
            <a:r>
              <a:rPr lang="he-IL" smtClean="0">
                <a:hlinkClick r:id="rId26" action="ppaction://hlinkfile" tooltip="גליל (רובה)"/>
              </a:rPr>
              <a:t>גליל</a:t>
            </a:r>
            <a:r>
              <a:rPr lang="he-IL" smtClean="0"/>
              <a:t> שגנב מאחיו ה</a:t>
            </a:r>
            <a:r>
              <a:rPr lang="he-IL" smtClean="0">
                <a:hlinkClick r:id="rId27" action="ppaction://hlinkfile" tooltip="חייל"/>
              </a:rPr>
              <a:t>חייל</a:t>
            </a:r>
            <a:r>
              <a:rPr lang="he-IL" smtClean="0"/>
              <a:t>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b="1" dirty="0" smtClean="0"/>
              <a:t>סיכול ממוקד</a:t>
            </a:r>
            <a:r>
              <a:rPr lang="he-IL" dirty="0" smtClean="0"/>
              <a:t> הוא </a:t>
            </a:r>
            <a:r>
              <a:rPr lang="he-IL" dirty="0" smtClean="0">
                <a:hlinkClick r:id="rId3" action="ppaction://hlinkfile" tooltip="תחדיש"/>
              </a:rPr>
              <a:t>תחדיש</a:t>
            </a:r>
            <a:r>
              <a:rPr lang="he-IL" dirty="0" smtClean="0"/>
              <a:t> שטבעו </a:t>
            </a:r>
            <a:r>
              <a:rPr lang="he-IL" dirty="0" smtClean="0">
                <a:hlinkClick r:id="rId4" action="ppaction://hlinkfile" tooltip="ממשלת ישראל"/>
              </a:rPr>
              <a:t>ממשלת ישראל</a:t>
            </a:r>
            <a:r>
              <a:rPr lang="he-IL" dirty="0" smtClean="0"/>
              <a:t> ו</a:t>
            </a:r>
            <a:r>
              <a:rPr lang="he-IL" dirty="0" smtClean="0">
                <a:hlinkClick r:id="rId5" action="ppaction://hlinkfile" tooltip="צה&quot;ל"/>
              </a:rPr>
              <a:t>צה"ל</a:t>
            </a:r>
            <a:r>
              <a:rPr lang="he-IL" dirty="0" smtClean="0"/>
              <a:t> במהלך </a:t>
            </a:r>
            <a:r>
              <a:rPr lang="he-IL" dirty="0" smtClean="0">
                <a:hlinkClick r:id="rId6" action="ppaction://hlinkfile" tooltip="אינתיפדת אל-אקצה"/>
              </a:rPr>
              <a:t>אינתיפדת אל-אקצה</a:t>
            </a:r>
            <a:r>
              <a:rPr lang="he-IL" dirty="0" smtClean="0"/>
              <a:t> לתיאור פעולה צבאית של צה"ל המכוונת להריגת פעילי </a:t>
            </a:r>
            <a:r>
              <a:rPr lang="he-IL" dirty="0" smtClean="0">
                <a:hlinkClick r:id="rId7" action="ppaction://hlinkfile" tooltip="טרור"/>
              </a:rPr>
              <a:t>טרור</a:t>
            </a:r>
            <a:r>
              <a:rPr lang="he-IL" dirty="0" smtClean="0"/>
              <a:t> </a:t>
            </a:r>
            <a:r>
              <a:rPr lang="he-IL" dirty="0" smtClean="0">
                <a:hlinkClick r:id="rId8" action="ppaction://hlinkfile" tooltip="פלסטינים"/>
              </a:rPr>
              <a:t>פלסטינים</a:t>
            </a:r>
            <a:r>
              <a:rPr lang="he-IL" dirty="0" smtClean="0"/>
              <a:t>. </a:t>
            </a:r>
            <a:r>
              <a:rPr lang="he-IL" dirty="0" smtClean="0">
                <a:hlinkClick r:id="rId9" action="ppaction://hlinkfile" tooltip="ישראל"/>
              </a:rPr>
              <a:t>ישראל</a:t>
            </a:r>
            <a:r>
              <a:rPr lang="he-IL" dirty="0" smtClean="0"/>
              <a:t> רואה בפעילות הסיכול הממוקד, המופנית נגד פעילי טרור, תוך השתדלות שלא לפגוע באזרחים שאינם עוסקים בטרור, בגדר </a:t>
            </a:r>
            <a:r>
              <a:rPr lang="he-IL" dirty="0" smtClean="0">
                <a:hlinkClick r:id="rId10" action="ppaction://hlinkfile" tooltip="הגנה עצמית"/>
              </a:rPr>
              <a:t>הגנה עצמית</a:t>
            </a:r>
            <a:r>
              <a:rPr lang="he-IL" dirty="0" smtClean="0"/>
              <a:t> המותרת על פי כללי ה</a:t>
            </a:r>
            <a:r>
              <a:rPr lang="he-IL" dirty="0" smtClean="0">
                <a:hlinkClick r:id="rId11" action="ppaction://hlinkfile" tooltip="חוק"/>
              </a:rPr>
              <a:t>חוק</a:t>
            </a:r>
            <a:r>
              <a:rPr lang="he-IL" dirty="0" smtClean="0"/>
              <a:t> וה</a:t>
            </a:r>
            <a:r>
              <a:rPr lang="he-IL" dirty="0" smtClean="0">
                <a:hlinkClick r:id="rId12" action="ppaction://hlinkfile" tooltip="מוסר"/>
              </a:rPr>
              <a:t>מוסר</a:t>
            </a:r>
            <a:r>
              <a:rPr lang="he-IL" dirty="0" smtClean="0"/>
              <a:t>.</a:t>
            </a:r>
          </a:p>
          <a:p>
            <a:pPr algn="r" rtl="1"/>
            <a:r>
              <a:rPr lang="he-IL" dirty="0" smtClean="0"/>
              <a:t>"</a:t>
            </a:r>
            <a:r>
              <a:rPr lang="he-IL" b="1" dirty="0" smtClean="0"/>
              <a:t>חישוף</a:t>
            </a:r>
            <a:r>
              <a:rPr lang="he-IL" dirty="0" smtClean="0"/>
              <a:t>" הוא מונח </a:t>
            </a:r>
            <a:r>
              <a:rPr lang="he-IL" dirty="0" smtClean="0">
                <a:hlinkClick r:id="rId5" action="ppaction://hlinkfile" tooltip="צה&quot;ל"/>
              </a:rPr>
              <a:t>צה"לי</a:t>
            </a:r>
            <a:r>
              <a:rPr lang="he-IL" dirty="0" smtClean="0"/>
              <a:t> המתאר פעולה שבה שטח מנוקה לחלוטין ממכשולים ועצמים העלולים לחסום את שדה הראייה או לספק מחסה ל</a:t>
            </a:r>
            <a:r>
              <a:rPr lang="he-IL" dirty="0" smtClean="0">
                <a:hlinkClick r:id="rId13" action="ppaction://hlinkfile" tooltip="מחבל"/>
              </a:rPr>
              <a:t>מחבלים</a:t>
            </a:r>
            <a:r>
              <a:rPr lang="he-IL" dirty="0" smtClean="0"/>
              <a:t> - לרבות צמחייה, מטעים, פרדסים ומבנים. המטרה העיקרית של פעולות החישוף היא למנוע אפשרות ל</a:t>
            </a:r>
            <a:r>
              <a:rPr lang="he-IL" dirty="0" smtClean="0">
                <a:hlinkClick r:id="rId14" action="ppaction://hlinkfile" tooltip="מארב"/>
              </a:rPr>
              <a:t>מארבים</a:t>
            </a:r>
            <a:r>
              <a:rPr lang="he-IL" dirty="0" smtClean="0"/>
              <a:t> הכוללים ירי </a:t>
            </a:r>
            <a:r>
              <a:rPr lang="he-IL" dirty="0" smtClean="0">
                <a:hlinkClick r:id="rId15" action="ppaction://hlinkfile" tooltip="קטגוריה:נשק קל"/>
              </a:rPr>
              <a:t>נק"ל</a:t>
            </a:r>
            <a:r>
              <a:rPr lang="he-IL" dirty="0" smtClean="0"/>
              <a:t>, ירי </a:t>
            </a:r>
            <a:r>
              <a:rPr lang="he-IL" dirty="0" smtClean="0">
                <a:hlinkClick r:id="rId16" action="ppaction://hlinkfile" tooltip="נ&quot;ט"/>
              </a:rPr>
              <a:t>נ"ט</a:t>
            </a:r>
            <a:r>
              <a:rPr lang="he-IL" dirty="0" smtClean="0"/>
              <a:t>, </a:t>
            </a:r>
            <a:r>
              <a:rPr lang="he-IL" dirty="0" smtClean="0">
                <a:hlinkClick r:id="rId17" action="ppaction://hlinkfile" tooltip="מטען צד"/>
              </a:rPr>
              <a:t>מטעני צד</a:t>
            </a:r>
            <a:r>
              <a:rPr lang="he-IL" dirty="0" smtClean="0"/>
              <a:t> ו</a:t>
            </a:r>
            <a:r>
              <a:rPr lang="he-IL" dirty="0" smtClean="0">
                <a:hlinkClick r:id="rId18" action="ppaction://hlinkfile" tooltip="מטען גחון"/>
              </a:rPr>
              <a:t>מטעני גחון</a:t>
            </a:r>
            <a:r>
              <a:rPr lang="he-IL" dirty="0" smtClean="0"/>
              <a:t> כנגד אזרחים ישראלים וכוחות צה"ל. את פעולות החישוף מבצע </a:t>
            </a:r>
            <a:r>
              <a:rPr lang="he-IL" dirty="0" smtClean="0">
                <a:hlinkClick r:id="rId19" action="ppaction://hlinkfile" tooltip="חיל ההנדסה הקרבית"/>
              </a:rPr>
              <a:t>חיל ההנדסה הקרבית</a:t>
            </a:r>
            <a:r>
              <a:rPr lang="he-IL" dirty="0" smtClean="0"/>
              <a:t> באמצעות </a:t>
            </a:r>
            <a:r>
              <a:rPr lang="he-IL" dirty="0" smtClean="0">
                <a:hlinkClick r:id="rId20" action="ppaction://hlinkfile" tooltip="דחפור"/>
              </a:rPr>
              <a:t>דחפורים</a:t>
            </a:r>
            <a:r>
              <a:rPr lang="he-IL" dirty="0" smtClean="0"/>
              <a:t> כבדים מדגם </a:t>
            </a:r>
            <a:r>
              <a:rPr lang="he-IL" dirty="0" smtClean="0">
                <a:hlinkClick r:id="rId21" action="ppaction://hlinkfile" tooltip="דחפור די-9"/>
              </a:rPr>
              <a:t>D9</a:t>
            </a:r>
            <a:r>
              <a:rPr lang="he-IL" dirty="0" smtClean="0"/>
              <a:t> המצוידים ב</a:t>
            </a:r>
            <a:r>
              <a:rPr lang="he-IL" dirty="0" smtClean="0">
                <a:hlinkClick r:id="rId22" action="ppaction://hlinkfile" tooltip="מיגון"/>
              </a:rPr>
              <a:t>מיגון</a:t>
            </a:r>
            <a:r>
              <a:rPr lang="he-IL" dirty="0" smtClean="0"/>
              <a:t> כבד כנגד אש אויב.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סגירת המעברים מלווה בסבל של האוכלוסיה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 smtClean="0"/>
              <a:t>השטחים מציבים אתגרים חדשים כל הזמן, ועם יאתגרים – גם טרמינולוגיה חדשה ומתחדשת.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C23BB-68A5-4CC5-9D7B-B4228F0B144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23481-BD23-4F80-8D3A-515A223D87C6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ADAD5-8303-476B-87C6-9CD712F6A8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books.google.com/ngram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153400" cy="122237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rtl="1"/>
            <a:r>
              <a:rPr lang="en-US" dirty="0"/>
              <a:t>	</a:t>
            </a:r>
            <a:r>
              <a:rPr lang="he-IL" dirty="0" smtClean="0"/>
              <a:t>מילון מונחים גיאוגרפי – פוליטי 1967 -היום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800" y="1524000"/>
            <a:ext cx="3200400" cy="4876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r" rtl="1"/>
            <a:r>
              <a:rPr lang="he-IL" dirty="0" smtClean="0">
                <a:solidFill>
                  <a:schemeClr val="tx1"/>
                </a:solidFill>
              </a:rPr>
              <a:t>"...מתפתח </a:t>
            </a:r>
            <a:r>
              <a:rPr lang="he-IL" dirty="0">
                <a:solidFill>
                  <a:schemeClr val="tx1"/>
                </a:solidFill>
              </a:rPr>
              <a:t>פה זן חדש של מלים מגוייסות , </a:t>
            </a:r>
            <a:r>
              <a:rPr lang="he-IL" dirty="0" smtClean="0">
                <a:solidFill>
                  <a:schemeClr val="tx1"/>
                </a:solidFill>
              </a:rPr>
              <a:t>... </a:t>
            </a:r>
            <a:r>
              <a:rPr lang="he-IL" dirty="0">
                <a:solidFill>
                  <a:schemeClr val="tx1"/>
                </a:solidFill>
              </a:rPr>
              <a:t>מלים שאיבדו את משמעותן המקורית, מלים שאינן מתארות מציאות אלא משתדלות </a:t>
            </a:r>
            <a:r>
              <a:rPr lang="he-IL" dirty="0" smtClean="0">
                <a:solidFill>
                  <a:schemeClr val="tx1"/>
                </a:solidFill>
              </a:rPr>
              <a:t>  להסתיר אותה."       </a:t>
            </a:r>
          </a:p>
          <a:p>
            <a:pPr algn="r" rtl="1"/>
            <a:r>
              <a:rPr lang="he-IL" dirty="0" smtClean="0">
                <a:solidFill>
                  <a:schemeClr val="tx1"/>
                </a:solidFill>
              </a:rPr>
              <a:t> </a:t>
            </a:r>
            <a:r>
              <a:rPr lang="he-IL" sz="1800" dirty="0" smtClean="0">
                <a:solidFill>
                  <a:schemeClr val="tx1"/>
                </a:solidFill>
              </a:rPr>
              <a:t>דויד גרוסמן, "הזמן הצהוב", 1987</a:t>
            </a:r>
          </a:p>
          <a:p>
            <a:pPr algn="r" rtl="1"/>
            <a:endParaRPr lang="he-IL" sz="1800" dirty="0"/>
          </a:p>
          <a:p>
            <a:pPr algn="r" rtl="1"/>
            <a:endParaRPr lang="en-US" dirty="0"/>
          </a:p>
          <a:p>
            <a:pPr algn="r"/>
            <a:endParaRPr lang="en-US" dirty="0"/>
          </a:p>
        </p:txBody>
      </p:sp>
      <p:pic>
        <p:nvPicPr>
          <p:cNvPr id="11268" name="Picture 4" descr="http://angrysampoetry.files.wordpress.com/2012/02/two-flags-wav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657600"/>
            <a:ext cx="4829175" cy="2705100"/>
          </a:xfrm>
          <a:prstGeom prst="rect">
            <a:avLst/>
          </a:prstGeom>
          <a:noFill/>
        </p:spPr>
      </p:pic>
      <p:pic>
        <p:nvPicPr>
          <p:cNvPr id="11270" name="Picture 6" descr="http://on-the-left-side.org.il/wp-content/uploads/peace-between-israel-and-palestine-thumb76408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1609725"/>
            <a:ext cx="3771900" cy="1971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685800"/>
            <a:ext cx="6019800" cy="14700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rtl="1"/>
            <a:r>
              <a:rPr lang="he-IL" sz="4000" dirty="0" smtClean="0"/>
              <a:t>יהודה, שומרון ורצועת עזה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715000" y="2514600"/>
            <a:ext cx="2971800" cy="2057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יש"ע</a:t>
            </a: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יו"ש, ש"י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340" name="Picture 4" descr="http://upload.wikimedia.org/wikipedia/commons/7/79/ILma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685800"/>
            <a:ext cx="2628900" cy="5695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06997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he-IL" dirty="0" smtClean="0"/>
              <a:t>הגדה המערבית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752600"/>
            <a:ext cx="7772400" cy="4724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"השטחים"</a:t>
            </a: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השטחים המוחזקים   </a:t>
            </a:r>
            <a:r>
              <a:rPr lang="en-US" dirty="0" smtClean="0">
                <a:solidFill>
                  <a:schemeClr val="tx1"/>
                </a:solidFill>
              </a:rPr>
              <a:t>occupied</a:t>
            </a: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השטחים המשוחררים</a:t>
            </a: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he-IL" dirty="0" smtClean="0">
                <a:solidFill>
                  <a:schemeClr val="tx1"/>
                </a:solidFill>
              </a:rPr>
              <a:t>   </a:t>
            </a:r>
            <a:r>
              <a:rPr lang="en-US" dirty="0" smtClean="0">
                <a:solidFill>
                  <a:schemeClr val="tx1"/>
                </a:solidFill>
              </a:rPr>
              <a:t>liberated</a:t>
            </a: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השטחים הכבושים</a:t>
            </a:r>
            <a:r>
              <a:rPr lang="en-US" dirty="0" smtClean="0">
                <a:solidFill>
                  <a:schemeClr val="tx1"/>
                </a:solidFill>
              </a:rPr>
              <a:t>   </a:t>
            </a:r>
            <a:r>
              <a:rPr lang="he-IL" dirty="0" smtClean="0">
                <a:solidFill>
                  <a:schemeClr val="tx1"/>
                </a:solidFill>
              </a:rPr>
              <a:t>   </a:t>
            </a:r>
            <a:r>
              <a:rPr lang="en-US" dirty="0" smtClean="0">
                <a:solidFill>
                  <a:schemeClr val="tx1"/>
                </a:solidFill>
              </a:rPr>
              <a:t>conquered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www.ynet.co.il/PicServer2/20122005/840478/mapa-israel_w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962400"/>
            <a:ext cx="3886200" cy="2457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גבולות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09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1"/>
          <a:lstStyle/>
          <a:p>
            <a:r>
              <a:rPr lang="he-IL" dirty="0" smtClean="0"/>
              <a:t>הקו </a:t>
            </a:r>
            <a:r>
              <a:rPr lang="he-IL" dirty="0" smtClean="0">
                <a:solidFill>
                  <a:srgbClr val="7030A0"/>
                </a:solidFill>
              </a:rPr>
              <a:t>הסגול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295401"/>
            <a:ext cx="4041775" cy="609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rtl="1"/>
            <a:r>
              <a:rPr lang="he-IL" dirty="0" smtClean="0"/>
              <a:t>הקו </a:t>
            </a:r>
            <a:r>
              <a:rPr lang="he-IL" dirty="0" smtClean="0">
                <a:solidFill>
                  <a:srgbClr val="00B050"/>
                </a:solidFill>
              </a:rPr>
              <a:t>הירוק  </a:t>
            </a:r>
            <a:r>
              <a:rPr lang="he-IL" dirty="0" smtClean="0"/>
              <a:t> (1949-1967)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52400"/>
            <a:ext cx="8153400" cy="10699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גבולות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8" name="Picture 2" descr="http://lib.cet.ac.il/storage/items/2400_2499/0000002477/0000002477_L.gif"/>
          <p:cNvPicPr>
            <a:picLocks noChangeAspect="1" noChangeArrowheads="1"/>
          </p:cNvPicPr>
          <p:nvPr/>
        </p:nvPicPr>
        <p:blipFill>
          <a:blip r:embed="rId3" cstate="print"/>
          <a:srcRect l="53333"/>
          <a:stretch>
            <a:fillRect/>
          </a:stretch>
        </p:blipFill>
        <p:spPr bwMode="auto">
          <a:xfrm>
            <a:off x="6172200" y="2057400"/>
            <a:ext cx="2590800" cy="4441371"/>
          </a:xfrm>
          <a:prstGeom prst="rect">
            <a:avLst/>
          </a:prstGeom>
          <a:noFill/>
        </p:spPr>
      </p:pic>
      <p:pic>
        <p:nvPicPr>
          <p:cNvPr id="19460" name="Picture 4" descr="http://www.ynet.co.il/PicServer2/02012008/1526585/mapa_new_other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2133600"/>
            <a:ext cx="3581400" cy="4374425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038600" y="4724400"/>
            <a:ext cx="1981200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sz="2800" dirty="0" smtClean="0"/>
              <a:t>משטר צבאי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2133600" y="5334000"/>
            <a:ext cx="3886200" cy="52322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sz="2800" dirty="0" smtClean="0"/>
              <a:t>מדיניות הגשרים הפתוחים</a:t>
            </a:r>
            <a:endParaRPr lang="en-US" sz="2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he-IL" dirty="0" smtClean="0"/>
              <a:t>פלשתינים </a:t>
            </a:r>
          </a:p>
          <a:p>
            <a:pPr algn="r" rtl="1">
              <a:buNone/>
            </a:pPr>
            <a:r>
              <a:rPr lang="en-US" sz="1600" dirty="0" smtClean="0">
                <a:hlinkClick r:id="rId3"/>
              </a:rPr>
              <a:t>http://books.google.com/ngrams</a:t>
            </a:r>
            <a:endParaRPr lang="en-US" sz="1600" dirty="0" smtClean="0"/>
          </a:p>
          <a:p>
            <a:pPr algn="r" rtl="1"/>
            <a:r>
              <a:rPr lang="he-IL" dirty="0" smtClean="0"/>
              <a:t>משת"פ</a:t>
            </a:r>
            <a:endParaRPr lang="en-US" dirty="0" smtClean="0"/>
          </a:p>
          <a:p>
            <a:pPr algn="r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he-IL" dirty="0" smtClean="0"/>
              <a:t>התנחלויות</a:t>
            </a:r>
            <a:endParaRPr lang="en-US" dirty="0" smtClean="0"/>
          </a:p>
          <a:p>
            <a:pPr algn="r" rtl="1"/>
            <a:r>
              <a:rPr lang="he-IL" dirty="0" smtClean="0"/>
              <a:t>מתנחלים</a:t>
            </a:r>
            <a:endParaRPr lang="en-US" dirty="0" smtClean="0"/>
          </a:p>
        </p:txBody>
      </p:sp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השטחים - אוכלוסיה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http://www.ynet.co.il/PicServer2/01082004/521334/YE0331652_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99" y="3657600"/>
            <a:ext cx="3874097" cy="2457451"/>
          </a:xfrm>
          <a:prstGeom prst="rect">
            <a:avLst/>
          </a:prstGeom>
          <a:noFill/>
        </p:spPr>
      </p:pic>
      <p:pic>
        <p:nvPicPr>
          <p:cNvPr id="1028" name="Picture 4" descr="http://images.nana10.co.il/upload/mediastock/img/11/0/121/1212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657600"/>
            <a:ext cx="3200400" cy="2400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4114800" y="2362200"/>
            <a:ext cx="4648200" cy="4191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Font typeface="Arial" pitchFamily="34" charset="0"/>
              <a:buChar char="•"/>
            </a:pPr>
            <a:r>
              <a:rPr lang="he-IL" b="1" dirty="0" smtClean="0">
                <a:solidFill>
                  <a:schemeClr val="tx1"/>
                </a:solidFill>
              </a:rPr>
              <a:t>1987</a:t>
            </a:r>
            <a:r>
              <a:rPr lang="he-IL" dirty="0" smtClean="0">
                <a:solidFill>
                  <a:schemeClr val="tx1"/>
                </a:solidFill>
              </a:rPr>
              <a:t>     אינתיפאדה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>
              <a:buFont typeface="Arial" pitchFamily="34" charset="0"/>
              <a:buChar char="•"/>
            </a:pPr>
            <a:r>
              <a:rPr lang="he-IL" b="1" dirty="0" smtClean="0">
                <a:solidFill>
                  <a:schemeClr val="tx1"/>
                </a:solidFill>
              </a:rPr>
              <a:t>1993</a:t>
            </a:r>
            <a:r>
              <a:rPr lang="he-IL" dirty="0" smtClean="0">
                <a:solidFill>
                  <a:schemeClr val="tx1"/>
                </a:solidFill>
              </a:rPr>
              <a:t>     הסכמי אוסלו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/>
            <a:r>
              <a:rPr lang="he-IL" dirty="0" smtClean="0">
                <a:solidFill>
                  <a:schemeClr val="tx1"/>
                </a:solidFill>
              </a:rPr>
              <a:t>הרשות הפלסטינית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/>
            <a:r>
              <a:rPr lang="he-IL" dirty="0" smtClean="0">
                <a:solidFill>
                  <a:schemeClr val="tx1"/>
                </a:solidFill>
              </a:rPr>
              <a:t>שטח </a:t>
            </a:r>
            <a:r>
              <a:rPr lang="en-US" dirty="0" smtClean="0">
                <a:solidFill>
                  <a:schemeClr val="tx1"/>
                </a:solidFill>
              </a:rPr>
              <a:t>A</a:t>
            </a:r>
          </a:p>
          <a:p>
            <a:pPr algn="r" rtl="1"/>
            <a:r>
              <a:rPr lang="he-IL" dirty="0" smtClean="0">
                <a:solidFill>
                  <a:schemeClr val="tx1"/>
                </a:solidFill>
              </a:rPr>
              <a:t>שטח </a:t>
            </a:r>
            <a:r>
              <a:rPr lang="en-US" dirty="0" smtClean="0">
                <a:solidFill>
                  <a:schemeClr val="tx1"/>
                </a:solidFill>
              </a:rPr>
              <a:t>B</a:t>
            </a:r>
          </a:p>
          <a:p>
            <a:pPr algn="r" rtl="1"/>
            <a:r>
              <a:rPr lang="he-IL" dirty="0" smtClean="0">
                <a:solidFill>
                  <a:schemeClr val="tx1"/>
                </a:solidFill>
              </a:rPr>
              <a:t>שטח </a:t>
            </a:r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he-IL" dirty="0" smtClean="0">
              <a:solidFill>
                <a:schemeClr val="tx1"/>
              </a:solidFill>
            </a:endParaRPr>
          </a:p>
          <a:p>
            <a:pPr algn="r" rtl="1">
              <a:buFont typeface="Arial" pitchFamily="34" charset="0"/>
              <a:buChar char="•"/>
            </a:pPr>
            <a:r>
              <a:rPr lang="he-IL" b="1" dirty="0" smtClean="0">
                <a:solidFill>
                  <a:schemeClr val="tx1"/>
                </a:solidFill>
              </a:rPr>
              <a:t>2000 </a:t>
            </a:r>
            <a:r>
              <a:rPr lang="he-IL" dirty="0" smtClean="0">
                <a:solidFill>
                  <a:schemeClr val="tx1"/>
                </a:solidFill>
              </a:rPr>
              <a:t>אינתיפאדת אל עקצא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r" rtl="1"/>
            <a:endParaRPr lang="en-US" dirty="0"/>
          </a:p>
        </p:txBody>
      </p:sp>
      <p:sp>
        <p:nvSpPr>
          <p:cNvPr id="9" name="Title 1"/>
          <p:cNvSpPr txBox="1">
            <a:spLocks noGrp="1"/>
          </p:cNvSpPr>
          <p:nvPr>
            <p:ph type="ctrTitle"/>
          </p:nvPr>
        </p:nvSpPr>
        <p:spPr>
          <a:xfrm>
            <a:off x="4114800" y="381000"/>
            <a:ext cx="4648200" cy="1828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השטחים – התפתחויות פוליטיות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506" name="Picture 2" descr="http://www.shaularieli.com/image/users/77951/ftp/my_files/maps-new/map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36525"/>
            <a:ext cx="3771209" cy="6721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62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he-IL" dirty="0" smtClean="0"/>
              <a:t>השטחים – </a:t>
            </a:r>
            <a:r>
              <a:rPr lang="he-IL" dirty="0" smtClean="0"/>
              <a:t>טרור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990600"/>
          <a:ext cx="8229600" cy="50331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/>
                <a:gridCol w="2667000"/>
                <a:gridCol w="1371600"/>
              </a:tblGrid>
              <a:tr h="383273">
                <a:tc>
                  <a:txBody>
                    <a:bodyPr/>
                    <a:lstStyle/>
                    <a:p>
                      <a:pPr algn="r" rtl="1"/>
                      <a:r>
                        <a:rPr lang="he-IL" sz="2400" dirty="0" smtClean="0"/>
                        <a:t>אינתיפאדת אל אקצא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2400" dirty="0" smtClean="0"/>
                        <a:t>אינתיפאדה ראשונה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3273"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2000-2006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1987-1993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200" dirty="0" smtClean="0"/>
                        <a:t>מתי?</a:t>
                      </a:r>
                      <a:endParaRPr lang="en-US" sz="2200" dirty="0"/>
                    </a:p>
                  </a:txBody>
                  <a:tcPr/>
                </a:tc>
              </a:tr>
              <a:tr h="663071"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מחבלים "מקצועיים"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כלל האוכלוסיה הפלסטינית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200" dirty="0" smtClean="0"/>
                        <a:t>מי?</a:t>
                      </a:r>
                      <a:endParaRPr lang="en-US" sz="2200" dirty="0"/>
                    </a:p>
                  </a:txBody>
                  <a:tcPr/>
                </a:tc>
              </a:tr>
              <a:tr h="951363"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מחבלים מתאבדים</a:t>
                      </a:r>
                    </a:p>
                    <a:p>
                      <a:pPr algn="r" rtl="1"/>
                      <a:r>
                        <a:rPr lang="he-IL" sz="2200" dirty="0" smtClean="0"/>
                        <a:t>מכוניות תופת</a:t>
                      </a:r>
                    </a:p>
                    <a:p>
                      <a:pPr algn="r" rtl="1"/>
                      <a:r>
                        <a:rPr lang="he-IL" sz="2200" dirty="0" smtClean="0"/>
                        <a:t>מטעני צינור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ידוי אבנים</a:t>
                      </a:r>
                    </a:p>
                    <a:p>
                      <a:pPr algn="r" rtl="1"/>
                      <a:r>
                        <a:rPr lang="he-IL" sz="2200" dirty="0" smtClean="0"/>
                        <a:t>סכינאים</a:t>
                      </a:r>
                    </a:p>
                    <a:p>
                      <a:pPr algn="r" rtl="1"/>
                      <a:r>
                        <a:rPr lang="he-IL" sz="2200" dirty="0" smtClean="0"/>
                        <a:t>בעיקר בשטחים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200" dirty="0" smtClean="0"/>
                        <a:t>סוג הפיגועים</a:t>
                      </a:r>
                      <a:endParaRPr lang="en-US" sz="2200" dirty="0"/>
                    </a:p>
                  </a:txBody>
                  <a:tcPr/>
                </a:tc>
              </a:tr>
              <a:tr h="663071"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4,944 פלסטינים ו-1,011 ישראלים.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/>
                        <a:t>1,593 פלסטינים </a:t>
                      </a:r>
                    </a:p>
                    <a:p>
                      <a:pPr algn="r" rtl="1"/>
                      <a:r>
                        <a:rPr lang="he-IL" sz="2200" dirty="0" smtClean="0"/>
                        <a:t>ו-84 ישראלים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200" dirty="0" smtClean="0"/>
                        <a:t>מספר נפגעים</a:t>
                      </a:r>
                      <a:endParaRPr lang="en-US" sz="2200" dirty="0"/>
                    </a:p>
                  </a:txBody>
                  <a:tcPr/>
                </a:tc>
              </a:tr>
              <a:tr h="1527947"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>
                          <a:solidFill>
                            <a:srgbClr val="C00000"/>
                          </a:solidFill>
                        </a:rPr>
                        <a:t>התמוטטות הסכמי </a:t>
                      </a:r>
                      <a:r>
                        <a:rPr lang="he-IL" sz="2200" dirty="0" smtClean="0">
                          <a:solidFill>
                            <a:srgbClr val="C00000"/>
                          </a:solidFill>
                        </a:rPr>
                        <a:t>אוסלו,</a:t>
                      </a:r>
                      <a:endParaRPr lang="he-IL" sz="22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r" rtl="1"/>
                      <a:r>
                        <a:rPr lang="he-IL" sz="2200" dirty="0" smtClean="0">
                          <a:solidFill>
                            <a:srgbClr val="C00000"/>
                          </a:solidFill>
                        </a:rPr>
                        <a:t>שימוש נרחב ב"סיכול ממוקד</a:t>
                      </a:r>
                      <a:r>
                        <a:rPr lang="he-IL" sz="2200" dirty="0" smtClean="0">
                          <a:solidFill>
                            <a:srgbClr val="C00000"/>
                          </a:solidFill>
                        </a:rPr>
                        <a:t>",</a:t>
                      </a:r>
                      <a:endParaRPr lang="he-IL" sz="22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r" rtl="1"/>
                      <a:r>
                        <a:rPr lang="he-IL" sz="2200" dirty="0" smtClean="0">
                          <a:solidFill>
                            <a:srgbClr val="C00000"/>
                          </a:solidFill>
                        </a:rPr>
                        <a:t>הקמת גדר </a:t>
                      </a:r>
                      <a:r>
                        <a:rPr lang="he-IL" sz="2200" dirty="0" smtClean="0">
                          <a:solidFill>
                            <a:srgbClr val="C00000"/>
                          </a:solidFill>
                        </a:rPr>
                        <a:t>ההפרדה,</a:t>
                      </a:r>
                      <a:endParaRPr lang="he-IL" sz="2200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r" rtl="1"/>
                      <a:r>
                        <a:rPr lang="he-IL" sz="2200" dirty="0" smtClean="0">
                          <a:solidFill>
                            <a:srgbClr val="C00000"/>
                          </a:solidFill>
                        </a:rPr>
                        <a:t>הודנא,</a:t>
                      </a:r>
                      <a:r>
                        <a:rPr lang="he-IL" sz="22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he-IL" sz="2200" baseline="0" dirty="0" smtClean="0">
                          <a:solidFill>
                            <a:srgbClr val="C00000"/>
                          </a:solidFill>
                        </a:rPr>
                        <a:t>תהדייה,</a:t>
                      </a:r>
                      <a:endParaRPr lang="en-US" sz="2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2200" dirty="0" smtClean="0">
                          <a:solidFill>
                            <a:srgbClr val="0070C0"/>
                          </a:solidFill>
                        </a:rPr>
                        <a:t>הסכמי אוסלו, </a:t>
                      </a:r>
                      <a:endParaRPr lang="he-IL" sz="2200" dirty="0" smtClean="0">
                        <a:solidFill>
                          <a:srgbClr val="0070C0"/>
                        </a:solidFill>
                      </a:endParaRPr>
                    </a:p>
                    <a:p>
                      <a:pPr algn="r" rtl="1"/>
                      <a:r>
                        <a:rPr lang="he-IL" sz="2200" dirty="0" smtClean="0">
                          <a:solidFill>
                            <a:srgbClr val="0070C0"/>
                          </a:solidFill>
                        </a:rPr>
                        <a:t>הקמת</a:t>
                      </a:r>
                      <a:r>
                        <a:rPr lang="he-IL" sz="22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he-IL" sz="2200" baseline="0" dirty="0" smtClean="0">
                          <a:solidFill>
                            <a:srgbClr val="0070C0"/>
                          </a:solidFill>
                        </a:rPr>
                        <a:t>הרשות הפלסטינית</a:t>
                      </a:r>
                      <a:endParaRPr lang="en-US" sz="2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e-IL" sz="2200" dirty="0" smtClean="0"/>
                        <a:t>ואחר כך...</a:t>
                      </a:r>
                      <a:endParaRPr lang="en-US" sz="2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81000" y="5943600"/>
            <a:ext cx="8229600" cy="7159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r" rtl="1"/>
            <a:r>
              <a:rPr lang="he-IL" sz="4400" dirty="0" smtClean="0"/>
              <a:t>1990 – עמי פופר רוצח 9 פועלים פלסטינים בראשון לציון</a:t>
            </a:r>
            <a:endParaRPr lang="en-US" sz="4400" dirty="0" smtClean="0"/>
          </a:p>
          <a:p>
            <a:pPr algn="r" rtl="1"/>
            <a:r>
              <a:rPr lang="he-IL" sz="4400" dirty="0" smtClean="0"/>
              <a:t>1994– טבח ברוך גולדשטין : 19 הרוגים ו-125 פצועים פלסטינים</a:t>
            </a:r>
            <a:endParaRPr lang="en-US" sz="4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828800"/>
            <a:ext cx="7696200" cy="4343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נוהל שכן (2000-2005)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חישוף 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כבישים עוקפים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סיכול ממוקד</a:t>
            </a:r>
            <a:endParaRPr lang="en-US" dirty="0" smtClean="0">
              <a:solidFill>
                <a:schemeClr val="tx1"/>
              </a:solidFill>
            </a:endParaRPr>
          </a:p>
          <a:p>
            <a:pPr algn="r" rtl="1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762000" y="533401"/>
            <a:ext cx="7772400" cy="990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he-IL" dirty="0" smtClean="0"/>
              <a:t>השטחים – תגובת </a:t>
            </a:r>
            <a:r>
              <a:rPr lang="he-IL" dirty="0" smtClean="0">
                <a:solidFill>
                  <a:srgbClr val="002060"/>
                </a:solidFill>
              </a:rPr>
              <a:t>צה"ל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6626" name="Picture 2" descr="http://www.haaretz.co.il/hasite/images/printed/P150709/a.0.1507.30.1.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904999"/>
            <a:ext cx="2133600" cy="3093721"/>
          </a:xfrm>
          <a:prstGeom prst="rect">
            <a:avLst/>
          </a:prstGeom>
          <a:noFill/>
        </p:spPr>
      </p:pic>
      <p:pic>
        <p:nvPicPr>
          <p:cNvPr id="26628" name="Picture 4" descr="http://upload.wikimedia.org/wikipedia/he/1/1a/Sikul-mazlat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267200"/>
            <a:ext cx="1638300" cy="1809751"/>
          </a:xfrm>
          <a:prstGeom prst="rect">
            <a:avLst/>
          </a:prstGeom>
          <a:noFill/>
        </p:spPr>
      </p:pic>
      <p:pic>
        <p:nvPicPr>
          <p:cNvPr id="26630" name="Picture 6" descr="http://upload.wikimedia.org/wikipedia/commons/thumb/d/d6/Rachel_Corrie_2003_March_16_cropped.jpg/250px-Rachel_Corrie_2003_March_16_croppe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438400"/>
            <a:ext cx="2126808" cy="305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0" y="1676400"/>
            <a:ext cx="3505200" cy="1828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גדר ההפרדה</a:t>
            </a: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קו התפר</a:t>
            </a: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מחסום</a:t>
            </a:r>
          </a:p>
          <a:p>
            <a:pPr algn="r" rtl="1">
              <a:buFont typeface="Arial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סיוע הומניטרי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ctrTitle"/>
          </p:nvPr>
        </p:nvSpPr>
        <p:spPr>
          <a:xfrm>
            <a:off x="381000" y="381000"/>
            <a:ext cx="8077200" cy="9175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השטחים - אוכלוסיה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556" name="Picture 4" descr="http://www.nrg.co.il/images/archive/300x225/912/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114800"/>
            <a:ext cx="3657600" cy="2743200"/>
          </a:xfrm>
          <a:prstGeom prst="rect">
            <a:avLst/>
          </a:prstGeom>
          <a:noFill/>
        </p:spPr>
      </p:pic>
      <p:pic>
        <p:nvPicPr>
          <p:cNvPr id="23558" name="Picture 6" descr="http://dover.idf.il/NR/rdonlyres/AACA189B-3975-452A-BFC2-F957D6CA061B/0/DSC_0163sma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733800"/>
            <a:ext cx="4419600" cy="2950083"/>
          </a:xfrm>
          <a:prstGeom prst="rect">
            <a:avLst/>
          </a:prstGeom>
          <a:noFill/>
        </p:spPr>
      </p:pic>
      <p:pic>
        <p:nvPicPr>
          <p:cNvPr id="8" name="Picture 2" descr="http://upload.wikimedia.org/wikipedia/he/1/13/%D7%92%D7%93%D7%A8_%D7%94%D7%94%D7%A4%D7%A8%D7%93%D7%94.JPG"/>
          <p:cNvPicPr>
            <a:picLocks noChangeAspect="1" noChangeArrowheads="1"/>
          </p:cNvPicPr>
          <p:nvPr/>
        </p:nvPicPr>
        <p:blipFill>
          <a:blip r:embed="rId5" cstate="print"/>
          <a:srcRect r="16981" b="14252"/>
          <a:stretch>
            <a:fillRect/>
          </a:stretch>
        </p:blipFill>
        <p:spPr bwMode="auto">
          <a:xfrm>
            <a:off x="381000" y="1371599"/>
            <a:ext cx="3657600" cy="2743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/>
            <a:endParaRPr lang="he-IL" dirty="0" smtClean="0"/>
          </a:p>
          <a:p>
            <a:pPr algn="r" rtl="1"/>
            <a:r>
              <a:rPr lang="he-IL" dirty="0" smtClean="0"/>
              <a:t>נוער הגבעות</a:t>
            </a:r>
          </a:p>
          <a:p>
            <a:pPr algn="r" rtl="1"/>
            <a:r>
              <a:rPr lang="he-IL" dirty="0" smtClean="0"/>
              <a:t>מסיק זיתים</a:t>
            </a:r>
          </a:p>
          <a:p>
            <a:pPr algn="r" rtl="1"/>
            <a:r>
              <a:rPr lang="he-IL" dirty="0" smtClean="0"/>
              <a:t>"יש גבול"</a:t>
            </a:r>
          </a:p>
          <a:p>
            <a:pPr algn="r" rtl="1"/>
            <a:r>
              <a:rPr lang="he-IL" dirty="0" smtClean="0"/>
              <a:t>תג מחיר 2009</a:t>
            </a:r>
            <a:endParaRPr lang="en-US" dirty="0" smtClean="0"/>
          </a:p>
          <a:p>
            <a:pPr algn="r" rtl="1"/>
            <a:r>
              <a:rPr lang="he-IL" dirty="0" smtClean="0"/>
              <a:t>תנועת מחסום  ווטש</a:t>
            </a:r>
            <a:endParaRPr lang="en-US" dirty="0" smtClean="0"/>
          </a:p>
          <a:p>
            <a:pPr algn="r" rtl="1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השטחים – התנגדות פוליטית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5604" name="Picture 4" descr="http://www.ynet.co.il/PicServer2/01082004/653719/10a_w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00201"/>
            <a:ext cx="3735571" cy="2362200"/>
          </a:xfrm>
          <a:prstGeom prst="rect">
            <a:avLst/>
          </a:prstGeom>
          <a:noFill/>
        </p:spPr>
      </p:pic>
      <p:pic>
        <p:nvPicPr>
          <p:cNvPr id="25606" name="Picture 6" descr="http://www.ynet.co.il/PicServer2/02022009/2081602/2_w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038600"/>
            <a:ext cx="3429000" cy="2514600"/>
          </a:xfrm>
          <a:prstGeom prst="rect">
            <a:avLst/>
          </a:prstGeom>
          <a:noFill/>
        </p:spPr>
      </p:pic>
      <p:pic>
        <p:nvPicPr>
          <p:cNvPr id="25610" name="Picture 10" descr="http://upload.wikimedia.org/wikipedia/he/thumb/0/0e/Yeshlogo.gif/250px-Yesh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5257800"/>
            <a:ext cx="3672285" cy="1219200"/>
          </a:xfrm>
          <a:prstGeom prst="rect">
            <a:avLst/>
          </a:prstGeom>
          <a:noFill/>
        </p:spPr>
      </p:pic>
      <p:pic>
        <p:nvPicPr>
          <p:cNvPr id="25612" name="Picture 12" descr="http://img.mako.co.il/2008/10/18/news20_181008_masik_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1600200"/>
            <a:ext cx="3123273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3124200" y="274638"/>
            <a:ext cx="5562600" cy="7921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השטחים ...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200400" y="1219200"/>
            <a:ext cx="5486400" cy="2362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r" rtl="1">
              <a:buNone/>
            </a:pPr>
            <a:r>
              <a:rPr lang="he-IL" dirty="0" smtClean="0"/>
              <a:t>"ואם אין מלים המתארות בדיוק את המציאות , נוצרת בבלי משים מציאות שאין לתארה." </a:t>
            </a:r>
          </a:p>
          <a:p>
            <a:pPr algn="r" rtl="1">
              <a:buNone/>
            </a:pPr>
            <a:r>
              <a:rPr lang="he-IL" sz="1800" dirty="0" smtClean="0">
                <a:solidFill>
                  <a:schemeClr val="tx1"/>
                </a:solidFill>
              </a:rPr>
              <a:t>		דויד גרוסמן, "הזמן הצהוב", 1987</a:t>
            </a:r>
            <a:endParaRPr lang="en-US" sz="1800" dirty="0"/>
          </a:p>
        </p:txBody>
      </p:sp>
      <p:pic>
        <p:nvPicPr>
          <p:cNvPr id="30726" name="Picture 6" descr="http://johnallengay.files.wordpress.com/2011/11/israel-palesti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86200"/>
            <a:ext cx="4229098" cy="2819400"/>
          </a:xfrm>
          <a:prstGeom prst="rect">
            <a:avLst/>
          </a:prstGeom>
          <a:noFill/>
        </p:spPr>
      </p:pic>
      <p:pic>
        <p:nvPicPr>
          <p:cNvPr id="30722" name="Picture 2" descr="http://www.jnul.huji.ac.il/ia/archivedsites/gushshalom010204/www.gush-shalom.org/kawther/images/soldier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78892"/>
            <a:ext cx="2667000" cy="3573782"/>
          </a:xfrm>
          <a:prstGeom prst="rect">
            <a:avLst/>
          </a:prstGeom>
          <a:noFill/>
        </p:spPr>
      </p:pic>
      <p:pic>
        <p:nvPicPr>
          <p:cNvPr id="30724" name="Picture 4" descr="http://en.trend.az/article_photo/israel_palestine_2007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733800"/>
            <a:ext cx="3943783" cy="29530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662</Words>
  <Application>Microsoft Office PowerPoint</Application>
  <PresentationFormat>On-screen Show (4:3)</PresentationFormat>
  <Paragraphs>102</Paragraphs>
  <Slides>11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 מילון מונחים גיאוגרפי – פוליטי 1967 -היום</vt:lpstr>
      <vt:lpstr>יהודה, שומרון ורצועת עזה</vt:lpstr>
      <vt:lpstr>הגדה המערבית</vt:lpstr>
      <vt:lpstr>גבולות</vt:lpstr>
      <vt:lpstr>השטחים - אוכלוסיה</vt:lpstr>
      <vt:lpstr>השטחים – התפתחויות פוליטיות</vt:lpstr>
      <vt:lpstr>השטחים – טרור</vt:lpstr>
      <vt:lpstr>השטחים – תגובת צה"ל</vt:lpstr>
      <vt:lpstr>השטחים - אוכלוסיה</vt:lpstr>
      <vt:lpstr>השטחים – התנגדות פוליטית</vt:lpstr>
      <vt:lpstr>השטחים 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מילון מונחים גיאוגרפי - פוליטי</dc:title>
  <dc:creator>Osnat</dc:creator>
  <cp:lastModifiedBy>Osnat</cp:lastModifiedBy>
  <cp:revision>34</cp:revision>
  <dcterms:created xsi:type="dcterms:W3CDTF">2012-07-05T13:43:18Z</dcterms:created>
  <dcterms:modified xsi:type="dcterms:W3CDTF">2012-07-06T02:08:40Z</dcterms:modified>
</cp:coreProperties>
</file>