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7" r:id="rId13"/>
    <p:sldId id="278" r:id="rId14"/>
    <p:sldId id="279" r:id="rId15"/>
    <p:sldId id="280" r:id="rId16"/>
    <p:sldId id="281" r:id="rId17"/>
    <p:sldId id="282" r:id="rId18"/>
    <p:sldId id="276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94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9D536-4410-4777-BAB8-B416CBA9E50C}" type="datetimeFigureOut">
              <a:rPr lang="en-US" smtClean="0"/>
              <a:pPr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A11F-1543-423C-9802-49D0D4A294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9D536-4410-4777-BAB8-B416CBA9E50C}" type="datetimeFigureOut">
              <a:rPr lang="en-US" smtClean="0"/>
              <a:pPr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A11F-1543-423C-9802-49D0D4A294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9D536-4410-4777-BAB8-B416CBA9E50C}" type="datetimeFigureOut">
              <a:rPr lang="en-US" smtClean="0"/>
              <a:pPr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A11F-1543-423C-9802-49D0D4A294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9D536-4410-4777-BAB8-B416CBA9E50C}" type="datetimeFigureOut">
              <a:rPr lang="en-US" smtClean="0"/>
              <a:pPr/>
              <a:t>6/9/2013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A11F-1543-423C-9802-49D0D4A294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9D536-4410-4777-BAB8-B416CBA9E50C}" type="datetimeFigureOut">
              <a:rPr lang="en-US" smtClean="0"/>
              <a:pPr/>
              <a:t>6/9/2013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A11F-1543-423C-9802-49D0D4A294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9D536-4410-4777-BAB8-B416CBA9E50C}" type="datetimeFigureOut">
              <a:rPr lang="en-US" smtClean="0"/>
              <a:pPr/>
              <a:t>6/9/2013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A11F-1543-423C-9802-49D0D4A294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9D536-4410-4777-BAB8-B416CBA9E50C}" type="datetimeFigureOut">
              <a:rPr lang="en-US" smtClean="0"/>
              <a:pPr/>
              <a:t>6/9/2013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A11F-1543-423C-9802-49D0D4A294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9D536-4410-4777-BAB8-B416CBA9E50C}" type="datetimeFigureOut">
              <a:rPr lang="en-US" smtClean="0"/>
              <a:pPr/>
              <a:t>6/9/2013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A11F-1543-423C-9802-49D0D4A294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9D536-4410-4777-BAB8-B416CBA9E50C}" type="datetimeFigureOut">
              <a:rPr lang="en-US" smtClean="0"/>
              <a:pPr/>
              <a:t>6/9/2013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A11F-1543-423C-9802-49D0D4A294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9D536-4410-4777-BAB8-B416CBA9E50C}" type="datetimeFigureOut">
              <a:rPr lang="en-US" smtClean="0"/>
              <a:pPr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A11F-1543-423C-9802-49D0D4A294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99D536-4410-4777-BAB8-B416CBA9E50C}" type="datetimeFigureOut">
              <a:rPr lang="en-US" smtClean="0"/>
              <a:pPr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EA11F-1543-423C-9802-49D0D4A2948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9D536-4410-4777-BAB8-B416CBA9E50C}" type="datetimeFigureOut">
              <a:rPr lang="en-US" smtClean="0"/>
              <a:pPr/>
              <a:t>6/9/2013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2EA11F-1543-423C-9802-49D0D4A2948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Documents\Mod_Heb 2010-2011\heb130a_fall2010\Alterman\Chanuka_Book\1.JPG"/>
          <p:cNvPicPr>
            <a:picLocks noChangeAspect="1" noChangeArrowheads="1"/>
          </p:cNvPicPr>
          <p:nvPr/>
        </p:nvPicPr>
        <p:blipFill>
          <a:blip r:embed="rId2" cstate="print"/>
          <a:srcRect r="20000"/>
          <a:stretch>
            <a:fillRect/>
          </a:stretch>
        </p:blipFill>
        <p:spPr bwMode="auto">
          <a:xfrm>
            <a:off x="838200" y="235009"/>
            <a:ext cx="7315200" cy="66229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ublic\Documents\Mod_Heb 2010-2011\heb130a_fall2010\Alterman\Chanuka_Book\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0"/>
            <a:ext cx="756592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ublic\Documents\Mod_Heb 2010-2011\heb130a_fall2010\Alterman\Chanuka_Book\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0"/>
            <a:ext cx="7654413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800600" y="609600"/>
            <a:ext cx="2857578" cy="923330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r" rtl="1"/>
            <a:r>
              <a:rPr lang="he-IL" dirty="0"/>
              <a:t>הבהב, להבהב   </a:t>
            </a:r>
            <a:r>
              <a:rPr lang="en-US" dirty="0"/>
              <a:t>to flicker</a:t>
            </a:r>
          </a:p>
          <a:p>
            <a:pPr algn="r" rtl="1"/>
            <a:r>
              <a:rPr lang="he-IL" dirty="0"/>
              <a:t>כלי בית   </a:t>
            </a:r>
            <a:r>
              <a:rPr lang="en-US" dirty="0"/>
              <a:t>household utensils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Public\Documents\Mod_Heb 2010-2011\heb130a_fall2010\Alterman\Chanuka_Book\8.JPG"/>
          <p:cNvPicPr>
            <a:picLocks noChangeAspect="1" noChangeArrowheads="1"/>
          </p:cNvPicPr>
          <p:nvPr/>
        </p:nvPicPr>
        <p:blipFill>
          <a:blip r:embed="rId2" cstate="print"/>
          <a:srcRect r="13974"/>
          <a:stretch>
            <a:fillRect/>
          </a:stretch>
        </p:blipFill>
        <p:spPr bwMode="auto">
          <a:xfrm>
            <a:off x="914400" y="0"/>
            <a:ext cx="7460226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ublic\Documents\Mod_Heb 2010-2011\heb130a_fall2010\Alterman\Chanuka_Book\9.JPG"/>
          <p:cNvPicPr>
            <a:picLocks noChangeAspect="1" noChangeArrowheads="1"/>
          </p:cNvPicPr>
          <p:nvPr/>
        </p:nvPicPr>
        <p:blipFill>
          <a:blip r:embed="rId2" cstate="print"/>
          <a:srcRect l="23333" t="769" b="20769"/>
          <a:stretch>
            <a:fillRect/>
          </a:stretch>
        </p:blipFill>
        <p:spPr bwMode="auto">
          <a:xfrm>
            <a:off x="0" y="76200"/>
            <a:ext cx="9175376" cy="67818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352800" y="3657600"/>
            <a:ext cx="3352800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he-IL" dirty="0"/>
              <a:t> </a:t>
            </a:r>
            <a:endParaRPr lang="en-US" dirty="0"/>
          </a:p>
          <a:p>
            <a:pPr algn="r" rtl="1"/>
            <a:r>
              <a:rPr lang="he-IL" dirty="0"/>
              <a:t>נהמה, לנהום   </a:t>
            </a:r>
            <a:r>
              <a:rPr lang="en-US" dirty="0"/>
              <a:t>to howl</a:t>
            </a:r>
          </a:p>
          <a:p>
            <a:pPr algn="r" rtl="1"/>
            <a:r>
              <a:rPr lang="he-IL" dirty="0"/>
              <a:t>חורקת, לחרוק   </a:t>
            </a:r>
            <a:r>
              <a:rPr lang="en-US" dirty="0"/>
              <a:t>to screech</a:t>
            </a:r>
          </a:p>
          <a:p>
            <a:pPr algn="r" rtl="1"/>
            <a:r>
              <a:rPr lang="he-IL" dirty="0"/>
              <a:t>זוחל, לזחול   </a:t>
            </a:r>
            <a:r>
              <a:rPr lang="en-US" dirty="0"/>
              <a:t>to crawl</a:t>
            </a:r>
          </a:p>
          <a:p>
            <a:pPr algn="r" rtl="1"/>
            <a:r>
              <a:rPr lang="he-IL" dirty="0"/>
              <a:t>צפצף, לצפצף   </a:t>
            </a:r>
            <a:r>
              <a:rPr lang="en-US" dirty="0"/>
              <a:t>to  chirp</a:t>
            </a:r>
          </a:p>
          <a:p>
            <a:pPr algn="r" rtl="1"/>
            <a:r>
              <a:rPr lang="he-IL" dirty="0"/>
              <a:t>צרצר   </a:t>
            </a:r>
            <a:r>
              <a:rPr lang="en-US" dirty="0"/>
              <a:t>cricket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Public\Documents\Mod_Heb 2010-2011\heb130a_fall2010\Alterman\Chanuka_Book\10.JPG"/>
          <p:cNvPicPr>
            <a:picLocks noChangeAspect="1" noChangeArrowheads="1"/>
          </p:cNvPicPr>
          <p:nvPr/>
        </p:nvPicPr>
        <p:blipFill>
          <a:blip r:embed="rId2" cstate="print"/>
          <a:srcRect r="20011"/>
          <a:stretch>
            <a:fillRect/>
          </a:stretch>
        </p:blipFill>
        <p:spPr bwMode="auto">
          <a:xfrm>
            <a:off x="533400" y="0"/>
            <a:ext cx="7113639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019800" y="4572000"/>
            <a:ext cx="2743200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he-IL" dirty="0"/>
              <a:t>כהוגן   </a:t>
            </a:r>
            <a:r>
              <a:rPr lang="en-US" dirty="0"/>
              <a:t>to a great extent</a:t>
            </a:r>
          </a:p>
          <a:p>
            <a:pPr algn="r" rtl="1"/>
            <a:r>
              <a:rPr lang="he-IL" dirty="0"/>
              <a:t>מטאטא   </a:t>
            </a:r>
            <a:r>
              <a:rPr lang="en-US" dirty="0"/>
              <a:t>broom</a:t>
            </a:r>
          </a:p>
          <a:p>
            <a:pPr algn="r" rtl="1"/>
            <a:r>
              <a:rPr lang="he-IL" dirty="0"/>
              <a:t>בלה   </a:t>
            </a:r>
            <a:r>
              <a:rPr lang="en-US" dirty="0"/>
              <a:t>worn out</a:t>
            </a:r>
          </a:p>
          <a:p>
            <a:pPr algn="r" rtl="1"/>
            <a:r>
              <a:rPr lang="he-IL" dirty="0"/>
              <a:t>זֹקֶן   </a:t>
            </a:r>
            <a:r>
              <a:rPr lang="en-US" dirty="0" smtClean="0"/>
              <a:t>old </a:t>
            </a:r>
            <a:r>
              <a:rPr lang="en-US" dirty="0"/>
              <a:t>age</a:t>
            </a:r>
          </a:p>
          <a:p>
            <a:pPr algn="r" rtl="1"/>
            <a:r>
              <a:rPr lang="he-IL" dirty="0"/>
              <a:t>התעלף, להתעלף   </a:t>
            </a:r>
            <a:r>
              <a:rPr lang="en-US" dirty="0"/>
              <a:t>to faint</a:t>
            </a:r>
          </a:p>
          <a:p>
            <a:pPr algn="r" rtl="1"/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Public\Documents\Mod_Heb 2010-2011\heb130a_fall2010\Alterman\Chanuka_Book\11.JPG"/>
          <p:cNvPicPr>
            <a:picLocks noChangeAspect="1" noChangeArrowheads="1"/>
          </p:cNvPicPr>
          <p:nvPr/>
        </p:nvPicPr>
        <p:blipFill>
          <a:blip r:embed="rId2" cstate="print"/>
          <a:srcRect r="20000" b="6541"/>
          <a:stretch>
            <a:fillRect/>
          </a:stretch>
        </p:blipFill>
        <p:spPr bwMode="auto">
          <a:xfrm>
            <a:off x="838200" y="1"/>
            <a:ext cx="8077200" cy="683455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52400" y="3886200"/>
            <a:ext cx="4419600" cy="2031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he-IL" dirty="0"/>
              <a:t>קץ – סוף</a:t>
            </a:r>
            <a:endParaRPr lang="en-US" dirty="0"/>
          </a:p>
          <a:p>
            <a:pPr algn="r" rtl="1"/>
            <a:r>
              <a:rPr lang="he-IL" dirty="0"/>
              <a:t>אמץ, אומץ   </a:t>
            </a:r>
            <a:r>
              <a:rPr lang="en-US" dirty="0"/>
              <a:t>bravery</a:t>
            </a:r>
          </a:p>
          <a:p>
            <a:pPr algn="r" rtl="1"/>
            <a:r>
              <a:rPr lang="he-IL" dirty="0"/>
              <a:t>רועד   </a:t>
            </a:r>
            <a:r>
              <a:rPr lang="en-US" dirty="0"/>
              <a:t>shivering</a:t>
            </a:r>
          </a:p>
          <a:p>
            <a:pPr algn="r" rtl="1"/>
            <a:r>
              <a:rPr lang="he-IL" dirty="0"/>
              <a:t>מתוח   </a:t>
            </a:r>
            <a:r>
              <a:rPr lang="en-US" dirty="0"/>
              <a:t>nervous</a:t>
            </a:r>
          </a:p>
          <a:p>
            <a:pPr algn="r" rtl="1"/>
            <a:r>
              <a:rPr lang="he-IL" dirty="0"/>
              <a:t>מצב –רוח   </a:t>
            </a:r>
            <a:r>
              <a:rPr lang="en-US" dirty="0"/>
              <a:t>bad mood</a:t>
            </a:r>
          </a:p>
          <a:p>
            <a:pPr algn="r" rtl="1"/>
            <a:r>
              <a:rPr lang="he-IL" dirty="0"/>
              <a:t>סחבות , סחבה </a:t>
            </a:r>
            <a:r>
              <a:rPr lang="en-US" dirty="0" smtClean="0"/>
              <a:t>-</a:t>
            </a:r>
            <a:r>
              <a:rPr lang="he-IL" dirty="0" smtClean="0"/>
              <a:t> </a:t>
            </a:r>
            <a:r>
              <a:rPr lang="he-IL" dirty="0"/>
              <a:t>סמרטוט    </a:t>
            </a:r>
            <a:r>
              <a:rPr lang="en-US" dirty="0"/>
              <a:t>rag, </a:t>
            </a:r>
            <a:r>
              <a:rPr lang="en-US" dirty="0" smtClean="0"/>
              <a:t>dust rag</a:t>
            </a:r>
            <a:endParaRPr lang="en-US" dirty="0"/>
          </a:p>
          <a:p>
            <a:pPr algn="r" rtl="1"/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Public\Documents\Mod_Heb 2010-2011\heb130a_fall2010\Alterman\Chanuka_Book\12.JPG"/>
          <p:cNvPicPr>
            <a:picLocks noChangeAspect="1" noChangeArrowheads="1"/>
          </p:cNvPicPr>
          <p:nvPr/>
        </p:nvPicPr>
        <p:blipFill>
          <a:blip r:embed="rId2" cstate="print"/>
          <a:srcRect r="21667"/>
          <a:stretch>
            <a:fillRect/>
          </a:stretch>
        </p:blipFill>
        <p:spPr bwMode="auto">
          <a:xfrm>
            <a:off x="1828800" y="0"/>
            <a:ext cx="7162800" cy="6781435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8600" y="838200"/>
            <a:ext cx="1828800" cy="2031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he-IL" dirty="0"/>
              <a:t>יריעו, להריע   </a:t>
            </a:r>
            <a:r>
              <a:rPr lang="en-US" dirty="0"/>
              <a:t>to cheer</a:t>
            </a:r>
          </a:p>
          <a:p>
            <a:pPr algn="r" rtl="1"/>
            <a:r>
              <a:rPr lang="he-IL" dirty="0"/>
              <a:t>שטות   </a:t>
            </a:r>
            <a:r>
              <a:rPr lang="en-US" dirty="0"/>
              <a:t>silliness</a:t>
            </a:r>
          </a:p>
          <a:p>
            <a:pPr algn="r" rtl="1"/>
            <a:r>
              <a:rPr lang="he-IL" dirty="0"/>
              <a:t>פחדנים, פחדן   </a:t>
            </a:r>
            <a:r>
              <a:rPr lang="en-US" dirty="0"/>
              <a:t>coward</a:t>
            </a:r>
          </a:p>
          <a:p>
            <a:pPr algn="r" rtl="1"/>
            <a:r>
              <a:rPr lang="he-IL" dirty="0"/>
              <a:t>דוקא   </a:t>
            </a:r>
            <a:r>
              <a:rPr lang="en-US" dirty="0"/>
              <a:t>specifically</a:t>
            </a:r>
          </a:p>
          <a:p>
            <a:pPr algn="r" rtl="1"/>
            <a:r>
              <a:rPr lang="he-IL" dirty="0"/>
              <a:t>להרגיז   </a:t>
            </a:r>
            <a:r>
              <a:rPr lang="en-US" dirty="0"/>
              <a:t>to annoy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Public\Documents\Mod_Heb 2010-2011\heb130a_fall2010\Alterman\Chanuka_Book\13.JPG"/>
          <p:cNvPicPr>
            <a:picLocks noChangeAspect="1" noChangeArrowheads="1"/>
          </p:cNvPicPr>
          <p:nvPr/>
        </p:nvPicPr>
        <p:blipFill>
          <a:blip r:embed="rId2" cstate="print"/>
          <a:srcRect t="6235" r="54194" b="5582"/>
          <a:stretch>
            <a:fillRect/>
          </a:stretch>
        </p:blipFill>
        <p:spPr bwMode="auto">
          <a:xfrm>
            <a:off x="3276600" y="16099"/>
            <a:ext cx="4906818" cy="684190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09600" y="3657600"/>
            <a:ext cx="3581400" cy="203132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he-IL" dirty="0"/>
              <a:t>נערוך, לערוך   </a:t>
            </a:r>
            <a:r>
              <a:rPr lang="en-US" dirty="0"/>
              <a:t>to conduct</a:t>
            </a:r>
          </a:p>
          <a:p>
            <a:pPr algn="r" rtl="1"/>
            <a:r>
              <a:rPr lang="he-IL" dirty="0"/>
              <a:t>חגיגה – מסיבה</a:t>
            </a:r>
            <a:endParaRPr lang="en-US" dirty="0"/>
          </a:p>
          <a:p>
            <a:pPr algn="r" rtl="1"/>
            <a:r>
              <a:rPr lang="he-IL" dirty="0"/>
              <a:t>שוטה – טיפש</a:t>
            </a:r>
            <a:endParaRPr lang="en-US" dirty="0"/>
          </a:p>
          <a:p>
            <a:pPr algn="r" rtl="1"/>
            <a:r>
              <a:rPr lang="he-IL" dirty="0"/>
              <a:t> </a:t>
            </a:r>
            <a:endParaRPr lang="en-US" dirty="0"/>
          </a:p>
          <a:p>
            <a:pPr algn="r" rtl="1"/>
            <a:r>
              <a:rPr lang="he-IL" dirty="0"/>
              <a:t>זקני, זקן   </a:t>
            </a:r>
            <a:r>
              <a:rPr lang="en-US" dirty="0"/>
              <a:t>beard</a:t>
            </a:r>
          </a:p>
          <a:p>
            <a:pPr algn="r" rtl="1"/>
            <a:r>
              <a:rPr lang="he-IL" dirty="0"/>
              <a:t>נאה – יפה</a:t>
            </a:r>
            <a:endParaRPr lang="en-US" dirty="0"/>
          </a:p>
          <a:p>
            <a:pPr algn="r" rtl="1"/>
            <a:r>
              <a:rPr lang="he-IL" dirty="0"/>
              <a:t>ברשותכם   </a:t>
            </a:r>
            <a:r>
              <a:rPr lang="en-US" dirty="0"/>
              <a:t>with your permission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Public\Documents\Mod_Heb 2010-2011\heb130a_fall2010\Alterman\Chanuka_Book\14.JPG"/>
          <p:cNvPicPr>
            <a:picLocks noChangeAspect="1" noChangeArrowheads="1"/>
          </p:cNvPicPr>
          <p:nvPr/>
        </p:nvPicPr>
        <p:blipFill>
          <a:blip r:embed="rId2" cstate="print"/>
          <a:srcRect t="3978" r="23333" b="5129"/>
          <a:stretch>
            <a:fillRect/>
          </a:stretch>
        </p:blipFill>
        <p:spPr bwMode="auto">
          <a:xfrm>
            <a:off x="1295400" y="118441"/>
            <a:ext cx="7848600" cy="6739559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04800" y="457200"/>
            <a:ext cx="3048000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he-IL" dirty="0"/>
              <a:t>פרימוס   </a:t>
            </a:r>
            <a:r>
              <a:rPr lang="en-US" dirty="0"/>
              <a:t>Primus Stove (</a:t>
            </a:r>
            <a:r>
              <a:rPr lang="en-US" dirty="0" smtClean="0"/>
              <a:t>a </a:t>
            </a:r>
            <a:r>
              <a:rPr lang="en-US" dirty="0"/>
              <a:t>small cooking apparatus that uses kerosene as fuel)</a:t>
            </a:r>
          </a:p>
          <a:p>
            <a:pPr algn="r" rtl="1"/>
            <a:r>
              <a:rPr lang="he-IL" dirty="0"/>
              <a:t>שלהבתיה, שלהבת ה'   אש אלוהים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638800" y="4724400"/>
            <a:ext cx="2438400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he-IL" dirty="0"/>
              <a:t>עציצי, עציצים   </a:t>
            </a:r>
            <a:r>
              <a:rPr lang="en-US" dirty="0"/>
              <a:t>plants</a:t>
            </a:r>
          </a:p>
          <a:p>
            <a:pPr algn="r" rtl="1"/>
            <a:r>
              <a:rPr lang="he-IL" dirty="0"/>
              <a:t>גיבורים, גיבור   </a:t>
            </a:r>
            <a:r>
              <a:rPr lang="en-US" dirty="0"/>
              <a:t>brave</a:t>
            </a:r>
          </a:p>
          <a:p>
            <a:pPr algn="r" rtl="1"/>
            <a:r>
              <a:rPr lang="he-IL" dirty="0"/>
              <a:t>חדדו, לחדד   </a:t>
            </a:r>
            <a:r>
              <a:rPr lang="en-US" dirty="0"/>
              <a:t>to sharpen</a:t>
            </a:r>
          </a:p>
          <a:p>
            <a:pPr algn="r" rtl="1"/>
            <a:r>
              <a:rPr lang="he-IL" dirty="0"/>
              <a:t>קוצים   </a:t>
            </a:r>
            <a:r>
              <a:rPr lang="en-US" dirty="0"/>
              <a:t>thorns</a:t>
            </a:r>
          </a:p>
          <a:p>
            <a:pPr algn="r" rtl="1"/>
            <a:r>
              <a:rPr lang="he-IL" dirty="0"/>
              <a:t>קרב   </a:t>
            </a:r>
            <a:r>
              <a:rPr lang="en-US" dirty="0"/>
              <a:t>battle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Public\Documents\Mod_Heb 2010-2011\heb130a_fall2010\Alterman\Chanuka_Book\15.JPG"/>
          <p:cNvPicPr>
            <a:picLocks noChangeAspect="1" noChangeArrowheads="1"/>
          </p:cNvPicPr>
          <p:nvPr/>
        </p:nvPicPr>
        <p:blipFill>
          <a:blip r:embed="rId2" cstate="print"/>
          <a:srcRect r="17236" b="5556"/>
          <a:stretch>
            <a:fillRect/>
          </a:stretch>
        </p:blipFill>
        <p:spPr bwMode="auto">
          <a:xfrm>
            <a:off x="1143001" y="0"/>
            <a:ext cx="8001000" cy="690328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86000" y="609600"/>
            <a:ext cx="22098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he-IL" dirty="0"/>
              <a:t>משפך   </a:t>
            </a:r>
            <a:r>
              <a:rPr lang="en-US" dirty="0"/>
              <a:t>funnel</a:t>
            </a:r>
          </a:p>
          <a:p>
            <a:pPr algn="r" rtl="1"/>
            <a:r>
              <a:rPr lang="he-IL" dirty="0"/>
              <a:t>שפוך   </a:t>
            </a:r>
            <a:r>
              <a:rPr lang="en-US" dirty="0"/>
              <a:t>pour</a:t>
            </a:r>
          </a:p>
          <a:p>
            <a:pPr algn="r" rtl="1"/>
            <a:r>
              <a:rPr lang="he-IL" dirty="0"/>
              <a:t>דמעות   </a:t>
            </a:r>
            <a:r>
              <a:rPr lang="en-US" dirty="0"/>
              <a:t>tears</a:t>
            </a:r>
          </a:p>
          <a:p>
            <a:pPr algn="r" rtl="1"/>
            <a:r>
              <a:rPr lang="he-IL" dirty="0"/>
              <a:t>חורבן   </a:t>
            </a:r>
            <a:r>
              <a:rPr lang="en-US" dirty="0"/>
              <a:t>destruction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Public\Documents\Mod_Heb 2010-2011\heb130a_fall2010\Alterman\Chanuka_Book\16.JPG"/>
          <p:cNvPicPr>
            <a:picLocks noChangeAspect="1" noChangeArrowheads="1"/>
          </p:cNvPicPr>
          <p:nvPr/>
        </p:nvPicPr>
        <p:blipFill>
          <a:blip r:embed="rId2" cstate="print"/>
          <a:srcRect t="5054" r="36667" b="12919"/>
          <a:stretch>
            <a:fillRect/>
          </a:stretch>
        </p:blipFill>
        <p:spPr bwMode="auto">
          <a:xfrm>
            <a:off x="381000" y="152400"/>
            <a:ext cx="6781800" cy="6514097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181600" y="4114800"/>
            <a:ext cx="31242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he-IL" dirty="0"/>
              <a:t>יוונים   </a:t>
            </a:r>
            <a:r>
              <a:rPr lang="en-US" dirty="0" smtClean="0"/>
              <a:t>Greeks</a:t>
            </a:r>
          </a:p>
          <a:p>
            <a:pPr algn="r" rtl="1"/>
            <a:r>
              <a:rPr lang="he-IL" dirty="0"/>
              <a:t>חוטף, לחטוף   </a:t>
            </a:r>
            <a:r>
              <a:rPr lang="en-US" dirty="0"/>
              <a:t>to grab</a:t>
            </a:r>
          </a:p>
          <a:p>
            <a:pPr algn="r" rtl="1"/>
            <a:r>
              <a:rPr lang="he-IL" dirty="0"/>
              <a:t>מכות   </a:t>
            </a:r>
            <a:r>
              <a:rPr lang="en-US" dirty="0"/>
              <a:t>a beating</a:t>
            </a:r>
          </a:p>
          <a:p>
            <a:pPr rtl="1"/>
            <a:r>
              <a:rPr lang="he-IL" dirty="0"/>
              <a:t> 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Public\Documents\Mod_Heb 2010-2011\heb130a_fall2010\Alterman\Chanuka_Book\17.JPG"/>
          <p:cNvPicPr>
            <a:picLocks noChangeAspect="1" noChangeArrowheads="1"/>
          </p:cNvPicPr>
          <p:nvPr/>
        </p:nvPicPr>
        <p:blipFill>
          <a:blip r:embed="rId2" cstate="print"/>
          <a:srcRect r="25000" b="5656"/>
          <a:stretch>
            <a:fillRect/>
          </a:stretch>
        </p:blipFill>
        <p:spPr bwMode="auto">
          <a:xfrm>
            <a:off x="0" y="0"/>
            <a:ext cx="7543800" cy="687324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705600" y="1143000"/>
            <a:ext cx="216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010400" y="685800"/>
            <a:ext cx="1828800" cy="313932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he-IL" dirty="0" smtClean="0"/>
              <a:t>החלטה   </a:t>
            </a:r>
            <a:r>
              <a:rPr lang="en-US" dirty="0" smtClean="0"/>
              <a:t>decision</a:t>
            </a:r>
          </a:p>
          <a:p>
            <a:pPr algn="r" rtl="1"/>
            <a:r>
              <a:rPr lang="he-IL" dirty="0" smtClean="0"/>
              <a:t>כפלים   </a:t>
            </a:r>
            <a:r>
              <a:rPr lang="en-US" dirty="0" smtClean="0"/>
              <a:t>twice </a:t>
            </a:r>
          </a:p>
          <a:p>
            <a:pPr algn="r" rtl="1"/>
            <a:r>
              <a:rPr lang="he-IL" dirty="0" smtClean="0"/>
              <a:t>נבהל, להבהל  </a:t>
            </a:r>
            <a:r>
              <a:rPr lang="en-US" dirty="0" smtClean="0"/>
              <a:t>to be afraid of</a:t>
            </a:r>
          </a:p>
          <a:p>
            <a:pPr algn="r" rtl="1"/>
            <a:r>
              <a:rPr lang="he-IL" dirty="0" smtClean="0"/>
              <a:t>צבאות, צבא   </a:t>
            </a:r>
            <a:r>
              <a:rPr lang="en-US" dirty="0" smtClean="0"/>
              <a:t>army</a:t>
            </a:r>
          </a:p>
          <a:p>
            <a:pPr algn="r" rtl="1"/>
            <a:r>
              <a:rPr lang="he-IL" dirty="0" smtClean="0"/>
              <a:t>להרביץ   </a:t>
            </a:r>
            <a:r>
              <a:rPr lang="en-US" dirty="0" smtClean="0"/>
              <a:t>to beat, to hit</a:t>
            </a:r>
          </a:p>
          <a:p>
            <a:pPr algn="r" rtl="1"/>
            <a:r>
              <a:rPr lang="he-IL" dirty="0" smtClean="0"/>
              <a:t>לחמול   </a:t>
            </a:r>
            <a:r>
              <a:rPr lang="en-US" dirty="0" smtClean="0"/>
              <a:t>to have mercy</a:t>
            </a:r>
          </a:p>
          <a:p>
            <a:pPr algn="r" rtl="1"/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Public\Documents\Mod_Heb 2010-2011\heb130a_fall2010\Alterman\Chanuka_Book\18.JPG"/>
          <p:cNvPicPr>
            <a:picLocks noChangeAspect="1" noChangeArrowheads="1"/>
          </p:cNvPicPr>
          <p:nvPr/>
        </p:nvPicPr>
        <p:blipFill>
          <a:blip r:embed="rId2" cstate="print"/>
          <a:srcRect r="24167"/>
          <a:stretch>
            <a:fillRect/>
          </a:stretch>
        </p:blipFill>
        <p:spPr bwMode="auto">
          <a:xfrm>
            <a:off x="838200" y="235009"/>
            <a:ext cx="6934200" cy="66229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Public\Documents\Mod_Heb 2010-2011\heb130a_fall2010\Alterman\Chanuka_Book\19.JPG"/>
          <p:cNvPicPr>
            <a:picLocks noChangeAspect="1" noChangeArrowheads="1"/>
          </p:cNvPicPr>
          <p:nvPr/>
        </p:nvPicPr>
        <p:blipFill>
          <a:blip r:embed="rId2" cstate="print"/>
          <a:srcRect r="5000"/>
          <a:stretch>
            <a:fillRect/>
          </a:stretch>
        </p:blipFill>
        <p:spPr bwMode="auto">
          <a:xfrm>
            <a:off x="457200" y="0"/>
            <a:ext cx="8686800" cy="662299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8600" y="457200"/>
            <a:ext cx="25908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he-IL" dirty="0"/>
              <a:t>קומקומים, קומקום   </a:t>
            </a:r>
            <a:r>
              <a:rPr lang="en-US" dirty="0"/>
              <a:t>kettle</a:t>
            </a:r>
          </a:p>
          <a:p>
            <a:pPr algn="r" rtl="1"/>
            <a:r>
              <a:rPr lang="he-IL" dirty="0"/>
              <a:t>עקום   </a:t>
            </a:r>
            <a:r>
              <a:rPr lang="en-US" dirty="0"/>
              <a:t>crooked</a:t>
            </a:r>
          </a:p>
          <a:p>
            <a:pPr algn="r" rtl="1"/>
            <a:r>
              <a:rPr lang="he-IL" dirty="0"/>
              <a:t>הידד   </a:t>
            </a:r>
            <a:r>
              <a:rPr lang="en-US" dirty="0"/>
              <a:t>Hooray</a:t>
            </a:r>
          </a:p>
          <a:p>
            <a:pPr algn="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00600" y="4114800"/>
            <a:ext cx="2667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he-IL" dirty="0"/>
              <a:t>דממה – שקט</a:t>
            </a:r>
            <a:endParaRPr lang="en-US" dirty="0"/>
          </a:p>
          <a:p>
            <a:pPr algn="r" rtl="1"/>
            <a:r>
              <a:rPr lang="he-IL" dirty="0"/>
              <a:t>אימה   </a:t>
            </a:r>
            <a:r>
              <a:rPr lang="en-US" dirty="0"/>
              <a:t>great fear</a:t>
            </a:r>
          </a:p>
          <a:p>
            <a:pPr algn="r" rtl="1"/>
            <a:r>
              <a:rPr lang="he-IL" dirty="0"/>
              <a:t>הניעו, להניע   </a:t>
            </a:r>
            <a:r>
              <a:rPr lang="en-US" dirty="0"/>
              <a:t>to shake</a:t>
            </a:r>
          </a:p>
          <a:p>
            <a:pPr algn="r"/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Public\Documents\Mod_Heb 2010-2011\heb130a_fall2010\Alterman\Chanuka_Book\20.JPG"/>
          <p:cNvPicPr>
            <a:picLocks noChangeAspect="1" noChangeArrowheads="1"/>
          </p:cNvPicPr>
          <p:nvPr/>
        </p:nvPicPr>
        <p:blipFill>
          <a:blip r:embed="rId2" cstate="print"/>
          <a:srcRect r="23333"/>
          <a:stretch>
            <a:fillRect/>
          </a:stretch>
        </p:blipFill>
        <p:spPr bwMode="auto">
          <a:xfrm>
            <a:off x="990600" y="0"/>
            <a:ext cx="7010400" cy="67491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C:\Users\Public\Documents\Mod_Heb 2010-2011\heb130a_fall2010\Alterman\Chanuka_Book\21.JPG"/>
          <p:cNvPicPr>
            <a:picLocks noChangeAspect="1" noChangeArrowheads="1"/>
          </p:cNvPicPr>
          <p:nvPr/>
        </p:nvPicPr>
        <p:blipFill>
          <a:blip r:embed="rId2" cstate="print"/>
          <a:srcRect l="10000" t="5129" b="3978"/>
          <a:stretch>
            <a:fillRect/>
          </a:stretch>
        </p:blipFill>
        <p:spPr bwMode="auto">
          <a:xfrm>
            <a:off x="-23149" y="0"/>
            <a:ext cx="9167149" cy="6705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743200" y="152400"/>
            <a:ext cx="2667000" cy="135421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he-IL" sz="1600" dirty="0"/>
              <a:t>הופר, להפר   </a:t>
            </a:r>
            <a:r>
              <a:rPr lang="en-US" sz="1600" dirty="0"/>
              <a:t>to break, breach</a:t>
            </a:r>
          </a:p>
          <a:p>
            <a:pPr algn="r" rtl="1"/>
            <a:r>
              <a:rPr lang="he-IL" sz="1600" dirty="0"/>
              <a:t>נתקל, להיתקל   </a:t>
            </a:r>
            <a:r>
              <a:rPr lang="en-US" sz="1600" dirty="0"/>
              <a:t>to stumble</a:t>
            </a:r>
          </a:p>
          <a:p>
            <a:pPr algn="r" rtl="1"/>
            <a:r>
              <a:rPr lang="he-IL" sz="1600" dirty="0"/>
              <a:t>אל על – למעלה</a:t>
            </a:r>
            <a:endParaRPr lang="en-US" sz="1600" dirty="0"/>
          </a:p>
          <a:p>
            <a:pPr algn="r" rtl="1"/>
            <a:r>
              <a:rPr lang="he-IL" sz="1600" dirty="0"/>
              <a:t>חיש קל – מהר</a:t>
            </a:r>
            <a:endParaRPr lang="en-US" sz="1600" dirty="0"/>
          </a:p>
          <a:p>
            <a:pPr algn="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590800" y="3318570"/>
            <a:ext cx="2209800" cy="35394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he-IL" sz="1600" dirty="0"/>
              <a:t>ילל, לילל   </a:t>
            </a:r>
            <a:r>
              <a:rPr lang="en-US" sz="1600" dirty="0"/>
              <a:t>to whine</a:t>
            </a:r>
          </a:p>
          <a:p>
            <a:pPr algn="r" rtl="1"/>
            <a:r>
              <a:rPr lang="he-IL" sz="1600" dirty="0"/>
              <a:t>התחמק, להתחמק   </a:t>
            </a:r>
            <a:r>
              <a:rPr lang="en-US" sz="1600" dirty="0"/>
              <a:t>to avoid</a:t>
            </a:r>
          </a:p>
          <a:p>
            <a:pPr algn="r" rtl="1"/>
            <a:r>
              <a:rPr lang="he-IL" sz="1600" dirty="0"/>
              <a:t>התפתל, להתפתל   </a:t>
            </a:r>
            <a:r>
              <a:rPr lang="en-US" sz="1600" dirty="0"/>
              <a:t>to squirm</a:t>
            </a:r>
          </a:p>
          <a:p>
            <a:pPr algn="r" rtl="1"/>
            <a:r>
              <a:rPr lang="he-IL" sz="1600" dirty="0"/>
              <a:t>לשרוט   </a:t>
            </a:r>
            <a:r>
              <a:rPr lang="en-US" sz="1600" dirty="0"/>
              <a:t>to scratch</a:t>
            </a:r>
          </a:p>
          <a:p>
            <a:pPr algn="r" rtl="1"/>
            <a:r>
              <a:rPr lang="he-IL" sz="1600" dirty="0"/>
              <a:t>לנשוך   </a:t>
            </a:r>
            <a:r>
              <a:rPr lang="en-US" sz="1600" dirty="0"/>
              <a:t>to bite</a:t>
            </a:r>
          </a:p>
          <a:p>
            <a:pPr algn="r" rtl="1"/>
            <a:r>
              <a:rPr lang="he-IL" sz="1600" dirty="0"/>
              <a:t>מאומה – שום דבר</a:t>
            </a:r>
            <a:endParaRPr lang="en-US" sz="1600" dirty="0"/>
          </a:p>
          <a:p>
            <a:pPr algn="r" rtl="1"/>
            <a:r>
              <a:rPr lang="he-IL" sz="1600" dirty="0"/>
              <a:t>הועיל – עזר</a:t>
            </a:r>
            <a:endParaRPr lang="en-US" sz="1600" dirty="0"/>
          </a:p>
          <a:p>
            <a:pPr algn="r" rtl="1"/>
            <a:r>
              <a:rPr lang="he-IL" sz="1600" dirty="0"/>
              <a:t>התרגז, להתרגז   </a:t>
            </a:r>
            <a:r>
              <a:rPr lang="en-US" sz="1600" dirty="0"/>
              <a:t>to be upset with</a:t>
            </a:r>
          </a:p>
          <a:p>
            <a:pPr algn="r" rtl="1"/>
            <a:r>
              <a:rPr lang="he-IL" sz="1600" dirty="0"/>
              <a:t>לברוח   </a:t>
            </a:r>
            <a:r>
              <a:rPr lang="en-US" sz="1600" dirty="0"/>
              <a:t>to run away</a:t>
            </a:r>
          </a:p>
          <a:p>
            <a:pPr algn="r" rtl="1"/>
            <a:r>
              <a:rPr lang="he-IL" sz="1600" dirty="0"/>
              <a:t>יקשרוך, לקשור   </a:t>
            </a:r>
            <a:r>
              <a:rPr lang="en-US" sz="1600" dirty="0"/>
              <a:t>to tie</a:t>
            </a:r>
          </a:p>
          <a:p>
            <a:pPr algn="r"/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Public\Documents\Mod_Heb 2010-2011\heb130a_fall2010\Alterman\Chanuka_Book\22.JPG"/>
          <p:cNvPicPr>
            <a:picLocks noChangeAspect="1" noChangeArrowheads="1"/>
          </p:cNvPicPr>
          <p:nvPr/>
        </p:nvPicPr>
        <p:blipFill>
          <a:blip r:embed="rId2" cstate="print"/>
          <a:srcRect r="18916" b="6667"/>
          <a:stretch>
            <a:fillRect/>
          </a:stretch>
        </p:blipFill>
        <p:spPr bwMode="auto">
          <a:xfrm>
            <a:off x="1408471" y="125608"/>
            <a:ext cx="7735529" cy="673239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990600" y="457200"/>
            <a:ext cx="2362200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he-IL" dirty="0" smtClean="0"/>
              <a:t>זעמי, זעם – כעס</a:t>
            </a:r>
            <a:endParaRPr lang="en-US" dirty="0" smtClean="0"/>
          </a:p>
          <a:p>
            <a:pPr algn="r" rtl="1"/>
            <a:r>
              <a:rPr lang="he-IL" dirty="0" smtClean="0"/>
              <a:t>תוסיף – תמשיך</a:t>
            </a:r>
            <a:endParaRPr lang="en-US" dirty="0" smtClean="0"/>
          </a:p>
          <a:p>
            <a:pPr algn="r" rtl="1"/>
            <a:r>
              <a:rPr lang="he-IL" dirty="0" smtClean="0"/>
              <a:t>להציק   </a:t>
            </a:r>
            <a:r>
              <a:rPr lang="en-US" dirty="0" smtClean="0"/>
              <a:t>to annoy</a:t>
            </a:r>
          </a:p>
          <a:p>
            <a:pPr algn="r" rtl="1"/>
            <a:r>
              <a:rPr lang="he-IL" dirty="0" smtClean="0"/>
              <a:t>נבלת, נבלה   </a:t>
            </a:r>
            <a:r>
              <a:rPr lang="en-US" dirty="0" smtClean="0"/>
              <a:t>carcass</a:t>
            </a:r>
          </a:p>
          <a:p>
            <a:pPr algn="r" rtl="1"/>
            <a:r>
              <a:rPr lang="he-IL" dirty="0" smtClean="0"/>
              <a:t>אציג, להציג   </a:t>
            </a:r>
            <a:r>
              <a:rPr lang="en-US" dirty="0" smtClean="0"/>
              <a:t>to display</a:t>
            </a:r>
          </a:p>
          <a:p>
            <a:pPr algn="r"/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ublic\Documents\Mod_Heb 2010-2011\heb130a_fall2010\Alterman\Chanuka_Book\23.JPG"/>
          <p:cNvPicPr>
            <a:picLocks noChangeAspect="1" noChangeArrowheads="1"/>
          </p:cNvPicPr>
          <p:nvPr/>
        </p:nvPicPr>
        <p:blipFill>
          <a:blip r:embed="rId2" cstate="print"/>
          <a:srcRect t="15484" r="27500"/>
          <a:stretch>
            <a:fillRect/>
          </a:stretch>
        </p:blipFill>
        <p:spPr bwMode="auto">
          <a:xfrm>
            <a:off x="1202214" y="152401"/>
            <a:ext cx="7941786" cy="67056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04800" y="4419600"/>
            <a:ext cx="25146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he-IL" dirty="0" smtClean="0"/>
              <a:t>לשווא   </a:t>
            </a:r>
            <a:r>
              <a:rPr lang="en-US" dirty="0" smtClean="0"/>
              <a:t>for nothing</a:t>
            </a:r>
          </a:p>
          <a:p>
            <a:pPr algn="r" rtl="1"/>
            <a:r>
              <a:rPr lang="he-IL" dirty="0" smtClean="0"/>
              <a:t>בין רגע   </a:t>
            </a:r>
            <a:r>
              <a:rPr lang="en-US" dirty="0" smtClean="0"/>
              <a:t>in a moment</a:t>
            </a:r>
          </a:p>
          <a:p>
            <a:pPr algn="r" rtl="1"/>
            <a:r>
              <a:rPr lang="he-IL" dirty="0" smtClean="0"/>
              <a:t>התהפך, </a:t>
            </a:r>
            <a:r>
              <a:rPr lang="he-IL" dirty="0" smtClean="0"/>
              <a:t>להתהפך</a:t>
            </a:r>
            <a:endParaRPr lang="en-US" dirty="0" smtClean="0"/>
          </a:p>
          <a:p>
            <a:pPr algn="r" rtl="1"/>
            <a:r>
              <a:rPr lang="en-US" dirty="0" smtClean="0"/>
              <a:t> to turn over                   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Public\Documents\Mod_Heb 2010-2011\heb130a_fall2010\Alterman\Chanuka_Book\24.JPG"/>
          <p:cNvPicPr>
            <a:picLocks noChangeAspect="1" noChangeArrowheads="1"/>
          </p:cNvPicPr>
          <p:nvPr/>
        </p:nvPicPr>
        <p:blipFill>
          <a:blip r:embed="rId2" cstate="print"/>
          <a:srcRect r="22500"/>
          <a:stretch>
            <a:fillRect/>
          </a:stretch>
        </p:blipFill>
        <p:spPr bwMode="auto">
          <a:xfrm>
            <a:off x="838200" y="158809"/>
            <a:ext cx="7086600" cy="66229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Public\Documents\Mod_Heb 2010-2011\heb130a_fall2010\Alterman\Chanuka_Book\25.JPG"/>
          <p:cNvPicPr>
            <a:picLocks noChangeAspect="1" noChangeArrowheads="1"/>
          </p:cNvPicPr>
          <p:nvPr/>
        </p:nvPicPr>
        <p:blipFill>
          <a:blip r:embed="rId2" cstate="print"/>
          <a:srcRect l="25833" b="17785"/>
          <a:stretch>
            <a:fillRect/>
          </a:stretch>
        </p:blipFill>
        <p:spPr bwMode="auto">
          <a:xfrm>
            <a:off x="1066800" y="117503"/>
            <a:ext cx="8077200" cy="648517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667000" y="609600"/>
            <a:ext cx="2743200" cy="17543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he-IL" dirty="0" smtClean="0"/>
              <a:t>יסוד   </a:t>
            </a:r>
            <a:r>
              <a:rPr lang="en-US" dirty="0" smtClean="0"/>
              <a:t>foundation</a:t>
            </a:r>
          </a:p>
          <a:p>
            <a:pPr algn="r" rtl="1"/>
            <a:r>
              <a:rPr lang="he-IL" dirty="0" smtClean="0"/>
              <a:t>תפחות   </a:t>
            </a:r>
            <a:r>
              <a:rPr lang="en-US" dirty="0" smtClean="0"/>
              <a:t>rafters, roof beams</a:t>
            </a:r>
          </a:p>
          <a:p>
            <a:pPr algn="r" rtl="1"/>
            <a:r>
              <a:rPr lang="he-IL" dirty="0" smtClean="0"/>
              <a:t>רינה – שירה</a:t>
            </a:r>
            <a:endParaRPr lang="en-US" dirty="0" smtClean="0"/>
          </a:p>
          <a:p>
            <a:pPr algn="r" rtl="1"/>
            <a:r>
              <a:rPr lang="he-IL" dirty="0" smtClean="0"/>
              <a:t>אנחות   </a:t>
            </a:r>
            <a:r>
              <a:rPr lang="en-US" dirty="0" smtClean="0"/>
              <a:t>sighs</a:t>
            </a:r>
          </a:p>
          <a:p>
            <a:pPr algn="r" rtl="1"/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733800" y="3962400"/>
            <a:ext cx="2286000" cy="258532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he-IL" dirty="0" smtClean="0"/>
              <a:t>חרבו, חרב   </a:t>
            </a:r>
            <a:r>
              <a:rPr lang="en-US" dirty="0" smtClean="0"/>
              <a:t>sword</a:t>
            </a:r>
          </a:p>
          <a:p>
            <a:pPr algn="r" rtl="1"/>
            <a:r>
              <a:rPr lang="he-IL" dirty="0" smtClean="0"/>
              <a:t>גוזר   </a:t>
            </a:r>
            <a:r>
              <a:rPr lang="en-US" dirty="0" smtClean="0"/>
              <a:t>cuts</a:t>
            </a:r>
          </a:p>
          <a:p>
            <a:pPr algn="r" rtl="1"/>
            <a:r>
              <a:rPr lang="he-IL" dirty="0" smtClean="0"/>
              <a:t>שד משחת   </a:t>
            </a:r>
            <a:r>
              <a:rPr lang="en-US" dirty="0" smtClean="0"/>
              <a:t>demon (expression meaning cunning)  </a:t>
            </a:r>
            <a:r>
              <a:rPr lang="en-US" dirty="0" smtClean="0"/>
              <a:t>              </a:t>
            </a:r>
            <a:endParaRPr lang="en-US" dirty="0" smtClean="0"/>
          </a:p>
          <a:p>
            <a:pPr algn="r" rtl="1"/>
            <a:r>
              <a:rPr lang="he-IL" dirty="0" smtClean="0"/>
              <a:t>בלורית   </a:t>
            </a:r>
            <a:r>
              <a:rPr lang="en-US" dirty="0" smtClean="0"/>
              <a:t>forelock</a:t>
            </a:r>
          </a:p>
          <a:p>
            <a:pPr algn="r" rtl="1"/>
            <a:r>
              <a:rPr lang="he-IL" dirty="0" smtClean="0"/>
              <a:t>לוהטת   </a:t>
            </a:r>
            <a:r>
              <a:rPr lang="en-US" dirty="0" smtClean="0"/>
              <a:t>burning</a:t>
            </a:r>
          </a:p>
          <a:p>
            <a:pPr algn="r" rtl="1"/>
            <a:r>
              <a:rPr lang="he-IL" dirty="0" smtClean="0"/>
              <a:t>רותחת   </a:t>
            </a:r>
            <a:r>
              <a:rPr lang="en-US" dirty="0" smtClean="0"/>
              <a:t>boiling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Public\Documents\Mod_Heb 2010-2011\heb130a_fall2010\Alterman\Chanuka_Book\26.JPG"/>
          <p:cNvPicPr>
            <a:picLocks noChangeAspect="1" noChangeArrowheads="1"/>
          </p:cNvPicPr>
          <p:nvPr/>
        </p:nvPicPr>
        <p:blipFill>
          <a:blip r:embed="rId2" cstate="print"/>
          <a:srcRect t="3032" r="28333"/>
          <a:stretch>
            <a:fillRect/>
          </a:stretch>
        </p:blipFill>
        <p:spPr bwMode="auto">
          <a:xfrm>
            <a:off x="457200" y="0"/>
            <a:ext cx="6553200" cy="6607419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867400" y="3200400"/>
            <a:ext cx="2971800" cy="230832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he-IL" dirty="0" smtClean="0"/>
              <a:t>מרעים – צועק</a:t>
            </a:r>
            <a:endParaRPr lang="en-US" dirty="0" smtClean="0"/>
          </a:p>
          <a:p>
            <a:pPr algn="r" rtl="1"/>
            <a:r>
              <a:rPr lang="he-IL" dirty="0" smtClean="0"/>
              <a:t>אמיץ   </a:t>
            </a:r>
            <a:r>
              <a:rPr lang="en-US" dirty="0" smtClean="0"/>
              <a:t>fearless</a:t>
            </a:r>
          </a:p>
          <a:p>
            <a:pPr algn="r" rtl="1"/>
            <a:r>
              <a:rPr lang="he-IL" dirty="0" smtClean="0"/>
              <a:t>הבו רווח   </a:t>
            </a:r>
            <a:r>
              <a:rPr lang="en-US" dirty="0" smtClean="0"/>
              <a:t>make space</a:t>
            </a:r>
          </a:p>
          <a:p>
            <a:pPr algn="r" rtl="1"/>
            <a:r>
              <a:rPr lang="he-IL" dirty="0" smtClean="0"/>
              <a:t>פרצו, לפרוץ   </a:t>
            </a:r>
            <a:r>
              <a:rPr lang="en-US" dirty="0" smtClean="0"/>
              <a:t>to burst into</a:t>
            </a:r>
          </a:p>
          <a:p>
            <a:pPr algn="r" rtl="1"/>
            <a:r>
              <a:rPr lang="he-IL" dirty="0" smtClean="0"/>
              <a:t>טבח   </a:t>
            </a:r>
            <a:r>
              <a:rPr lang="en-US" dirty="0" smtClean="0"/>
              <a:t>massacre</a:t>
            </a:r>
          </a:p>
          <a:p>
            <a:pPr algn="r" rtl="1"/>
            <a:r>
              <a:rPr lang="he-IL" dirty="0" smtClean="0"/>
              <a:t>יפיל, להפיל   </a:t>
            </a:r>
            <a:r>
              <a:rPr lang="en-US" dirty="0" smtClean="0"/>
              <a:t>to overthrow</a:t>
            </a:r>
          </a:p>
          <a:p>
            <a:pPr algn="r" rtl="1"/>
            <a:r>
              <a:rPr lang="he-IL" dirty="0" smtClean="0"/>
              <a:t>יכריע, להכריע</a:t>
            </a:r>
            <a:r>
              <a:rPr lang="en-US" dirty="0" smtClean="0"/>
              <a:t>   </a:t>
            </a:r>
            <a:r>
              <a:rPr lang="he-IL" dirty="0" smtClean="0"/>
              <a:t>   </a:t>
            </a:r>
            <a:r>
              <a:rPr lang="en-US" dirty="0" smtClean="0"/>
              <a:t>to subdue</a:t>
            </a:r>
          </a:p>
          <a:p>
            <a:pPr algn="r"/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Public\Documents\Mod_Heb 2010-2011\heb130a_fall2010\Alterman\Chanuka_Book\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7504"/>
            <a:ext cx="9144000" cy="662299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28600" y="2590800"/>
            <a:ext cx="1828800" cy="1477328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he-IL" dirty="0" smtClean="0"/>
              <a:t>ערבוביה   </a:t>
            </a:r>
            <a:r>
              <a:rPr lang="en-US" dirty="0" smtClean="0"/>
              <a:t>mess</a:t>
            </a:r>
          </a:p>
          <a:p>
            <a:pPr algn="r" rtl="1"/>
            <a:r>
              <a:rPr lang="he-IL" dirty="0" smtClean="0"/>
              <a:t>בילבול   </a:t>
            </a:r>
            <a:r>
              <a:rPr lang="en-US" dirty="0" smtClean="0"/>
              <a:t>confusion</a:t>
            </a:r>
          </a:p>
          <a:p>
            <a:pPr algn="r" rtl="1"/>
            <a:r>
              <a:rPr lang="he-IL" dirty="0" smtClean="0"/>
              <a:t>חזה   </a:t>
            </a:r>
            <a:r>
              <a:rPr lang="en-US" dirty="0" smtClean="0"/>
              <a:t>chest</a:t>
            </a:r>
          </a:p>
          <a:p>
            <a:pPr algn="r"/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Public\Documents\Mod_Heb 2010-2011\heb130a_fall2010\Alterman\Chanuka_Book\28.JPG"/>
          <p:cNvPicPr>
            <a:picLocks noChangeAspect="1" noChangeArrowheads="1"/>
          </p:cNvPicPr>
          <p:nvPr/>
        </p:nvPicPr>
        <p:blipFill>
          <a:blip r:embed="rId2" cstate="print"/>
          <a:srcRect t="9731" r="32500"/>
          <a:stretch>
            <a:fillRect/>
          </a:stretch>
        </p:blipFill>
        <p:spPr bwMode="auto">
          <a:xfrm>
            <a:off x="0" y="23914"/>
            <a:ext cx="6934200" cy="6716581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191000" y="3733800"/>
            <a:ext cx="1905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he-IL" dirty="0" smtClean="0"/>
              <a:t>נבון   </a:t>
            </a:r>
            <a:r>
              <a:rPr lang="en-US" dirty="0" smtClean="0"/>
              <a:t>smart</a:t>
            </a:r>
          </a:p>
          <a:p>
            <a:pPr algn="r" rtl="1"/>
            <a:r>
              <a:rPr lang="he-IL" dirty="0" smtClean="0"/>
              <a:t>מחנה   </a:t>
            </a:r>
            <a:r>
              <a:rPr lang="en-US" dirty="0" smtClean="0"/>
              <a:t>camp</a:t>
            </a:r>
          </a:p>
          <a:p>
            <a:pPr algn="r" rtl="1"/>
            <a:r>
              <a:rPr lang="he-IL" dirty="0" smtClean="0"/>
              <a:t>פיקח – נבון, חכם</a:t>
            </a:r>
            <a:endParaRPr lang="en-US" dirty="0" smtClean="0"/>
          </a:p>
          <a:p>
            <a:pPr algn="r"/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Public\Documents\Mod_Heb 2010-2011\heb130a_fall2010\Alterman\Chanuka_Book\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342" y="0"/>
            <a:ext cx="8539316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715000" y="3352800"/>
            <a:ext cx="16764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he-IL" dirty="0" smtClean="0"/>
              <a:t>נס – ברח   </a:t>
            </a:r>
            <a:r>
              <a:rPr lang="en-US" dirty="0" smtClean="0"/>
              <a:t>retreated</a:t>
            </a:r>
          </a:p>
          <a:p>
            <a:pPr algn="r" rtl="1"/>
            <a:r>
              <a:rPr lang="he-IL" dirty="0" smtClean="0"/>
              <a:t>דרור – חופש</a:t>
            </a:r>
            <a:endParaRPr lang="en-US" dirty="0" smtClean="0"/>
          </a:p>
          <a:p>
            <a:pPr algn="r"/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Public\Documents\Mod_Heb 2010-2011\heb130a_fall2010\Alterman\Chanuka_Book\30.JPG"/>
          <p:cNvPicPr>
            <a:picLocks noChangeAspect="1" noChangeArrowheads="1"/>
          </p:cNvPicPr>
          <p:nvPr/>
        </p:nvPicPr>
        <p:blipFill>
          <a:blip r:embed="rId2" cstate="print"/>
          <a:srcRect t="4495" r="45000" b="22473"/>
          <a:stretch>
            <a:fillRect/>
          </a:stretch>
        </p:blipFill>
        <p:spPr bwMode="auto">
          <a:xfrm>
            <a:off x="1676400" y="152400"/>
            <a:ext cx="6629400" cy="652847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19200" y="914400"/>
            <a:ext cx="32004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 rtl="1"/>
            <a:r>
              <a:rPr lang="he-IL" dirty="0" smtClean="0"/>
              <a:t>התפרקד, להתפרקד   </a:t>
            </a:r>
            <a:r>
              <a:rPr lang="en-US" dirty="0" smtClean="0"/>
              <a:t>reclined, laid</a:t>
            </a:r>
          </a:p>
          <a:p>
            <a:pPr algn="r" rtl="1"/>
            <a:r>
              <a:rPr lang="he-IL" dirty="0" smtClean="0"/>
              <a:t>נצחון   </a:t>
            </a:r>
            <a:r>
              <a:rPr lang="en-US" dirty="0" smtClean="0"/>
              <a:t>victory</a:t>
            </a:r>
            <a:endParaRPr lang="en-US" dirty="0" smtClean="0"/>
          </a:p>
          <a:p>
            <a:pPr algn="r"/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Public\Documents\Mod_Heb 2010-2011\heb130a_fall2010\Alterman\Chanuka_Book\1.JPG"/>
          <p:cNvPicPr>
            <a:picLocks noChangeAspect="1" noChangeArrowheads="1"/>
          </p:cNvPicPr>
          <p:nvPr/>
        </p:nvPicPr>
        <p:blipFill>
          <a:blip r:embed="rId2" cstate="print"/>
          <a:srcRect r="21667"/>
          <a:stretch>
            <a:fillRect/>
          </a:stretch>
        </p:blipFill>
        <p:spPr bwMode="auto">
          <a:xfrm>
            <a:off x="914400" y="0"/>
            <a:ext cx="7162800" cy="66229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360</Words>
  <Application>Microsoft Office PowerPoint</Application>
  <PresentationFormat>On-screen Show (4:3)</PresentationFormat>
  <Paragraphs>108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Osnat</dc:creator>
  <cp:lastModifiedBy>Osnat</cp:lastModifiedBy>
  <cp:revision>17</cp:revision>
  <dcterms:created xsi:type="dcterms:W3CDTF">2013-06-09T16:36:18Z</dcterms:created>
  <dcterms:modified xsi:type="dcterms:W3CDTF">2013-06-09T19:24:34Z</dcterms:modified>
</cp:coreProperties>
</file>