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57" r:id="rId3"/>
    <p:sldId id="258" r:id="rId4"/>
    <p:sldId id="259" r:id="rId5"/>
    <p:sldId id="260" r:id="rId6"/>
    <p:sldId id="261" r:id="rId7"/>
    <p:sldId id="262" r:id="rId8"/>
    <p:sldId id="263" r:id="rId9"/>
    <p:sldId id="265" r:id="rId10"/>
    <p:sldId id="266" r:id="rId11"/>
    <p:sldId id="268" r:id="rId12"/>
    <p:sldId id="269" r:id="rId13"/>
    <p:sldId id="270" r:id="rId14"/>
  </p:sldIdLst>
  <p:sldSz cx="9144000" cy="6858000" type="screen4x3"/>
  <p:notesSz cx="7077075" cy="93932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4A1B"/>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003" autoAdjust="0"/>
  </p:normalViewPr>
  <p:slideViewPr>
    <p:cSldViewPr>
      <p:cViewPr varScale="1">
        <p:scale>
          <a:sx n="59" d="100"/>
          <a:sy n="59" d="100"/>
        </p:scale>
        <p:origin x="-1512" y="-72"/>
      </p:cViewPr>
      <p:guideLst>
        <p:guide orient="horz" pos="2160"/>
        <p:guide pos="2880"/>
      </p:guideLst>
    </p:cSldViewPr>
  </p:slideViewPr>
  <p:notesTextViewPr>
    <p:cViewPr>
      <p:scale>
        <a:sx n="100" d="100"/>
        <a:sy n="100" d="100"/>
      </p:scale>
      <p:origin x="0" y="1788"/>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08438" y="0"/>
            <a:ext cx="3067050" cy="469900"/>
          </a:xfrm>
          <a:prstGeom prst="rect">
            <a:avLst/>
          </a:prstGeom>
        </p:spPr>
        <p:txBody>
          <a:bodyPr vert="horz" lIns="91440" tIns="45720" rIns="91440" bIns="45720" rtlCol="0"/>
          <a:lstStyle>
            <a:lvl1pPr algn="r">
              <a:defRPr sz="1200"/>
            </a:lvl1pPr>
          </a:lstStyle>
          <a:p>
            <a:fld id="{47322BD3-95E8-43C1-90F9-F09BFDB6CFF7}" type="datetimeFigureOut">
              <a:rPr lang="en-US" smtClean="0"/>
              <a:t>2/26/2012</a:t>
            </a:fld>
            <a:endParaRPr lang="en-US"/>
          </a:p>
        </p:txBody>
      </p:sp>
      <p:sp>
        <p:nvSpPr>
          <p:cNvPr id="4" name="Footer Placeholder 3"/>
          <p:cNvSpPr>
            <a:spLocks noGrp="1"/>
          </p:cNvSpPr>
          <p:nvPr>
            <p:ph type="ftr" sz="quarter" idx="2"/>
          </p:nvPr>
        </p:nvSpPr>
        <p:spPr>
          <a:xfrm>
            <a:off x="0" y="8921750"/>
            <a:ext cx="3067050" cy="469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08438" y="8921750"/>
            <a:ext cx="3067050" cy="469900"/>
          </a:xfrm>
          <a:prstGeom prst="rect">
            <a:avLst/>
          </a:prstGeom>
        </p:spPr>
        <p:txBody>
          <a:bodyPr vert="horz" lIns="91440" tIns="45720" rIns="91440" bIns="45720" rtlCol="0" anchor="b"/>
          <a:lstStyle>
            <a:lvl1pPr algn="r">
              <a:defRPr sz="1200"/>
            </a:lvl1pPr>
          </a:lstStyle>
          <a:p>
            <a:fld id="{2A6899A2-23C2-4C5D-B824-ACC1B9D27BE9}"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66733" cy="469662"/>
          </a:xfrm>
          <a:prstGeom prst="rect">
            <a:avLst/>
          </a:prstGeom>
        </p:spPr>
        <p:txBody>
          <a:bodyPr vert="horz" lIns="94110" tIns="47055" rIns="94110" bIns="47055" rtlCol="0"/>
          <a:lstStyle>
            <a:lvl1pPr algn="l">
              <a:defRPr sz="1200"/>
            </a:lvl1pPr>
          </a:lstStyle>
          <a:p>
            <a:endParaRPr lang="en-US"/>
          </a:p>
        </p:txBody>
      </p:sp>
      <p:sp>
        <p:nvSpPr>
          <p:cNvPr id="3" name="Date Placeholder 2"/>
          <p:cNvSpPr>
            <a:spLocks noGrp="1"/>
          </p:cNvSpPr>
          <p:nvPr>
            <p:ph type="dt" idx="1"/>
          </p:nvPr>
        </p:nvSpPr>
        <p:spPr>
          <a:xfrm>
            <a:off x="4008705" y="0"/>
            <a:ext cx="3066733" cy="469662"/>
          </a:xfrm>
          <a:prstGeom prst="rect">
            <a:avLst/>
          </a:prstGeom>
        </p:spPr>
        <p:txBody>
          <a:bodyPr vert="horz" lIns="94110" tIns="47055" rIns="94110" bIns="47055" rtlCol="0"/>
          <a:lstStyle>
            <a:lvl1pPr algn="r">
              <a:defRPr sz="1200"/>
            </a:lvl1pPr>
          </a:lstStyle>
          <a:p>
            <a:fld id="{4CFDF32C-F0BA-4382-A701-65410FE3F6E0}" type="datetimeFigureOut">
              <a:rPr lang="en-US" smtClean="0"/>
              <a:pPr/>
              <a:t>2/26/2012</a:t>
            </a:fld>
            <a:endParaRPr lang="en-US"/>
          </a:p>
        </p:txBody>
      </p:sp>
      <p:sp>
        <p:nvSpPr>
          <p:cNvPr id="4" name="Slide Image Placeholder 3"/>
          <p:cNvSpPr>
            <a:spLocks noGrp="1" noRot="1" noChangeAspect="1"/>
          </p:cNvSpPr>
          <p:nvPr>
            <p:ph type="sldImg" idx="2"/>
          </p:nvPr>
        </p:nvSpPr>
        <p:spPr>
          <a:xfrm>
            <a:off x="1192213" y="706438"/>
            <a:ext cx="4692650" cy="3521075"/>
          </a:xfrm>
          <a:prstGeom prst="rect">
            <a:avLst/>
          </a:prstGeom>
          <a:noFill/>
          <a:ln w="12700">
            <a:solidFill>
              <a:prstClr val="black"/>
            </a:solidFill>
          </a:ln>
        </p:spPr>
        <p:txBody>
          <a:bodyPr vert="horz" lIns="94110" tIns="47055" rIns="94110" bIns="47055" rtlCol="0" anchor="ctr"/>
          <a:lstStyle/>
          <a:p>
            <a:endParaRPr lang="en-US"/>
          </a:p>
        </p:txBody>
      </p:sp>
      <p:sp>
        <p:nvSpPr>
          <p:cNvPr id="5" name="Notes Placeholder 4"/>
          <p:cNvSpPr>
            <a:spLocks noGrp="1"/>
          </p:cNvSpPr>
          <p:nvPr>
            <p:ph type="body" sz="quarter" idx="3"/>
          </p:nvPr>
        </p:nvSpPr>
        <p:spPr>
          <a:xfrm>
            <a:off x="707708" y="4461790"/>
            <a:ext cx="5661660" cy="4226957"/>
          </a:xfrm>
          <a:prstGeom prst="rect">
            <a:avLst/>
          </a:prstGeom>
        </p:spPr>
        <p:txBody>
          <a:bodyPr vert="horz" lIns="94110" tIns="47055" rIns="94110" bIns="4705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2" y="8921946"/>
            <a:ext cx="3066733" cy="469662"/>
          </a:xfrm>
          <a:prstGeom prst="rect">
            <a:avLst/>
          </a:prstGeom>
        </p:spPr>
        <p:txBody>
          <a:bodyPr vert="horz" lIns="94110" tIns="47055" rIns="94110" bIns="47055"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921946"/>
            <a:ext cx="3066733" cy="469662"/>
          </a:xfrm>
          <a:prstGeom prst="rect">
            <a:avLst/>
          </a:prstGeom>
        </p:spPr>
        <p:txBody>
          <a:bodyPr vert="horz" lIns="94110" tIns="47055" rIns="94110" bIns="47055" rtlCol="0" anchor="b"/>
          <a:lstStyle>
            <a:lvl1pPr algn="r">
              <a:defRPr sz="1200"/>
            </a:lvl1pPr>
          </a:lstStyle>
          <a:p>
            <a:fld id="{20D8DA3D-6DCD-453B-AE58-2E69C965BF5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he.wikipedia.org/wiki/%D7%93%D7%99%D7%95%D7%A8_%D7%A6%D7%99%D7%91%D7%95%D7%A8%D7%99"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he.wikipedia.org/wiki/%D7%97%D7%95%D7%A7_%D7%94%D7%94%D7%A1%D7%93%D7%A8%D7%99%D7%9D" TargetMode="External"/><Relationship Id="rId4" Type="http://schemas.openxmlformats.org/officeDocument/2006/relationships/hyperlink" Target="http://he.wikipedia.org/wiki/%D7%99%D7%A9%D7%A8%D7%90%D7%9C"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"נוף</a:t>
            </a:r>
            <a:r>
              <a:rPr lang="he-IL" baseline="0" dirty="0" smtClean="0"/>
              <a:t> בשרון", נחום גוטמן, שנות ה-20</a:t>
            </a:r>
            <a:endParaRPr lang="en-US" dirty="0"/>
          </a:p>
        </p:txBody>
      </p:sp>
      <p:sp>
        <p:nvSpPr>
          <p:cNvPr id="4" name="Slide Number Placeholder 3"/>
          <p:cNvSpPr>
            <a:spLocks noGrp="1"/>
          </p:cNvSpPr>
          <p:nvPr>
            <p:ph type="sldNum" sz="quarter" idx="10"/>
          </p:nvPr>
        </p:nvSpPr>
        <p:spPr/>
        <p:txBody>
          <a:bodyPr/>
          <a:lstStyle/>
          <a:p>
            <a:fld id="{20D8DA3D-6DCD-453B-AE58-2E69C965BF5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lgn="r" rtl="1">
              <a:buFont typeface="Arial" pitchFamily="34" charset="0"/>
              <a:buChar char="•"/>
            </a:pPr>
            <a:r>
              <a:rPr lang="he-IL" sz="1200" b="1" kern="1200" dirty="0" smtClean="0">
                <a:solidFill>
                  <a:schemeClr val="tx1"/>
                </a:solidFill>
                <a:latin typeface="+mn-lt"/>
                <a:ea typeface="+mn-ea"/>
                <a:cs typeface="+mn-cs"/>
              </a:rPr>
              <a:t>חוקי היסוד</a:t>
            </a:r>
            <a:r>
              <a:rPr lang="he-IL" sz="1200" kern="1200" dirty="0" smtClean="0">
                <a:solidFill>
                  <a:schemeClr val="tx1"/>
                </a:solidFill>
                <a:latin typeface="+mn-lt"/>
                <a:ea typeface="+mn-ea"/>
                <a:cs typeface="+mn-cs"/>
              </a:rPr>
              <a:t> הם הדרך שבה בחרה הכנסת לשם גיבוש הדרגתי של חוקה למדינת ישראל.הם עליונים לחוקים רגילים בכך שלשלחוקים רגילים אסור לסתור חוקי יסוד. יש היום 14 חוקי יסוד. מרבית חוקי עוסקים במוסדות המדינה: הכנסת, הממשלה, נשיא המדינה, שני חוקי יסוד נוספים – חוק יסוד: כבוד האדם וחירותו וחוק יסוד: חופש העיסוק – שעוסקים בזכויות האדם ונחקקו בשנת 1992 כחוקים רגילים, הוכרזו והוכרו דה פקטו כחוקי יסוד על ידי בית המשפט העליון במהלך שנות התשעים </a:t>
            </a:r>
            <a:endParaRPr lang="en-US" sz="1200" kern="1200" dirty="0" smtClean="0">
              <a:solidFill>
                <a:schemeClr val="tx1"/>
              </a:solidFill>
              <a:latin typeface="+mn-lt"/>
              <a:ea typeface="+mn-ea"/>
              <a:cs typeface="+mn-cs"/>
            </a:endParaRPr>
          </a:p>
          <a:p>
            <a:pPr lvl="0" algn="r" rtl="1">
              <a:buFont typeface="Arial" pitchFamily="34" charset="0"/>
              <a:buChar char="•"/>
            </a:pPr>
            <a:r>
              <a:rPr lang="he-IL" sz="1200" b="1" kern="1200" dirty="0" smtClean="0">
                <a:solidFill>
                  <a:schemeClr val="tx1"/>
                </a:solidFill>
                <a:latin typeface="+mn-lt"/>
                <a:ea typeface="+mn-ea"/>
                <a:cs typeface="+mn-cs"/>
              </a:rPr>
              <a:t>מינהל מקרקעי ישראל</a:t>
            </a:r>
            <a:r>
              <a:rPr lang="he-IL" sz="1200" kern="1200" dirty="0" smtClean="0">
                <a:solidFill>
                  <a:schemeClr val="tx1"/>
                </a:solidFill>
                <a:latin typeface="+mn-lt"/>
                <a:ea typeface="+mn-ea"/>
                <a:cs typeface="+mn-cs"/>
              </a:rPr>
              <a:t> הוא הגוף המנהל את קרקעות המדינה. בבעלות </a:t>
            </a:r>
            <a:r>
              <a:rPr lang="he-IL" sz="1200" b="1" kern="1200" dirty="0" smtClean="0">
                <a:solidFill>
                  <a:schemeClr val="tx1"/>
                </a:solidFill>
                <a:latin typeface="+mn-lt"/>
                <a:ea typeface="+mn-ea"/>
                <a:cs typeface="+mn-cs"/>
              </a:rPr>
              <a:t>מדינת ישראל</a:t>
            </a:r>
            <a:r>
              <a:rPr lang="he-IL" sz="1200" kern="1200" dirty="0" smtClean="0">
                <a:solidFill>
                  <a:schemeClr val="tx1"/>
                </a:solidFill>
                <a:latin typeface="+mn-lt"/>
                <a:ea typeface="+mn-ea"/>
                <a:cs typeface="+mn-cs"/>
              </a:rPr>
              <a:t>: מקרקעין שהיו בבעלות הנציב העליון הבריטי ערב הקמת המדינה וכן מקרקעין שנרכשו או הופקעו לטובת המדינה לאחר הקמתה. מדיניות המינהל נקבעת על ידי מועצת מקרקעי ישראל, שהוקמה על פי חוק יסוד מינהל מקרקעי ישראל, תש"ך-1960.</a:t>
            </a:r>
            <a:endParaRPr lang="en-US" sz="1200" kern="1200" dirty="0" smtClean="0">
              <a:solidFill>
                <a:schemeClr val="tx1"/>
              </a:solidFill>
              <a:latin typeface="+mn-lt"/>
              <a:ea typeface="+mn-ea"/>
              <a:cs typeface="+mn-cs"/>
            </a:endParaRPr>
          </a:p>
          <a:p>
            <a:pPr lvl="0" algn="r" rtl="1">
              <a:buFont typeface="Arial" pitchFamily="34" charset="0"/>
              <a:buChar char="•"/>
            </a:pPr>
            <a:r>
              <a:rPr lang="he-IL" sz="1200" b="1" kern="1200" dirty="0" smtClean="0">
                <a:solidFill>
                  <a:schemeClr val="tx1"/>
                </a:solidFill>
                <a:latin typeface="+mn-lt"/>
                <a:ea typeface="+mn-ea"/>
                <a:cs typeface="+mn-cs"/>
              </a:rPr>
              <a:t>קרן קיימת לישראל</a:t>
            </a:r>
            <a:r>
              <a:rPr lang="he-IL" sz="1200" kern="1200" dirty="0" smtClean="0">
                <a:solidFill>
                  <a:schemeClr val="tx1"/>
                </a:solidFill>
                <a:latin typeface="+mn-lt"/>
                <a:ea typeface="+mn-ea"/>
                <a:cs typeface="+mn-cs"/>
              </a:rPr>
              <a:t>: מקרקעין שנרכשו על ידי הקרן במהלך שנות קיומה מאז נוסדה בשנת 1901, למטרת התיישבות יהודית בארץ ישראל.</a:t>
            </a:r>
            <a:endParaRPr lang="en-US" sz="1200" kern="1200" dirty="0" smtClean="0">
              <a:solidFill>
                <a:schemeClr val="tx1"/>
              </a:solidFill>
              <a:latin typeface="+mn-lt"/>
              <a:ea typeface="+mn-ea"/>
              <a:cs typeface="+mn-cs"/>
            </a:endParaRPr>
          </a:p>
          <a:p>
            <a:pPr lvl="0" algn="r" rtl="1">
              <a:buFont typeface="Arial" pitchFamily="34" charset="0"/>
              <a:buChar char="•"/>
            </a:pPr>
            <a:r>
              <a:rPr lang="he-IL" sz="1200" b="1" kern="1200" dirty="0" smtClean="0">
                <a:solidFill>
                  <a:schemeClr val="tx1"/>
                </a:solidFill>
                <a:latin typeface="+mn-lt"/>
                <a:ea typeface="+mn-ea"/>
                <a:cs typeface="+mn-cs"/>
              </a:rPr>
              <a:t>רשות הפיתוח</a:t>
            </a:r>
            <a:r>
              <a:rPr lang="he-IL" sz="1200" kern="1200" dirty="0" smtClean="0">
                <a:solidFill>
                  <a:schemeClr val="tx1"/>
                </a:solidFill>
                <a:latin typeface="+mn-lt"/>
                <a:ea typeface="+mn-ea"/>
                <a:cs typeface="+mn-cs"/>
              </a:rPr>
              <a:t>: הם מקרקעי מי שהוגדרו על ידי המדינה כ"נפקדים" - ערבים תושבי ארץ ישראל המנדטורית שעזבו את המדינה במהלך מלחמת העצמאות, אשר נמכרו על ידי האפוטרופוס לנכסי נפקדים לרשות הפיתוח, גוף שהוקם על פי חוק בשנת 1951. התמורה ממכירתן נמסרה לאוצר המדינה לצרכיו השוטפים, אולם נרשמה, כסכום שיעמוד במסגרת הסדר שלום כולל למימון יישוב הפליטים במקומות הימצאם</a:t>
            </a:r>
            <a:r>
              <a:rPr lang="en-US" sz="1200" kern="1200" dirty="0" smtClean="0">
                <a:solidFill>
                  <a:schemeClr val="tx1"/>
                </a:solidFill>
                <a:latin typeface="+mn-lt"/>
                <a:ea typeface="+mn-ea"/>
                <a:cs typeface="+mn-cs"/>
              </a:rPr>
              <a:t>/</a:t>
            </a:r>
          </a:p>
          <a:p>
            <a:pPr lvl="0" algn="r" rtl="1"/>
            <a:r>
              <a:rPr lang="he-IL" sz="1200" kern="1200" dirty="0" smtClean="0">
                <a:solidFill>
                  <a:schemeClr val="tx1"/>
                </a:solidFill>
                <a:latin typeface="+mn-lt"/>
                <a:ea typeface="+mn-ea"/>
                <a:cs typeface="+mn-cs"/>
              </a:rPr>
              <a:t>בניהולו של המינהל נמצאים 93 אחוזים משטח מדינת ישראל שהם כ-‎</a:t>
            </a:r>
            <a:r>
              <a:rPr lang="en-US" sz="1200" kern="1200" dirty="0" smtClean="0">
                <a:solidFill>
                  <a:schemeClr val="tx1"/>
                </a:solidFill>
                <a:latin typeface="+mn-lt"/>
                <a:ea typeface="+mn-ea"/>
                <a:cs typeface="+mn-cs"/>
              </a:rPr>
              <a:t>22</a:t>
            </a:r>
            <a:r>
              <a:rPr lang="he-IL" sz="1200" kern="1200" dirty="0" smtClean="0">
                <a:solidFill>
                  <a:schemeClr val="tx1"/>
                </a:solidFill>
                <a:latin typeface="+mn-lt"/>
                <a:ea typeface="+mn-ea"/>
                <a:cs typeface="+mn-cs"/>
              </a:rPr>
              <a:t> מיליון דונם.</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0D8DA3D-6DCD-453B-AE58-2E69C965BF50}"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r" defTabSz="914400" rtl="1" eaLnBrk="1" fontAlgn="auto" latinLnBrk="0" hangingPunct="1">
              <a:lnSpc>
                <a:spcPct val="100000"/>
              </a:lnSpc>
              <a:spcBef>
                <a:spcPts val="0"/>
              </a:spcBef>
              <a:spcAft>
                <a:spcPts val="0"/>
              </a:spcAft>
              <a:buClrTx/>
              <a:buSzTx/>
              <a:buFont typeface="Arial" pitchFamily="34" charset="0"/>
              <a:buChar char="•"/>
              <a:tabLst/>
              <a:defRPr/>
            </a:pPr>
            <a:r>
              <a:rPr lang="he-IL" dirty="0" smtClean="0">
                <a:latin typeface="Arial" pitchFamily="34" charset="0"/>
                <a:cs typeface="Arial" pitchFamily="34" charset="0"/>
              </a:rPr>
              <a:t>חכירה מהמנהל – חכירה לדורות. (99 שנה) החוזה עובר ממי שבנה את הבית </a:t>
            </a:r>
            <a:r>
              <a:rPr lang="he-IL" dirty="0" smtClean="0"/>
              <a:t>גם לכל אדם אחר, החל ממי שרכש מן הרוכש הראשון וכל הרוכשים הבאים בשרשרת הרכישות של אותו נכס).</a:t>
            </a:r>
          </a:p>
          <a:p>
            <a:pPr algn="r" rtl="1">
              <a:buFont typeface="Arial" pitchFamily="34" charset="0"/>
              <a:buChar char="•"/>
            </a:pPr>
            <a:endParaRPr lang="he-IL" dirty="0" smtClean="0">
              <a:latin typeface="Arial" pitchFamily="34" charset="0"/>
              <a:cs typeface="Arial" pitchFamily="34" charset="0"/>
            </a:endParaRPr>
          </a:p>
          <a:p>
            <a:pPr algn="r" rtl="1">
              <a:buFont typeface="Arial" pitchFamily="34" charset="0"/>
              <a:buChar char="•"/>
            </a:pPr>
            <a:r>
              <a:rPr lang="he-IL" dirty="0" smtClean="0">
                <a:latin typeface="Arial" pitchFamily="34" charset="0"/>
                <a:cs typeface="Arial" pitchFamily="34" charset="0"/>
              </a:rPr>
              <a:t>מגזר התיישבותי – </a:t>
            </a:r>
            <a:r>
              <a:rPr lang="en-US" dirty="0" smtClean="0">
                <a:latin typeface="Arial" pitchFamily="34" charset="0"/>
                <a:cs typeface="Arial" pitchFamily="34" charset="0"/>
              </a:rPr>
              <a:t>settling sector</a:t>
            </a:r>
            <a:r>
              <a:rPr lang="he-IL" dirty="0" smtClean="0">
                <a:latin typeface="Arial" pitchFamily="34" charset="0"/>
                <a:cs typeface="Arial" pitchFamily="34" charset="0"/>
              </a:rPr>
              <a:t> קיבוצים ומושבים</a:t>
            </a:r>
          </a:p>
          <a:p>
            <a:pPr algn="r" rtl="1">
              <a:buFont typeface="Arial" pitchFamily="34" charset="0"/>
              <a:buChar char="•"/>
            </a:pPr>
            <a:r>
              <a:rPr lang="he-IL" dirty="0" smtClean="0">
                <a:latin typeface="Arial" pitchFamily="34" charset="0"/>
                <a:cs typeface="Arial" pitchFamily="34" charset="0"/>
              </a:rPr>
              <a:t>1983: מרוקאים בעלי דירות- 63% אשכנזים</a:t>
            </a:r>
            <a:r>
              <a:rPr lang="he-IL" baseline="0" dirty="0" smtClean="0">
                <a:latin typeface="Arial" pitchFamily="34" charset="0"/>
                <a:cs typeface="Arial" pitchFamily="34" charset="0"/>
              </a:rPr>
              <a:t> – 80%</a:t>
            </a:r>
          </a:p>
          <a:p>
            <a:pPr algn="r" rtl="1">
              <a:buFont typeface="Arial" pitchFamily="34" charset="0"/>
              <a:buChar char="•"/>
            </a:pPr>
            <a:r>
              <a:rPr lang="he-IL" baseline="0" dirty="0" smtClean="0">
                <a:latin typeface="Arial" pitchFamily="34" charset="0"/>
                <a:cs typeface="Arial" pitchFamily="34" charset="0"/>
              </a:rPr>
              <a:t>כבר כאן רואים מה הבעיה שמטרידה ארגוני צדק חברתי: רוב הקרקע במדינה נמצאת בידי חלק קטן יחסית של האוכלוסיה, ובעיקר אשכנזים. </a:t>
            </a:r>
          </a:p>
          <a:p>
            <a:pPr algn="r" rtl="1">
              <a:buFont typeface="Arial" pitchFamily="34" charset="0"/>
              <a:buNone/>
            </a:pPr>
            <a:endParaRPr lang="he-IL" baseline="0" dirty="0" smtClean="0">
              <a:latin typeface="Arial" pitchFamily="34" charset="0"/>
              <a:cs typeface="Arial" pitchFamily="34" charset="0"/>
            </a:endParaRPr>
          </a:p>
          <a:p>
            <a:pPr algn="r" rtl="1">
              <a:buFont typeface="Arial" pitchFamily="34" charset="0"/>
              <a:buNone/>
            </a:pPr>
            <a:endParaRPr lang="he-IL" baseline="0" dirty="0" smtClean="0">
              <a:latin typeface="Arial" pitchFamily="34" charset="0"/>
              <a:cs typeface="Arial" pitchFamily="34" charset="0"/>
            </a:endParaRPr>
          </a:p>
          <a:p>
            <a:pPr algn="r" rtl="1">
              <a:buFont typeface="Arial" pitchFamily="34" charset="0"/>
              <a:buNone/>
            </a:pPr>
            <a:r>
              <a:rPr lang="he-IL" b="1" baseline="0" dirty="0" smtClean="0">
                <a:latin typeface="Arial" pitchFamily="34" charset="0"/>
                <a:cs typeface="Arial" pitchFamily="34" charset="0"/>
              </a:rPr>
              <a:t>צדק חלוקתי </a:t>
            </a:r>
            <a:r>
              <a:rPr lang="he-IL" baseline="0" dirty="0" smtClean="0">
                <a:latin typeface="Arial" pitchFamily="34" charset="0"/>
                <a:cs typeface="Arial" pitchFamily="34" charset="0"/>
              </a:rPr>
              <a:t>– </a:t>
            </a:r>
            <a:r>
              <a:rPr lang="en-US" baseline="0" dirty="0" smtClean="0">
                <a:latin typeface="Arial" pitchFamily="34" charset="0"/>
                <a:cs typeface="Arial" pitchFamily="34" charset="0"/>
              </a:rPr>
              <a:t>distributional Justice</a:t>
            </a:r>
            <a:r>
              <a:rPr lang="he-IL" sz="1200" kern="1200" dirty="0" smtClean="0">
                <a:solidFill>
                  <a:schemeClr val="tx1"/>
                </a:solidFill>
                <a:latin typeface="+mn-lt"/>
                <a:ea typeface="+mn-ea"/>
                <a:cs typeface="+mn-cs"/>
              </a:rPr>
              <a:t>סוגיית הצדק החלוקתי נדונה על ידי </a:t>
            </a:r>
            <a:r>
              <a:rPr lang="he-IL" sz="1200" b="1" kern="1200" dirty="0" smtClean="0">
                <a:solidFill>
                  <a:schemeClr val="tx1"/>
                </a:solidFill>
                <a:latin typeface="+mn-lt"/>
                <a:ea typeface="+mn-ea"/>
                <a:cs typeface="+mn-cs"/>
              </a:rPr>
              <a:t>אריסטו</a:t>
            </a:r>
            <a:r>
              <a:rPr lang="he-IL" sz="1200" kern="1200" dirty="0" smtClean="0">
                <a:solidFill>
                  <a:schemeClr val="tx1"/>
                </a:solidFill>
                <a:latin typeface="+mn-lt"/>
                <a:ea typeface="+mn-ea"/>
                <a:cs typeface="+mn-cs"/>
              </a:rPr>
              <a:t> באתיקה הניקומאכית (תורת המידות לניקומאכוס), שם הוא ניסח </a:t>
            </a:r>
            <a:r>
              <a:rPr lang="he-IL" sz="1200" b="1" kern="1200" dirty="0" smtClean="0">
                <a:solidFill>
                  <a:schemeClr val="tx1"/>
                </a:solidFill>
                <a:latin typeface="+mn-lt"/>
                <a:ea typeface="+mn-ea"/>
                <a:cs typeface="+mn-cs"/>
              </a:rPr>
              <a:t>את עיקרון הפרופורציונליות והוא הרעיון, שיש לחלק על פי ,שהאנשים מביאים אתם להקשר הנדון; וכאשר הזכויות ניתנות לכימות יש לגרום לכך, שהתוצאה הסופית תהיה פרופורציונלית, כלומר ביחס ישר לזכויות. </a:t>
            </a:r>
            <a:r>
              <a:rPr lang="he-IL" sz="1200" kern="1200" dirty="0" smtClean="0">
                <a:solidFill>
                  <a:schemeClr val="tx1"/>
                </a:solidFill>
                <a:latin typeface="+mn-lt"/>
                <a:ea typeface="+mn-ea"/>
                <a:cs typeface="+mn-cs"/>
              </a:rPr>
              <a:t>נתבונן בדוגמא הידועה ממסכת בבא מציעא: שניים אוחזין בטלית, זה אומר כולה שלי וזה אומר חציה שלי. כלומר לאחד יש זכות חוקית מוכרת על האובייקט שמדובר בו כולו והוא מבקש מבית המשפט לקבוע חלוקה, שתכיר בזכותו זו והשני יכול להוכיח, שיש לו זכות חוקית על מחציתו וגם הוא מבקש, שהחלוקה תבטא את זכותו זו. ואז באה ההלכה ואומרת: מכיוון שאין מחלוקת על זכותו של הראשון למחצית האובייקט הרי קודם כול עליו לקבל מחצית. לגבי המחצית האחרת יש מחלוקת ולכן תחולק מחצית זו שווה בשווה בין השניים. וכך מתקבלת הפסיקה, שהראשון יקבל שלושה רבעים והשני יקבל רבע. אצל אריסטו מכיוון שיחס הזכויות הוא שניים לאחד (כולה שלי לעומת חציה שלי) עלינו לחלק שני-שלישים לראשון ואת השליש הנותר לשני. זו דוגמה פשוטה לשני עקרונות חלוקה, שהחלוקות הנובעות מהם הלכה למעשה הן שונות זו מזו. לימים נוסחו עקרונות נוספים, כגון עקרון התועלתנות, עקרון ה"מקסמין" של ג'ון רולס או מיודענו משכבר הימים - העקרון של "מכול אחד לפי יכולתו ולכול אחד לפי צרכיו".</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20D8DA3D-6DCD-453B-AE58-2E69C965BF50}"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בראשית שנות ה-90 יש עליה מסיבית מברית המועצות לשעבר לישראל.</a:t>
            </a:r>
            <a:r>
              <a:rPr lang="he-IL" baseline="0" dirty="0" smtClean="0"/>
              <a:t> את העולים צריך לשכן, ומלאי הדירות בבעלות המדינה וגם בבעלות פרטית אינו מספק. ויש עוד פרט: הקיבוצים במשבר, ונמצאים בעיצומו של תהליך הבראה. בהיותם קרובים לצלחת, מתקבלת החלטה בממ"י, שבעזרת ההון שיתקבל ממכירת הקרקע ישולמ חלק מחובות הקיבוצים. אבל בפועל, מה שקורה הוא שהעולים משתכנים בערים, בעיקר בדרום ובמרכז, והקרקע המופשרת במרכז הארץ הופכת למכרה זהב: היא נמכרת בעיקר למטרות תעשייה וקניונים במרכז הארץ, באזורים נדלניים מבוקשים ביותר. זה כמובן לא כל הסיפור, אבל את זה רואים מרחוק, וזה מסריח.</a:t>
            </a:r>
          </a:p>
          <a:p>
            <a:pPr algn="r" rtl="1"/>
            <a:r>
              <a:rPr lang="he-IL" baseline="0" dirty="0" smtClean="0"/>
              <a:t>מה לא רואים? את הצרכים האמיתיים של ההתיישבת העובדת, קיבוצים ומושבים. נראה בהמשך.</a:t>
            </a:r>
            <a:endParaRPr lang="en-US" dirty="0"/>
          </a:p>
        </p:txBody>
      </p:sp>
      <p:sp>
        <p:nvSpPr>
          <p:cNvPr id="4" name="Slide Number Placeholder 3"/>
          <p:cNvSpPr>
            <a:spLocks noGrp="1"/>
          </p:cNvSpPr>
          <p:nvPr>
            <p:ph type="sldNum" sz="quarter" idx="10"/>
          </p:nvPr>
        </p:nvSpPr>
        <p:spPr/>
        <p:txBody>
          <a:bodyPr/>
          <a:lstStyle/>
          <a:p>
            <a:fld id="{20D8DA3D-6DCD-453B-AE58-2E69C965BF50}"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בג"צ – </a:t>
            </a:r>
            <a:r>
              <a:rPr lang="en-US" dirty="0" smtClean="0"/>
              <a:t>supreme court of justice</a:t>
            </a:r>
            <a:endParaRPr lang="he-IL" dirty="0" smtClean="0"/>
          </a:p>
          <a:p>
            <a:pPr algn="r" rtl="1"/>
            <a:r>
              <a:rPr lang="he-IL" dirty="0" smtClean="0"/>
              <a:t>עתירה – </a:t>
            </a:r>
            <a:r>
              <a:rPr lang="en-US" baseline="0" dirty="0" smtClean="0"/>
              <a:t>  </a:t>
            </a:r>
            <a:r>
              <a:rPr lang="en-US" dirty="0" smtClean="0"/>
              <a:t>petitioner, petition</a:t>
            </a:r>
            <a:endParaRPr lang="he-IL" dirty="0" smtClean="0"/>
          </a:p>
          <a:p>
            <a:pPr algn="r" rtl="1"/>
            <a:r>
              <a:rPr lang="he-IL" dirty="0" smtClean="0"/>
              <a:t>משיבים - ?</a:t>
            </a:r>
            <a:r>
              <a:rPr lang="en-US" dirty="0" smtClean="0"/>
              <a:t>the counter argument</a:t>
            </a:r>
            <a:r>
              <a:rPr lang="en-US" baseline="0" dirty="0" smtClean="0"/>
              <a:t> side</a:t>
            </a:r>
            <a:endParaRPr lang="he-IL" dirty="0" smtClean="0"/>
          </a:p>
          <a:p>
            <a:pPr algn="r" rtl="1"/>
            <a:r>
              <a:rPr lang="he-IL" dirty="0" smtClean="0"/>
              <a:t>יזמים – </a:t>
            </a:r>
            <a:r>
              <a:rPr lang="en-US" dirty="0" smtClean="0"/>
              <a:t>entrepreneurs</a:t>
            </a:r>
          </a:p>
          <a:p>
            <a:pPr algn="r" rtl="1"/>
            <a:endParaRPr lang="en-US" dirty="0"/>
          </a:p>
        </p:txBody>
      </p:sp>
      <p:sp>
        <p:nvSpPr>
          <p:cNvPr id="4" name="Slide Number Placeholder 3"/>
          <p:cNvSpPr>
            <a:spLocks noGrp="1"/>
          </p:cNvSpPr>
          <p:nvPr>
            <p:ph type="sldNum" sz="quarter" idx="10"/>
          </p:nvPr>
        </p:nvSpPr>
        <p:spPr/>
        <p:txBody>
          <a:bodyPr/>
          <a:lstStyle/>
          <a:p>
            <a:fld id="{20D8DA3D-6DCD-453B-AE58-2E69C965BF50}"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lgn="r" rtl="1"/>
            <a:r>
              <a:rPr lang="he-IL" sz="1100" dirty="0" smtClean="0"/>
              <a:t>טענה</a:t>
            </a:r>
            <a:r>
              <a:rPr lang="he-IL" sz="1100" baseline="0" dirty="0" smtClean="0"/>
              <a:t> – </a:t>
            </a:r>
            <a:r>
              <a:rPr lang="en-US" sz="1100" baseline="0" dirty="0" smtClean="0"/>
              <a:t>claim, argument</a:t>
            </a:r>
            <a:endParaRPr lang="en-US" sz="1100" dirty="0" smtClean="0"/>
          </a:p>
          <a:p>
            <a:pPr algn="r" rtl="1">
              <a:buFont typeface="Arial" pitchFamily="34" charset="0"/>
              <a:buChar char="•"/>
            </a:pPr>
            <a:r>
              <a:rPr lang="he-IL" sz="1100" dirty="0" smtClean="0"/>
              <a:t>שוויון</a:t>
            </a:r>
            <a:r>
              <a:rPr lang="he-IL" sz="1100" baseline="0" dirty="0" smtClean="0"/>
              <a:t> – </a:t>
            </a:r>
            <a:r>
              <a:rPr lang="en-US" sz="1100" baseline="0" dirty="0" smtClean="0"/>
              <a:t>equality</a:t>
            </a:r>
            <a:r>
              <a:rPr lang="he-IL" sz="1100" baseline="0" dirty="0" smtClean="0"/>
              <a:t> </a:t>
            </a:r>
          </a:p>
          <a:p>
            <a:pPr algn="r" rtl="1">
              <a:buFont typeface="Arial" pitchFamily="34" charset="0"/>
              <a:buNone/>
            </a:pPr>
            <a:r>
              <a:rPr lang="ar-SA" sz="1100" kern="1200" dirty="0" smtClean="0">
                <a:solidFill>
                  <a:schemeClr val="tx1"/>
                </a:solidFill>
                <a:latin typeface="+mn-lt"/>
                <a:ea typeface="+mn-ea"/>
                <a:cs typeface="+mn-cs"/>
              </a:rPr>
              <a:t>עיקרון השוויון</a:t>
            </a:r>
            <a:r>
              <a:rPr lang="he-IL" sz="1100" kern="1200" dirty="0" smtClean="0">
                <a:solidFill>
                  <a:schemeClr val="tx1"/>
                </a:solidFill>
                <a:latin typeface="+mn-lt"/>
                <a:ea typeface="+mn-ea"/>
                <a:cs typeface="+mn-cs"/>
              </a:rPr>
              <a:t>לכל האזרחים במדינה </a:t>
            </a:r>
            <a:r>
              <a:rPr lang="ar-SA" sz="1100" kern="1200" dirty="0" smtClean="0">
                <a:solidFill>
                  <a:schemeClr val="tx1"/>
                </a:solidFill>
                <a:latin typeface="+mn-lt"/>
                <a:ea typeface="+mn-ea"/>
                <a:cs typeface="+mn-cs"/>
              </a:rPr>
              <a:t>זכות שווה ליהנות מנכסי המדינה. חלוקת משאב יקר ערך ומוגבל כקרקע המדינה למגזר אחד מותירה מחוץ למעגל הנהנים ציבור רחב הזקוק לפתרונות מגורים ודיור</a:t>
            </a:r>
            <a:r>
              <a:rPr lang="he-IL" sz="1100" kern="1200" dirty="0" smtClean="0">
                <a:solidFill>
                  <a:schemeClr val="tx1"/>
                </a:solidFill>
                <a:latin typeface="+mn-lt"/>
                <a:ea typeface="+mn-ea"/>
                <a:cs typeface="+mn-cs"/>
              </a:rPr>
              <a:t>. (כאן טוענים גם שכיוון שלא היה הבדל בפיצוי בין מרכז הארץ לפריפריה, בעצם ההטהי מפלה לא רק בין מגזרים</a:t>
            </a:r>
            <a:r>
              <a:rPr lang="he-IL" sz="1100" kern="1200" baseline="0" dirty="0" smtClean="0">
                <a:solidFill>
                  <a:schemeClr val="tx1"/>
                </a:solidFill>
                <a:latin typeface="+mn-lt"/>
                <a:ea typeface="+mn-ea"/>
                <a:cs typeface="+mn-cs"/>
              </a:rPr>
              <a:t> אלא גם בתוך המגזר)</a:t>
            </a:r>
          </a:p>
          <a:p>
            <a:pPr algn="r" rtl="1">
              <a:buFont typeface="Arial" pitchFamily="34" charset="0"/>
              <a:buNone/>
            </a:pPr>
            <a:r>
              <a:rPr lang="he-IL" sz="1100" kern="1200" baseline="0" dirty="0" smtClean="0">
                <a:solidFill>
                  <a:schemeClr val="tx1"/>
                </a:solidFill>
                <a:latin typeface="+mn-lt"/>
                <a:ea typeface="+mn-ea"/>
                <a:cs typeface="+mn-cs"/>
              </a:rPr>
              <a:t>מרכז נגד פריפריה – הסבר: כל החקלאים היו חייבים לשלם על עלית ערך הקרקע עם הפיכתה לקרקע לבנייה, אבל אותו האחוז בכל הארץ, וזה הופך את הקרקעות במרכז לסופר אטרקטיביות. מה שלא אומרים כאן הוא שבחוק הדיור הציבורי נדרשו לשלם אחוזים בודדים מערך הנכס לצורך ההוון, ואילו החקלאים נדרשו לשלם כ-30% מערך הקרקע...</a:t>
            </a:r>
            <a:endParaRPr lang="he-IL" sz="1100" baseline="0" dirty="0" smtClean="0"/>
          </a:p>
          <a:p>
            <a:pPr algn="r" rtl="1">
              <a:buFont typeface="Arial" pitchFamily="34" charset="0"/>
              <a:buChar char="•"/>
            </a:pPr>
            <a:r>
              <a:rPr lang="he-IL" sz="1100" baseline="0" dirty="0" smtClean="0"/>
              <a:t>אפליה – </a:t>
            </a:r>
            <a:r>
              <a:rPr lang="en-US" sz="1100" baseline="0" dirty="0" smtClean="0"/>
              <a:t>discrimination</a:t>
            </a:r>
            <a:r>
              <a:rPr lang="he-IL" sz="1100" baseline="0" dirty="0" smtClean="0"/>
              <a:t> </a:t>
            </a:r>
          </a:p>
          <a:p>
            <a:pPr algn="r" rtl="1">
              <a:buFont typeface="Arial" pitchFamily="34" charset="0"/>
              <a:buNone/>
            </a:pPr>
            <a:r>
              <a:rPr lang="he-IL" sz="1100" baseline="0" dirty="0" smtClean="0"/>
              <a:t>אם רק הקיבוצים והמושבים מקבלים קרקע זה יעמיק את </a:t>
            </a:r>
            <a:r>
              <a:rPr lang="ar-SA" sz="1100" kern="1200" dirty="0" smtClean="0">
                <a:solidFill>
                  <a:schemeClr val="tx1"/>
                </a:solidFill>
                <a:latin typeface="+mn-lt"/>
                <a:ea typeface="+mn-ea"/>
                <a:cs typeface="+mn-cs"/>
              </a:rPr>
              <a:t>הקיטוב בחברה</a:t>
            </a:r>
            <a:r>
              <a:rPr lang="he-IL" sz="1100" kern="1200" dirty="0" smtClean="0">
                <a:solidFill>
                  <a:schemeClr val="tx1"/>
                </a:solidFill>
                <a:latin typeface="+mn-lt"/>
                <a:ea typeface="+mn-ea"/>
                <a:cs typeface="+mn-cs"/>
              </a:rPr>
              <a:t>.</a:t>
            </a:r>
            <a:endParaRPr lang="he-IL" sz="1100" baseline="0" dirty="0" smtClean="0"/>
          </a:p>
          <a:p>
            <a:pPr algn="r" rtl="1"/>
            <a:r>
              <a:rPr lang="he-IL" sz="1100" baseline="0" dirty="0" smtClean="0"/>
              <a:t>פערים חברתיים – </a:t>
            </a:r>
            <a:r>
              <a:rPr lang="en-US" sz="1100" baseline="0" dirty="0" smtClean="0"/>
              <a:t>social gaps</a:t>
            </a:r>
            <a:endParaRPr lang="he-IL" sz="1100" baseline="0" dirty="0" smtClean="0"/>
          </a:p>
          <a:p>
            <a:pPr algn="r" rtl="1">
              <a:buFont typeface="Arial" pitchFamily="34" charset="0"/>
              <a:buChar char="•"/>
            </a:pPr>
            <a:r>
              <a:rPr lang="he-IL" sz="1100" dirty="0" smtClean="0"/>
              <a:t>תהליך לא נאות - </a:t>
            </a:r>
            <a:r>
              <a:rPr lang="en-US" sz="1100" dirty="0" smtClean="0"/>
              <a:t> improper proceedings</a:t>
            </a:r>
            <a:endParaRPr lang="he-IL" sz="1100" dirty="0" smtClean="0"/>
          </a:p>
          <a:p>
            <a:pPr algn="r" rtl="1">
              <a:buFont typeface="Arial" pitchFamily="34" charset="0"/>
              <a:buChar char="•"/>
            </a:pPr>
            <a:r>
              <a:rPr lang="he-IL" sz="1100" dirty="0" smtClean="0"/>
              <a:t>ההחלטות על הקרקע התקבלו בממ"י, </a:t>
            </a:r>
            <a:r>
              <a:rPr lang="ar-SA" sz="1100" kern="1200" dirty="0" smtClean="0">
                <a:solidFill>
                  <a:schemeClr val="tx1"/>
                </a:solidFill>
                <a:latin typeface="+mn-lt"/>
                <a:ea typeface="+mn-ea"/>
                <a:cs typeface="+mn-cs"/>
              </a:rPr>
              <a:t>גוף שבו רוב החברים קשורים למגזר החקלאי. לא התקיים בנושא דיון פתוח ודמוקרטי</a:t>
            </a:r>
            <a:r>
              <a:rPr lang="he-IL" sz="1100" kern="1200" dirty="0" smtClean="0">
                <a:solidFill>
                  <a:schemeClr val="tx1"/>
                </a:solidFill>
                <a:latin typeface="+mn-lt"/>
                <a:ea typeface="+mn-ea"/>
                <a:cs typeface="+mn-cs"/>
              </a:rPr>
              <a:t>. מ-ס-ר-י-ח!!!</a:t>
            </a:r>
            <a:endParaRPr lang="he-IL" sz="1100" dirty="0" smtClean="0"/>
          </a:p>
          <a:p>
            <a:pPr algn="r" rtl="1">
              <a:buFont typeface="Arial" pitchFamily="34" charset="0"/>
              <a:buChar char="•"/>
            </a:pPr>
            <a:r>
              <a:rPr lang="he-IL" sz="1100" dirty="0" smtClean="0"/>
              <a:t>זכות לדיור – </a:t>
            </a:r>
            <a:r>
              <a:rPr lang="en-US" sz="1100" dirty="0" smtClean="0"/>
              <a:t>the</a:t>
            </a:r>
            <a:r>
              <a:rPr lang="en-US" sz="1100" baseline="0" dirty="0" smtClean="0"/>
              <a:t> right to a dwelling</a:t>
            </a:r>
            <a:r>
              <a:rPr lang="he-IL" sz="1100" baseline="0" dirty="0" smtClean="0"/>
              <a:t>  </a:t>
            </a:r>
          </a:p>
          <a:p>
            <a:pPr algn="r" rtl="1">
              <a:buFont typeface="Arial" pitchFamily="34" charset="0"/>
              <a:buNone/>
            </a:pPr>
            <a:r>
              <a:rPr lang="he-IL" sz="1100" baseline="0" dirty="0" smtClean="0"/>
              <a:t>ברור שלכל אחד יש זכות לבית, גם לקיבוצים ומושבים. אבל, כמו שבערים יש את חוק הדיור הציבורי, כך גם במגזר ההתיישבותי צריך להגביל לקרקעות עבור בתים ולא את כל הקרקע. דרושים </a:t>
            </a:r>
            <a:r>
              <a:rPr lang="ar-SA" sz="1100" kern="1200" dirty="0" smtClean="0">
                <a:solidFill>
                  <a:schemeClr val="tx1"/>
                </a:solidFill>
                <a:latin typeface="+mn-lt"/>
                <a:ea typeface="+mn-ea"/>
                <a:cs typeface="+mn-cs"/>
              </a:rPr>
              <a:t>קריטריונים רלוונטיים ותנאי זכאות לקבלת הטבות</a:t>
            </a:r>
            <a:r>
              <a:rPr lang="he-IL" sz="1100" kern="1200" dirty="0" smtClean="0">
                <a:solidFill>
                  <a:schemeClr val="tx1"/>
                </a:solidFill>
                <a:latin typeface="+mn-lt"/>
                <a:ea typeface="+mn-ea"/>
                <a:cs typeface="+mn-cs"/>
              </a:rPr>
              <a:t>.</a:t>
            </a:r>
            <a:endParaRPr lang="en-US" sz="1100" kern="1200" dirty="0" smtClean="0">
              <a:solidFill>
                <a:schemeClr val="tx1"/>
              </a:solidFill>
              <a:latin typeface="+mn-lt"/>
              <a:ea typeface="+mn-ea"/>
              <a:cs typeface="+mn-cs"/>
            </a:endParaRPr>
          </a:p>
          <a:p>
            <a:pPr algn="r" rtl="1">
              <a:buFont typeface="Arial" pitchFamily="34" charset="0"/>
              <a:buNone/>
            </a:pPr>
            <a:r>
              <a:rPr lang="he-IL" sz="1100" b="1" dirty="0" smtClean="0"/>
              <a:t>חוק הדיור הציבורי (זכויות רכישה), התשנ"ט-1998</a:t>
            </a:r>
            <a:r>
              <a:rPr lang="he-IL" sz="1100" dirty="0" smtClean="0"/>
              <a:t>, נועד לאפשר לדיירי ה</a:t>
            </a:r>
            <a:r>
              <a:rPr lang="he-IL" sz="1100" dirty="0" smtClean="0">
                <a:hlinkClick r:id="rId3" action="ppaction://hlinkfile" tooltip="דיור ציבורי"/>
              </a:rPr>
              <a:t>דירות הציבוריות</a:t>
            </a:r>
            <a:r>
              <a:rPr lang="he-IL" sz="1100" dirty="0" smtClean="0"/>
              <a:t> ב</a:t>
            </a:r>
            <a:r>
              <a:rPr lang="he-IL" sz="1100" dirty="0" smtClean="0">
                <a:hlinkClick r:id="rId4" action="ppaction://hlinkfile" tooltip="ישראל"/>
              </a:rPr>
              <a:t>ישראל</a:t>
            </a:r>
            <a:r>
              <a:rPr lang="he-IL" sz="1100" dirty="0" smtClean="0"/>
              <a:t> לרוכשן בעלות נמוכה מאוד.</a:t>
            </a:r>
            <a:endParaRPr lang="he-IL" sz="1100" baseline="0" dirty="0" smtClean="0"/>
          </a:p>
          <a:p>
            <a:pPr algn="r" rtl="1">
              <a:buFont typeface="Arial" pitchFamily="34" charset="0"/>
              <a:buChar char="•"/>
            </a:pPr>
            <a:r>
              <a:rPr lang="he-IL" sz="1100" dirty="0" smtClean="0"/>
              <a:t>החוק נועד לאפשר לדיירי הדירות הציבוריות לרוכשן בעלות נמוכה, כשעד 85% מערך הדירה </a:t>
            </a:r>
            <a:endParaRPr lang="en-US" sz="1100" dirty="0" smtClean="0"/>
          </a:p>
          <a:p>
            <a:pPr algn="r" rtl="1">
              <a:buFont typeface="Arial" pitchFamily="34" charset="0"/>
              <a:buChar char="•"/>
            </a:pPr>
            <a:r>
              <a:rPr lang="he-IL" sz="1100" dirty="0" smtClean="0">
                <a:hlinkClick r:id="rId5" action="ppaction://hlinkfile" tooltip="חוק ההסדרים"/>
              </a:rPr>
              <a:t>חוק ההסדרים</a:t>
            </a:r>
            <a:r>
              <a:rPr lang="he-IL" sz="1100" dirty="0" smtClean="0"/>
              <a:t> משנת 1999 ומהשנים שאחריה דחה שוב ושוב את תחילת תוקף חוק הדיור הציבורי, ולמעשה החוק לא יושם עדיין</a:t>
            </a:r>
            <a:endParaRPr lang="en-US" sz="1100" dirty="0" smtClean="0"/>
          </a:p>
          <a:p>
            <a:pPr algn="r" rtl="1">
              <a:buFont typeface="Arial" pitchFamily="34" charset="0"/>
              <a:buChar char="•"/>
            </a:pPr>
            <a:endParaRPr lang="en-US" sz="1100" b="1" kern="1200" baseline="0" dirty="0" smtClean="0">
              <a:solidFill>
                <a:schemeClr val="tx1"/>
              </a:solidFill>
              <a:latin typeface="+mn-lt"/>
              <a:ea typeface="+mn-ea"/>
              <a:cs typeface="+mn-cs"/>
            </a:endParaRPr>
          </a:p>
          <a:p>
            <a:pPr algn="r" rtl="1">
              <a:buFont typeface="Arial" pitchFamily="34" charset="0"/>
              <a:buChar char="•"/>
            </a:pPr>
            <a:r>
              <a:rPr lang="he-IL" sz="1000" b="1" kern="1200" baseline="0" dirty="0" smtClean="0">
                <a:solidFill>
                  <a:schemeClr val="tx1"/>
                </a:solidFill>
                <a:latin typeface="+mn-lt"/>
                <a:ea typeface="+mn-ea"/>
                <a:cs typeface="+mn-cs"/>
              </a:rPr>
              <a:t>מרכז נגד פריפריה – הסבר: כל החקלאים היו חייבים לשלם על עלית ערך הקרקע עם הפיכתה לקרקע לבנייה, אבל אותו האחוז בכל הארץ, וזה הופך את הקרקעות במרכז לסופר אטרקטיביות. מה שלא אומרים כאן הוא שבחוק הדיור הציבורי נדרשו לשלם אחוזים בודדים מערך הנכס לצורך ההוון </a:t>
            </a:r>
            <a:r>
              <a:rPr lang="en-US" sz="1000" b="1" kern="1200" baseline="0" dirty="0" smtClean="0">
                <a:solidFill>
                  <a:schemeClr val="tx1"/>
                </a:solidFill>
                <a:latin typeface="+mn-lt"/>
                <a:ea typeface="+mn-ea"/>
                <a:cs typeface="+mn-cs"/>
              </a:rPr>
              <a:t>(capitalization)</a:t>
            </a:r>
            <a:r>
              <a:rPr lang="he-IL" sz="1000" b="1" kern="1200" baseline="0" dirty="0" smtClean="0">
                <a:solidFill>
                  <a:schemeClr val="tx1"/>
                </a:solidFill>
                <a:latin typeface="+mn-lt"/>
                <a:ea typeface="+mn-ea"/>
                <a:cs typeface="+mn-cs"/>
              </a:rPr>
              <a:t> , ואילו החקלאים נדרשו לשלם כ-30% מערך הקרקע...</a:t>
            </a:r>
            <a:endParaRPr lang="he-IL" sz="1000" b="1" baseline="0" dirty="0" smtClean="0"/>
          </a:p>
          <a:p>
            <a:pPr algn="r" rtl="1">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20D8DA3D-6DCD-453B-AE58-2E69C965BF50}"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הקיבוצים:</a:t>
            </a:r>
            <a:r>
              <a:rPr lang="he-IL" baseline="0" dirty="0" smtClean="0"/>
              <a:t> 1. יש לנו זכויות על הקרקע כי אנחנו מעבדים אותה כבר 80 שנה</a:t>
            </a:r>
          </a:p>
          <a:p>
            <a:pPr algn="r" rtl="1"/>
            <a:r>
              <a:rPr lang="he-IL" baseline="0" dirty="0" smtClean="0"/>
              <a:t>	2. החקלאות איבדה מערכה הכלכלי והמשבר בו אנחנו נתונים מתעצם</a:t>
            </a:r>
          </a:p>
          <a:p>
            <a:pPr algn="r" rtl="1"/>
            <a:r>
              <a:rPr lang="he-IL" baseline="0" dirty="0" smtClean="0"/>
              <a:t>האחראים על ההסדר: זוהי הדרך לאפשר לקיבוצים לצאת מהבוץ הכלכלי, מראש יוגדר שחלק מכספי מכירת הנדל"ן יושבו לממשלה</a:t>
            </a:r>
          </a:p>
          <a:p>
            <a:pPr algn="r" rtl="1"/>
            <a:r>
              <a:rPr lang="he-IL" baseline="0" dirty="0" smtClean="0"/>
              <a:t>המושבים: בשנות ה-80 הגדרת הנחלה במושב אפשרה בניית בית על חלקת ההורים לבן ממשיך אחד בלד, ומשפחות רבות סבלו מכך. איך עושים איפה ואיפה.</a:t>
            </a:r>
          </a:p>
          <a:p>
            <a:pPr algn="r" rtl="1"/>
            <a:r>
              <a:rPr lang="he-IL" baseline="0" dirty="0" smtClean="0"/>
              <a:t>המדינה:</a:t>
            </a:r>
            <a:r>
              <a:rPr lang="he-IL" dirty="0" smtClean="0"/>
              <a:t>ניתן להתרשם כי עמדת המדינה מאמצת את ה"אין" שבדו"ח מילגרום ואינה מאמצת את ה"יש" שבו. לטענת המדינה, שלוש ההחלטות שבמוקד הדיון אינן מתאימות למציאות הקרקעית של ימינו, בהתחשב בגורמים ובשיקולים הצריכים לעניין. לכן, אין הן סבירות. יחד עם זאת, המדינה אינה נוקטת עמדה ביחס לתוכן ההחלטות החדשות שצריכות להתקבל על ידי מועצת מקרקעי ישראל. עמדתה היא, כי עד שתתקבלנה החלטות חדשות, המאזנות כהלכה בין האינטרסים השונים, יש לדבוק בהוראות המעבר של צו הביניים שהוציא בית משפט זה (בו ידובר להלן).</a:t>
            </a:r>
            <a:br>
              <a:rPr lang="he-IL" dirty="0" smtClean="0"/>
            </a:br>
            <a:r>
              <a:rPr lang="he-IL" b="1" dirty="0" smtClean="0"/>
              <a:t>אז מה כן? מה שיחליט בית המשפט...</a:t>
            </a:r>
          </a:p>
          <a:p>
            <a:pPr rtl="1"/>
            <a:r>
              <a:rPr lang="he-IL" dirty="0" smtClean="0"/>
              <a:t/>
            </a:r>
            <a:br>
              <a:rPr lang="he-IL" dirty="0" smtClean="0"/>
            </a:br>
            <a:endParaRPr lang="he-IL" dirty="0" smtClean="0"/>
          </a:p>
          <a:p>
            <a:pPr algn="r" rtl="1"/>
            <a:endParaRPr lang="en-US" dirty="0"/>
          </a:p>
        </p:txBody>
      </p:sp>
      <p:sp>
        <p:nvSpPr>
          <p:cNvPr id="4" name="Slide Number Placeholder 3"/>
          <p:cNvSpPr>
            <a:spLocks noGrp="1"/>
          </p:cNvSpPr>
          <p:nvPr>
            <p:ph type="sldNum" sz="quarter" idx="10"/>
          </p:nvPr>
        </p:nvSpPr>
        <p:spPr/>
        <p:txBody>
          <a:bodyPr/>
          <a:lstStyle/>
          <a:p>
            <a:fld id="{20D8DA3D-6DCD-453B-AE58-2E69C965BF50}"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בית המשפט החזיר את הכדור למועצת מקרקעי ישראל...</a:t>
            </a:r>
            <a:endParaRPr lang="en-US" dirty="0"/>
          </a:p>
        </p:txBody>
      </p:sp>
      <p:sp>
        <p:nvSpPr>
          <p:cNvPr id="4" name="Slide Number Placeholder 3"/>
          <p:cNvSpPr>
            <a:spLocks noGrp="1"/>
          </p:cNvSpPr>
          <p:nvPr>
            <p:ph type="sldNum" sz="quarter" idx="10"/>
          </p:nvPr>
        </p:nvSpPr>
        <p:spPr/>
        <p:txBody>
          <a:bodyPr/>
          <a:lstStyle/>
          <a:p>
            <a:fld id="{20D8DA3D-6DCD-453B-AE58-2E69C965BF50}"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בחוק יסוד מקרקעי ישראל כתוב שכל</a:t>
            </a:r>
            <a:r>
              <a:rPr lang="he-IL" baseline="0" dirty="0" smtClean="0"/>
              <a:t> הקרקע בישראל שייכת למדינה, ואין למכור אותה, מלבד סדק צר לחריגים. החריגים הוגבלו ל-200,000 דונם. כאן הממשלה בחוק ההסדרים הרחיבה את הסדק ל-800,00 דונם שהם הקרקעות הפנויות במדינה. בעצם זה לא משפיע על האזרח הפשוט אלא על יזמים, בעלי קניונים, אזורי תעשייה (כמו של וורטהיימר), שיוכלו לרכוש את הקרקעות הללו.</a:t>
            </a:r>
            <a:endParaRPr lang="en-US" dirty="0"/>
          </a:p>
        </p:txBody>
      </p:sp>
      <p:sp>
        <p:nvSpPr>
          <p:cNvPr id="4" name="Slide Number Placeholder 3"/>
          <p:cNvSpPr>
            <a:spLocks noGrp="1"/>
          </p:cNvSpPr>
          <p:nvPr>
            <p:ph type="sldNum" sz="quarter" idx="10"/>
          </p:nvPr>
        </p:nvSpPr>
        <p:spPr/>
        <p:txBody>
          <a:bodyPr/>
          <a:lstStyle/>
          <a:p>
            <a:fld id="{20D8DA3D-6DCD-453B-AE58-2E69C965BF50}"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וכמו שאמר בג"צ הקרקעות, כל מקרה לגופו. </a:t>
            </a:r>
            <a:r>
              <a:rPr lang="he-IL" smtClean="0"/>
              <a:t>מועצת מקרקעי ישראל מכעבירה החלטות נפרדות למושבים, לקיבוצים, להתנחלויות שנבנות על קרקע של ערבים, וכל מקרה לגופו נידון בבג"ץ, והתהליך הזה נמשך ונמשך....</a:t>
            </a:r>
            <a:endParaRPr lang="en-US"/>
          </a:p>
        </p:txBody>
      </p:sp>
      <p:sp>
        <p:nvSpPr>
          <p:cNvPr id="4" name="Slide Number Placeholder 3"/>
          <p:cNvSpPr>
            <a:spLocks noGrp="1"/>
          </p:cNvSpPr>
          <p:nvPr>
            <p:ph type="sldNum" sz="quarter" idx="10"/>
          </p:nvPr>
        </p:nvSpPr>
        <p:spPr/>
        <p:txBody>
          <a:bodyPr/>
          <a:lstStyle/>
          <a:p>
            <a:fld id="{20D8DA3D-6DCD-453B-AE58-2E69C965BF50}"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796D281-145A-46CF-96FD-0576D3DED72A}" type="datetimeFigureOut">
              <a:rPr lang="en-US" smtClean="0"/>
              <a:pPr/>
              <a:t>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3EA335-EBB8-4DC1-B95A-6F5E1BABEA6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96D281-145A-46CF-96FD-0576D3DED72A}" type="datetimeFigureOut">
              <a:rPr lang="en-US" smtClean="0"/>
              <a:pPr/>
              <a:t>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3EA335-EBB8-4DC1-B95A-6F5E1BABEA6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96D281-145A-46CF-96FD-0576D3DED72A}" type="datetimeFigureOut">
              <a:rPr lang="en-US" smtClean="0"/>
              <a:pPr/>
              <a:t>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3EA335-EBB8-4DC1-B95A-6F5E1BABEA6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96D281-145A-46CF-96FD-0576D3DED72A}" type="datetimeFigureOut">
              <a:rPr lang="en-US" smtClean="0"/>
              <a:pPr/>
              <a:t>2/26/2012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3EA335-EBB8-4DC1-B95A-6F5E1BABEA6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796D281-145A-46CF-96FD-0576D3DED72A}" type="datetimeFigureOut">
              <a:rPr lang="en-US" smtClean="0"/>
              <a:pPr/>
              <a:t>2/26/2012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3EA335-EBB8-4DC1-B95A-6F5E1BABEA6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96D281-145A-46CF-96FD-0576D3DED72A}" type="datetimeFigureOut">
              <a:rPr lang="en-US" smtClean="0"/>
              <a:pPr/>
              <a:t>2/26/2012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3EA335-EBB8-4DC1-B95A-6F5E1BABEA6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96D281-145A-46CF-96FD-0576D3DED72A}" type="datetimeFigureOut">
              <a:rPr lang="en-US" smtClean="0"/>
              <a:pPr/>
              <a:t>2/26/2012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3EA335-EBB8-4DC1-B95A-6F5E1BABEA6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96D281-145A-46CF-96FD-0576D3DED72A}" type="datetimeFigureOut">
              <a:rPr lang="en-US" smtClean="0"/>
              <a:pPr/>
              <a:t>2/26/2012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3EA335-EBB8-4DC1-B95A-6F5E1BABEA6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96D281-145A-46CF-96FD-0576D3DED72A}" type="datetimeFigureOut">
              <a:rPr lang="en-US" smtClean="0"/>
              <a:pPr/>
              <a:t>2/26/2012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3EA335-EBB8-4DC1-B95A-6F5E1BABEA6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96D281-145A-46CF-96FD-0576D3DED72A}" type="datetimeFigureOut">
              <a:rPr lang="en-US" smtClean="0"/>
              <a:pPr/>
              <a:t>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3EA335-EBB8-4DC1-B95A-6F5E1BABEA6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96D281-145A-46CF-96FD-0576D3DED72A}" type="datetimeFigureOut">
              <a:rPr lang="en-US" smtClean="0"/>
              <a:pPr/>
              <a:t>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3EA335-EBB8-4DC1-B95A-6F5E1BABEA6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96D281-145A-46CF-96FD-0576D3DED72A}" type="datetimeFigureOut">
              <a:rPr lang="en-US" smtClean="0"/>
              <a:pPr/>
              <a:t>2/26/2012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3EA335-EBB8-4DC1-B95A-6F5E1BABEA6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685800" y="304800"/>
            <a:ext cx="7772400" cy="1143000"/>
          </a:xfrm>
        </p:spPr>
        <p:txBody>
          <a:bodyPr/>
          <a:lstStyle/>
          <a:p>
            <a:r>
              <a:rPr lang="he-IL" dirty="0" smtClean="0"/>
              <a:t>למי שייכת אדמת ארץ ישראל?</a:t>
            </a:r>
            <a:endParaRPr lang="en-US" dirty="0"/>
          </a:p>
        </p:txBody>
      </p:sp>
      <p:sp>
        <p:nvSpPr>
          <p:cNvPr id="7" name="Subtitle 6"/>
          <p:cNvSpPr>
            <a:spLocks noGrp="1"/>
          </p:cNvSpPr>
          <p:nvPr>
            <p:ph type="subTitle" idx="1"/>
          </p:nvPr>
        </p:nvSpPr>
        <p:spPr>
          <a:xfrm>
            <a:off x="914400" y="5715000"/>
            <a:ext cx="7162800" cy="685800"/>
          </a:xfrm>
        </p:spPr>
        <p:txBody>
          <a:bodyPr>
            <a:normAutofit/>
          </a:bodyPr>
          <a:lstStyle/>
          <a:p>
            <a:r>
              <a:rPr lang="he-IL" sz="2800" dirty="0" smtClean="0">
                <a:solidFill>
                  <a:schemeClr val="tx1"/>
                </a:solidFill>
              </a:rPr>
              <a:t>הדיון הציבורי על בעלות קרקעות במדינת ישראל</a:t>
            </a:r>
            <a:endParaRPr lang="en-US" sz="2800" dirty="0">
              <a:solidFill>
                <a:schemeClr val="tx1"/>
              </a:solidFill>
            </a:endParaRPr>
          </a:p>
        </p:txBody>
      </p:sp>
      <p:pic>
        <p:nvPicPr>
          <p:cNvPr id="11266" name="Picture 2" descr="http://www.crystalarts.co.il/image/users/54539/ftp/my_files/gutman/%D7%A0%D7%97%D7%95%D7%9D%20%D7%92%D7%95%D7%98%D7%9E%D7%9F%20%D7%A0%D7%95%D7%A3%20%D7%91%D7%A9%D7%A8%D7%95%D7%9F%20.jpg"/>
          <p:cNvPicPr>
            <a:picLocks noChangeAspect="1" noChangeArrowheads="1"/>
          </p:cNvPicPr>
          <p:nvPr/>
        </p:nvPicPr>
        <p:blipFill>
          <a:blip r:embed="rId3" cstate="print"/>
          <a:srcRect/>
          <a:stretch>
            <a:fillRect/>
          </a:stretch>
        </p:blipFill>
        <p:spPr bwMode="auto">
          <a:xfrm>
            <a:off x="2209800" y="1295400"/>
            <a:ext cx="4762500" cy="4107257"/>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he-IL" dirty="0" smtClean="0"/>
              <a:t>למי שייכת אדמת ארץ ישראל?</a:t>
            </a:r>
            <a:endParaRPr lang="en-US" dirty="0"/>
          </a:p>
        </p:txBody>
      </p:sp>
      <p:sp>
        <p:nvSpPr>
          <p:cNvPr id="3" name="Content Placeholder 2"/>
          <p:cNvSpPr>
            <a:spLocks noGrp="1"/>
          </p:cNvSpPr>
          <p:nvPr>
            <p:ph idx="1"/>
          </p:nvPr>
        </p:nvSpPr>
        <p:spPr>
          <a:xfrm>
            <a:off x="457200" y="1295400"/>
            <a:ext cx="8229600" cy="4983163"/>
          </a:xfrm>
        </p:spPr>
        <p:txBody>
          <a:bodyPr>
            <a:normAutofit fontScale="92500" lnSpcReduction="20000"/>
          </a:bodyPr>
          <a:lstStyle/>
          <a:p>
            <a:pPr lvl="0" algn="ctr" rtl="1">
              <a:buNone/>
            </a:pPr>
            <a:r>
              <a:rPr lang="he-IL" b="1" dirty="0" smtClean="0"/>
              <a:t>מהתנ"ך: </a:t>
            </a:r>
            <a:r>
              <a:rPr lang="he-IL" b="1" dirty="0"/>
              <a:t>"וְהָאָרֶץ לֹא תִמָּכֵר לִצְמִתֻת</a:t>
            </a:r>
            <a:r>
              <a:rPr lang="he-IL" b="1" dirty="0" smtClean="0"/>
              <a:t>" </a:t>
            </a:r>
          </a:p>
          <a:p>
            <a:pPr lvl="0" algn="ctr" rtl="1">
              <a:buNone/>
            </a:pPr>
            <a:r>
              <a:rPr lang="he-IL" sz="2200" b="1" dirty="0" smtClean="0"/>
              <a:t>						ויקרא פרק כ"ה פס' כ"ג </a:t>
            </a:r>
          </a:p>
          <a:p>
            <a:pPr lvl="0" algn="ctr" rtl="1">
              <a:buNone/>
            </a:pPr>
            <a:endParaRPr lang="en-US" sz="2200" b="1" dirty="0" smtClean="0"/>
          </a:p>
          <a:p>
            <a:pPr lvl="0" algn="ctr" rtl="1">
              <a:buNone/>
            </a:pPr>
            <a:r>
              <a:rPr lang="he-IL" b="1" dirty="0" smtClean="0"/>
              <a:t>1960 – </a:t>
            </a:r>
            <a:r>
              <a:rPr lang="he-IL" b="1" dirty="0" smtClean="0">
                <a:solidFill>
                  <a:srgbClr val="0070C0"/>
                </a:solidFill>
              </a:rPr>
              <a:t>חוק יסוד </a:t>
            </a:r>
            <a:r>
              <a:rPr lang="he-IL" b="1" dirty="0" smtClean="0"/>
              <a:t>מקרקעי ישראל: הבעלות על קרקעות המדינה תשאר בידי המדינה</a:t>
            </a:r>
          </a:p>
          <a:p>
            <a:pPr lvl="0" algn="ctr" rtl="1">
              <a:buNone/>
            </a:pPr>
            <a:endParaRPr lang="he-IL" dirty="0" smtClean="0"/>
          </a:p>
          <a:p>
            <a:pPr algn="r" rtl="1"/>
            <a:r>
              <a:rPr lang="he-IL" b="1" dirty="0" smtClean="0">
                <a:solidFill>
                  <a:srgbClr val="0070C0"/>
                </a:solidFill>
              </a:rPr>
              <a:t>מנהל מקרקעי ישראל </a:t>
            </a:r>
            <a:r>
              <a:rPr lang="he-IL" dirty="0" smtClean="0"/>
              <a:t>– 93% מקרקע המדינה</a:t>
            </a:r>
          </a:p>
          <a:p>
            <a:pPr algn="r" rtl="1">
              <a:buNone/>
            </a:pPr>
            <a:r>
              <a:rPr lang="he-IL" sz="2400" dirty="0" smtClean="0"/>
              <a:t>     (בסה"כ יש כ-22,000,000 דונם אדמה, כ-5,400,000 אייקר)</a:t>
            </a:r>
          </a:p>
          <a:p>
            <a:pPr algn="r" rtl="1"/>
            <a:r>
              <a:rPr lang="he-IL" dirty="0" smtClean="0"/>
              <a:t>הקרן הקיימת לישראל</a:t>
            </a:r>
          </a:p>
          <a:p>
            <a:pPr algn="r" rtl="1"/>
            <a:r>
              <a:rPr lang="he-IL" dirty="0" smtClean="0"/>
              <a:t>רשות הפיתוח</a:t>
            </a:r>
          </a:p>
          <a:p>
            <a:pPr algn="ctr" rtl="1">
              <a:buNone/>
            </a:pPr>
            <a:r>
              <a:rPr lang="he-IL" sz="3900" b="1" dirty="0" smtClean="0">
                <a:solidFill>
                  <a:srgbClr val="164A1B"/>
                </a:solidFill>
                <a:cs typeface="+mj-cs"/>
              </a:rPr>
              <a:t>כמעט כל הקרקע בבעלות המדינה.</a:t>
            </a:r>
            <a:endParaRPr lang="en-US" sz="3900" b="1" dirty="0">
              <a:solidFill>
                <a:srgbClr val="164A1B"/>
              </a:solidFill>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fontScale="90000"/>
          </a:bodyPr>
          <a:lstStyle/>
          <a:p>
            <a:r>
              <a:rPr lang="he-IL" dirty="0" smtClean="0"/>
              <a:t>והתושבים?</a:t>
            </a:r>
            <a:br>
              <a:rPr lang="he-IL" dirty="0" smtClean="0"/>
            </a:br>
            <a:r>
              <a:rPr lang="he-IL" sz="3600" dirty="0" smtClean="0">
                <a:latin typeface="Arial" pitchFamily="34" charset="0"/>
                <a:cs typeface="Arial" pitchFamily="34" charset="0"/>
              </a:rPr>
              <a:t>התושבים </a:t>
            </a:r>
            <a:r>
              <a:rPr lang="he-IL" sz="3600" b="1" dirty="0" smtClean="0">
                <a:solidFill>
                  <a:srgbClr val="0070C0"/>
                </a:solidFill>
                <a:latin typeface="Arial" pitchFamily="34" charset="0"/>
                <a:cs typeface="Arial" pitchFamily="34" charset="0"/>
              </a:rPr>
              <a:t>חוכרים</a:t>
            </a:r>
            <a:r>
              <a:rPr lang="he-IL" sz="3600" dirty="0" smtClean="0">
                <a:latin typeface="Arial" pitchFamily="34" charset="0"/>
                <a:cs typeface="Arial" pitchFamily="34" charset="0"/>
              </a:rPr>
              <a:t> את הקרקע מהמדינה</a:t>
            </a:r>
            <a:r>
              <a:rPr lang="en-US" dirty="0" smtClean="0">
                <a:latin typeface="Arial" pitchFamily="34" charset="0"/>
                <a:cs typeface="Arial" pitchFamily="34" charset="0"/>
              </a:rPr>
              <a:t/>
            </a:r>
            <a:br>
              <a:rPr lang="en-US" dirty="0" smtClean="0">
                <a:latin typeface="Arial" pitchFamily="34" charset="0"/>
                <a:cs typeface="Arial" pitchFamily="34" charset="0"/>
              </a:rPr>
            </a:br>
            <a:endParaRPr lang="en-US" dirty="0"/>
          </a:p>
        </p:txBody>
      </p:sp>
      <p:graphicFrame>
        <p:nvGraphicFramePr>
          <p:cNvPr id="7" name="Content Placeholder 6"/>
          <p:cNvGraphicFramePr>
            <a:graphicFrameLocks noGrp="1"/>
          </p:cNvGraphicFramePr>
          <p:nvPr>
            <p:ph idx="1"/>
          </p:nvPr>
        </p:nvGraphicFramePr>
        <p:xfrm>
          <a:off x="609600" y="1447800"/>
          <a:ext cx="8229600" cy="2366510"/>
        </p:xfrm>
        <a:graphic>
          <a:graphicData uri="http://schemas.openxmlformats.org/drawingml/2006/table">
            <a:tbl>
              <a:tblPr firstRow="1" bandRow="1">
                <a:tableStyleId>{5C22544A-7EE6-4342-B048-85BDC9FD1C3A}</a:tableStyleId>
              </a:tblPr>
              <a:tblGrid>
                <a:gridCol w="2743200"/>
                <a:gridCol w="2743200"/>
                <a:gridCol w="2743200"/>
              </a:tblGrid>
              <a:tr h="142625">
                <a:tc>
                  <a:txBody>
                    <a:bodyPr/>
                    <a:lstStyle/>
                    <a:p>
                      <a:pPr algn="r" rtl="1"/>
                      <a:r>
                        <a:rPr lang="he-IL" sz="2400" dirty="0" smtClean="0">
                          <a:latin typeface="Arial" pitchFamily="34" charset="0"/>
                          <a:cs typeface="Arial" pitchFamily="34" charset="0"/>
                        </a:rPr>
                        <a:t>התיישבות עירונית</a:t>
                      </a:r>
                      <a:endParaRPr lang="en-US" sz="2400" dirty="0">
                        <a:latin typeface="Arial" pitchFamily="34" charset="0"/>
                        <a:cs typeface="Arial" pitchFamily="34" charset="0"/>
                      </a:endParaRPr>
                    </a:p>
                  </a:txBody>
                  <a:tcPr/>
                </a:tc>
                <a:tc>
                  <a:txBody>
                    <a:bodyPr/>
                    <a:lstStyle/>
                    <a:p>
                      <a:pPr algn="r" rtl="1"/>
                      <a:r>
                        <a:rPr lang="he-IL" sz="2400" dirty="0" smtClean="0">
                          <a:latin typeface="Arial" pitchFamily="34" charset="0"/>
                          <a:cs typeface="Arial" pitchFamily="34" charset="0"/>
                        </a:rPr>
                        <a:t> המגזר ההתישבותי</a:t>
                      </a:r>
                      <a:endParaRPr lang="en-US" sz="2400" dirty="0">
                        <a:latin typeface="Arial" pitchFamily="34" charset="0"/>
                        <a:cs typeface="Arial" pitchFamily="34" charset="0"/>
                      </a:endParaRPr>
                    </a:p>
                  </a:txBody>
                  <a:tcPr/>
                </a:tc>
                <a:tc>
                  <a:txBody>
                    <a:bodyPr/>
                    <a:lstStyle/>
                    <a:p>
                      <a:endParaRPr lang="en-US" sz="2400" dirty="0"/>
                    </a:p>
                  </a:txBody>
                  <a:tcPr/>
                </a:tc>
              </a:tr>
              <a:tr h="599825">
                <a:tc>
                  <a:txBody>
                    <a:bodyPr/>
                    <a:lstStyle/>
                    <a:p>
                      <a:pPr algn="ctr"/>
                      <a:r>
                        <a:rPr lang="he-IL" sz="2400" dirty="0" smtClean="0"/>
                        <a:t>70%</a:t>
                      </a:r>
                      <a:endParaRPr lang="en-US" sz="2400" dirty="0"/>
                    </a:p>
                  </a:txBody>
                  <a:tcPr/>
                </a:tc>
                <a:tc>
                  <a:txBody>
                    <a:bodyPr/>
                    <a:lstStyle/>
                    <a:p>
                      <a:pPr algn="ctr" rtl="1"/>
                      <a:r>
                        <a:rPr lang="he-IL" sz="2400" dirty="0" smtClean="0">
                          <a:solidFill>
                            <a:srgbClr val="C00000"/>
                          </a:solidFill>
                        </a:rPr>
                        <a:t>30%</a:t>
                      </a:r>
                      <a:endParaRPr lang="en-US" sz="2400" dirty="0" smtClean="0">
                        <a:solidFill>
                          <a:srgbClr val="C00000"/>
                        </a:solidFill>
                      </a:endParaRPr>
                    </a:p>
                    <a:p>
                      <a:pPr algn="ctr" rtl="1"/>
                      <a:r>
                        <a:rPr lang="he-IL" sz="2400" dirty="0" smtClean="0">
                          <a:solidFill>
                            <a:srgbClr val="C00000"/>
                          </a:solidFill>
                        </a:rPr>
                        <a:t>(בקיבוצים:</a:t>
                      </a:r>
                      <a:r>
                        <a:rPr lang="he-IL" sz="2400" baseline="0" dirty="0" smtClean="0">
                          <a:solidFill>
                            <a:srgbClr val="C00000"/>
                          </a:solidFill>
                        </a:rPr>
                        <a:t> 3%)</a:t>
                      </a:r>
                      <a:endParaRPr lang="en-US" sz="2400" dirty="0" smtClean="0">
                        <a:solidFill>
                          <a:srgbClr val="C00000"/>
                        </a:solidFill>
                      </a:endParaRPr>
                    </a:p>
                  </a:txBody>
                  <a:tcPr/>
                </a:tc>
                <a:tc>
                  <a:txBody>
                    <a:bodyPr/>
                    <a:lstStyle/>
                    <a:p>
                      <a:pPr algn="r" rtl="1"/>
                      <a:r>
                        <a:rPr lang="he-IL" sz="2400" dirty="0" smtClean="0"/>
                        <a:t>% אוכלוסיה</a:t>
                      </a:r>
                      <a:endParaRPr lang="en-US" sz="2400" dirty="0"/>
                    </a:p>
                  </a:txBody>
                  <a:tcPr/>
                </a:tc>
              </a:tr>
              <a:tr h="599825">
                <a:tc>
                  <a:txBody>
                    <a:bodyPr/>
                    <a:lstStyle/>
                    <a:p>
                      <a:pPr algn="ctr"/>
                      <a:r>
                        <a:rPr lang="he-IL" sz="2400" dirty="0" smtClean="0"/>
                        <a:t>20%</a:t>
                      </a:r>
                      <a:endParaRPr lang="en-US" sz="2400" dirty="0"/>
                    </a:p>
                  </a:txBody>
                  <a:tcPr/>
                </a:tc>
                <a:tc>
                  <a:txBody>
                    <a:bodyPr/>
                    <a:lstStyle/>
                    <a:p>
                      <a:pPr algn="ctr"/>
                      <a:r>
                        <a:rPr lang="he-IL" sz="2400" dirty="0" smtClean="0">
                          <a:solidFill>
                            <a:srgbClr val="C00000"/>
                          </a:solidFill>
                        </a:rPr>
                        <a:t>80%</a:t>
                      </a:r>
                      <a:endParaRPr lang="en-US" sz="2400" dirty="0">
                        <a:solidFill>
                          <a:srgbClr val="C00000"/>
                        </a:solidFill>
                      </a:endParaRPr>
                    </a:p>
                  </a:txBody>
                  <a:tcPr/>
                </a:tc>
                <a:tc>
                  <a:txBody>
                    <a:bodyPr/>
                    <a:lstStyle/>
                    <a:p>
                      <a:pPr algn="r" rtl="1"/>
                      <a:r>
                        <a:rPr lang="he-IL" sz="2400" dirty="0" smtClean="0"/>
                        <a:t>% קרקע</a:t>
                      </a:r>
                      <a:endParaRPr lang="en-US" sz="2400" dirty="0"/>
                    </a:p>
                  </a:txBody>
                  <a:tcPr/>
                </a:tc>
              </a:tr>
              <a:tr h="486525">
                <a:tc>
                  <a:txBody>
                    <a:bodyPr/>
                    <a:lstStyle/>
                    <a:p>
                      <a:pPr algn="r" rtl="1"/>
                      <a:r>
                        <a:rPr lang="he-IL" dirty="0" smtClean="0">
                          <a:latin typeface="Arial" pitchFamily="34" charset="0"/>
                          <a:cs typeface="Arial" pitchFamily="34" charset="0"/>
                        </a:rPr>
                        <a:t>50/50</a:t>
                      </a:r>
                      <a:r>
                        <a:rPr lang="he-IL" baseline="0" dirty="0" smtClean="0">
                          <a:latin typeface="Arial" pitchFamily="34" charset="0"/>
                          <a:cs typeface="Arial" pitchFamily="34" charset="0"/>
                        </a:rPr>
                        <a:t> אשכנזים ומזרחיים</a:t>
                      </a:r>
                      <a:endParaRPr lang="en-US" dirty="0">
                        <a:latin typeface="Arial" pitchFamily="34" charset="0"/>
                        <a:cs typeface="Arial" pitchFamily="34" charset="0"/>
                      </a:endParaRPr>
                    </a:p>
                  </a:txBody>
                  <a:tcPr/>
                </a:tc>
                <a:tc>
                  <a:txBody>
                    <a:bodyPr/>
                    <a:lstStyle/>
                    <a:p>
                      <a:pPr algn="ctr" rtl="1"/>
                      <a:r>
                        <a:rPr lang="he-IL" dirty="0" smtClean="0">
                          <a:solidFill>
                            <a:srgbClr val="C00000"/>
                          </a:solidFill>
                          <a:latin typeface="Arial" pitchFamily="34" charset="0"/>
                          <a:cs typeface="Arial" pitchFamily="34" charset="0"/>
                        </a:rPr>
                        <a:t>בעיקר אשכנזים</a:t>
                      </a:r>
                      <a:endParaRPr lang="en-US" dirty="0">
                        <a:solidFill>
                          <a:srgbClr val="C00000"/>
                        </a:solidFill>
                        <a:latin typeface="Arial" pitchFamily="34" charset="0"/>
                        <a:cs typeface="Arial" pitchFamily="34" charset="0"/>
                      </a:endParaRPr>
                    </a:p>
                  </a:txBody>
                  <a:tcPr/>
                </a:tc>
                <a:tc>
                  <a:txBody>
                    <a:bodyPr/>
                    <a:lstStyle/>
                    <a:p>
                      <a:endParaRPr lang="en-US" dirty="0"/>
                    </a:p>
                  </a:txBody>
                  <a:tcPr/>
                </a:tc>
              </a:tr>
            </a:tbl>
          </a:graphicData>
        </a:graphic>
      </p:graphicFrame>
      <p:pic>
        <p:nvPicPr>
          <p:cNvPr id="14338" name="Picture 2" descr="http://upload.wikimedia.org/wikipedia/commons/thumb/5/5e/PikiWiki_Israel_11209_Landscape_view.jpg/800px-PikiWiki_Israel_11209_Landscape_view.jpg"/>
          <p:cNvPicPr>
            <a:picLocks noChangeAspect="1" noChangeArrowheads="1"/>
          </p:cNvPicPr>
          <p:nvPr/>
        </p:nvPicPr>
        <p:blipFill>
          <a:blip r:embed="rId3" cstate="print"/>
          <a:srcRect/>
          <a:stretch>
            <a:fillRect/>
          </a:stretch>
        </p:blipFill>
        <p:spPr bwMode="auto">
          <a:xfrm>
            <a:off x="685800" y="3886200"/>
            <a:ext cx="2743200" cy="2171700"/>
          </a:xfrm>
          <a:prstGeom prst="rect">
            <a:avLst/>
          </a:prstGeom>
          <a:noFill/>
        </p:spPr>
      </p:pic>
      <p:pic>
        <p:nvPicPr>
          <p:cNvPr id="14340" name="Picture 4" descr="http://www.ganshmuel.org.il/info/kibbutz/teur5.jpg"/>
          <p:cNvPicPr>
            <a:picLocks noChangeAspect="1" noChangeArrowheads="1"/>
          </p:cNvPicPr>
          <p:nvPr/>
        </p:nvPicPr>
        <p:blipFill>
          <a:blip r:embed="rId4" cstate="print"/>
          <a:srcRect r="7671"/>
          <a:stretch>
            <a:fillRect/>
          </a:stretch>
        </p:blipFill>
        <p:spPr bwMode="auto">
          <a:xfrm>
            <a:off x="3429000" y="3886200"/>
            <a:ext cx="2743200" cy="2209799"/>
          </a:xfrm>
          <a:prstGeom prst="rect">
            <a:avLst/>
          </a:prstGeom>
          <a:noFill/>
        </p:spPr>
      </p:pic>
      <p:sp>
        <p:nvSpPr>
          <p:cNvPr id="6" name="Explosion 1 5"/>
          <p:cNvSpPr/>
          <p:nvPr/>
        </p:nvSpPr>
        <p:spPr>
          <a:xfrm rot="1918032">
            <a:off x="5249689" y="2942685"/>
            <a:ext cx="4038600" cy="3429000"/>
          </a:xfrm>
          <a:prstGeom prst="irregularSeal1">
            <a:avLst/>
          </a:prstGeom>
          <a:solidFill>
            <a:srgbClr val="FFFF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e-IL" sz="3200" b="1" dirty="0" smtClean="0">
                <a:solidFill>
                  <a:schemeClr val="tx1"/>
                </a:solidFill>
              </a:rPr>
              <a:t>ומה עם </a:t>
            </a:r>
          </a:p>
          <a:p>
            <a:pPr algn="ctr"/>
            <a:r>
              <a:rPr lang="he-IL" sz="3200" b="1" dirty="0" smtClean="0">
                <a:solidFill>
                  <a:srgbClr val="0070C0"/>
                </a:solidFill>
              </a:rPr>
              <a:t>צדק חלוקתי</a:t>
            </a:r>
            <a:r>
              <a:rPr lang="he-IL" sz="3200" dirty="0" smtClean="0"/>
              <a:t>?!!!</a:t>
            </a: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1"/>
            <a:r>
              <a:rPr lang="he-IL" dirty="0" smtClean="0"/>
              <a:t>שנות ה-90 והמשבר בקיבוצים</a:t>
            </a:r>
            <a:endParaRPr lang="en-US" dirty="0"/>
          </a:p>
        </p:txBody>
      </p:sp>
      <p:sp>
        <p:nvSpPr>
          <p:cNvPr id="3" name="Content Placeholder 2"/>
          <p:cNvSpPr>
            <a:spLocks noGrp="1"/>
          </p:cNvSpPr>
          <p:nvPr>
            <p:ph idx="1"/>
          </p:nvPr>
        </p:nvSpPr>
        <p:spPr>
          <a:xfrm>
            <a:off x="457200" y="1600200"/>
            <a:ext cx="8229600" cy="4525963"/>
          </a:xfrm>
        </p:spPr>
        <p:txBody>
          <a:bodyPr>
            <a:normAutofit fontScale="92500" lnSpcReduction="10000"/>
          </a:bodyPr>
          <a:lstStyle/>
          <a:p>
            <a:pPr algn="ctr" rtl="1"/>
            <a:r>
              <a:rPr lang="he-IL" dirty="0" smtClean="0"/>
              <a:t>העליה הגדולה ממדינות חבר העמים</a:t>
            </a:r>
          </a:p>
          <a:p>
            <a:pPr algn="ctr" rtl="1"/>
            <a:r>
              <a:rPr lang="he-IL" dirty="0" smtClean="0"/>
              <a:t>הקיבוצים </a:t>
            </a:r>
            <a:r>
              <a:rPr lang="he-IL" dirty="0" smtClean="0">
                <a:solidFill>
                  <a:srgbClr val="0070C0"/>
                </a:solidFill>
              </a:rPr>
              <a:t>בחובות</a:t>
            </a:r>
            <a:r>
              <a:rPr lang="he-IL" dirty="0" smtClean="0"/>
              <a:t> מאד גדולים למדינה</a:t>
            </a:r>
          </a:p>
          <a:p>
            <a:pPr algn="r" rtl="1"/>
            <a:endParaRPr lang="he-IL" dirty="0"/>
          </a:p>
          <a:p>
            <a:pPr algn="r" rtl="1"/>
            <a:endParaRPr lang="he-IL" dirty="0" smtClean="0"/>
          </a:p>
          <a:p>
            <a:pPr algn="ctr" rtl="1"/>
            <a:r>
              <a:rPr lang="he-IL" dirty="0" smtClean="0"/>
              <a:t>ממ"י נותן הרשאה לקיבוצים ומושבים </a:t>
            </a:r>
            <a:r>
              <a:rPr lang="he-IL" b="1" dirty="0" smtClean="0">
                <a:solidFill>
                  <a:srgbClr val="0070C0"/>
                </a:solidFill>
              </a:rPr>
              <a:t>לשינוי יעוד </a:t>
            </a:r>
            <a:r>
              <a:rPr lang="he-IL" dirty="0" smtClean="0"/>
              <a:t>של קרקע חקלאית. כלומר, קרקעות של המדינה שהוחכרו לקיבוצים ומושבים למטרות חקלאות יהפכו למיועדות לבנייה. בנייה על גבי קרקעות אלו יכולה להכניס הון רב לקופת הקיבוצים והמושבים.</a:t>
            </a:r>
            <a:endParaRPr lang="en-US" dirty="0" smtClean="0"/>
          </a:p>
          <a:p>
            <a:pPr algn="r" rtl="1"/>
            <a:endParaRPr lang="he-IL" dirty="0" smtClean="0"/>
          </a:p>
          <a:p>
            <a:pPr algn="r" rtl="1"/>
            <a:endParaRPr lang="en-US" dirty="0"/>
          </a:p>
        </p:txBody>
      </p:sp>
      <p:sp>
        <p:nvSpPr>
          <p:cNvPr id="4" name="Down Arrow 3"/>
          <p:cNvSpPr/>
          <p:nvPr/>
        </p:nvSpPr>
        <p:spPr>
          <a:xfrm>
            <a:off x="4419600" y="2743200"/>
            <a:ext cx="3810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1"/>
            <a:r>
              <a:rPr lang="he-IL" dirty="0" smtClean="0"/>
              <a:t/>
            </a:r>
            <a:br>
              <a:rPr lang="he-IL" dirty="0" smtClean="0"/>
            </a:br>
            <a:r>
              <a:rPr lang="he-IL" dirty="0"/>
              <a:t/>
            </a:r>
            <a:br>
              <a:rPr lang="he-IL" dirty="0"/>
            </a:br>
            <a:r>
              <a:rPr lang="he-IL" b="1" dirty="0" smtClean="0">
                <a:solidFill>
                  <a:srgbClr val="0070C0"/>
                </a:solidFill>
              </a:rPr>
              <a:t>בג"צ</a:t>
            </a:r>
            <a:r>
              <a:rPr lang="he-IL" b="1" dirty="0" smtClean="0"/>
              <a:t> הקרקעות-2002</a:t>
            </a:r>
            <a:r>
              <a:rPr lang="he-IL" dirty="0" smtClean="0"/>
              <a:t/>
            </a:r>
            <a:br>
              <a:rPr lang="he-IL" dirty="0" smtClean="0"/>
            </a:br>
            <a:r>
              <a:rPr lang="he-IL" dirty="0"/>
              <a:t/>
            </a:r>
            <a:br>
              <a:rPr lang="he-IL" dirty="0"/>
            </a:br>
            <a:endParaRPr lang="en-US" dirty="0"/>
          </a:p>
        </p:txBody>
      </p:sp>
      <p:pic>
        <p:nvPicPr>
          <p:cNvPr id="16386" name="Picture 2" descr="http://www.austintechnologylawblog.com/uploads/image/Red_flag_left.jpg"/>
          <p:cNvPicPr>
            <a:picLocks noChangeAspect="1" noChangeArrowheads="1"/>
          </p:cNvPicPr>
          <p:nvPr/>
        </p:nvPicPr>
        <p:blipFill>
          <a:blip r:embed="rId3" cstate="print"/>
          <a:srcRect/>
          <a:stretch>
            <a:fillRect/>
          </a:stretch>
        </p:blipFill>
        <p:spPr bwMode="auto">
          <a:xfrm>
            <a:off x="7048500" y="0"/>
            <a:ext cx="2095500" cy="2183511"/>
          </a:xfrm>
          <a:prstGeom prst="rect">
            <a:avLst/>
          </a:prstGeom>
          <a:noFill/>
        </p:spPr>
      </p:pic>
      <p:sp>
        <p:nvSpPr>
          <p:cNvPr id="6" name="Content Placeholder 5"/>
          <p:cNvSpPr>
            <a:spLocks noGrp="1"/>
          </p:cNvSpPr>
          <p:nvPr>
            <p:ph idx="1"/>
          </p:nvPr>
        </p:nvSpPr>
        <p:spPr/>
        <p:txBody>
          <a:bodyPr/>
          <a:lstStyle/>
          <a:p>
            <a:pPr algn="r" rtl="1"/>
            <a:endParaRPr lang="he-IL" dirty="0" smtClean="0"/>
          </a:p>
          <a:p>
            <a:pPr algn="r" rtl="1"/>
            <a:r>
              <a:rPr lang="he-IL" b="1" dirty="0" smtClean="0"/>
              <a:t>     </a:t>
            </a:r>
            <a:r>
              <a:rPr lang="he-IL" b="1" dirty="0" smtClean="0">
                <a:solidFill>
                  <a:srgbClr val="0070C0"/>
                </a:solidFill>
              </a:rPr>
              <a:t>העותרת</a:t>
            </a:r>
            <a:r>
              <a:rPr lang="he-IL" b="1" dirty="0" smtClean="0"/>
              <a:t>: הקשת הדמוקרטית המזרחית</a:t>
            </a:r>
          </a:p>
          <a:p>
            <a:pPr algn="r" rtl="1">
              <a:buNone/>
            </a:pPr>
            <a:endParaRPr lang="he-IL" b="1" dirty="0" smtClean="0"/>
          </a:p>
          <a:p>
            <a:pPr algn="r" rtl="1">
              <a:buNone/>
            </a:pPr>
            <a:endParaRPr lang="he-IL" b="1" dirty="0"/>
          </a:p>
          <a:p>
            <a:pPr algn="r" rtl="1">
              <a:buNone/>
            </a:pPr>
            <a:endParaRPr lang="he-IL" b="1" dirty="0" smtClean="0"/>
          </a:p>
          <a:p>
            <a:pPr algn="ctr" rtl="1"/>
            <a:r>
              <a:rPr lang="he-IL" b="1" dirty="0" smtClean="0">
                <a:solidFill>
                  <a:srgbClr val="0070C0"/>
                </a:solidFill>
              </a:rPr>
              <a:t>המשיבים</a:t>
            </a:r>
            <a:r>
              <a:rPr lang="he-IL" b="1" dirty="0" smtClean="0"/>
              <a:t>:</a:t>
            </a:r>
            <a:endParaRPr lang="en-US" b="1" dirty="0"/>
          </a:p>
        </p:txBody>
      </p:sp>
      <p:pic>
        <p:nvPicPr>
          <p:cNvPr id="8" name="il_fi" descr="http://a.markosweb.com/screenshots/2/2/7/2271506.jpg"/>
          <p:cNvPicPr/>
          <p:nvPr/>
        </p:nvPicPr>
        <p:blipFill>
          <a:blip r:embed="rId4" cstate="print"/>
          <a:srcRect t="3571" r="3274" b="70635"/>
          <a:stretch>
            <a:fillRect/>
          </a:stretch>
        </p:blipFill>
        <p:spPr bwMode="auto">
          <a:xfrm>
            <a:off x="2133600" y="1295400"/>
            <a:ext cx="4762500" cy="952500"/>
          </a:xfrm>
          <a:prstGeom prst="rect">
            <a:avLst/>
          </a:prstGeom>
          <a:noFill/>
          <a:ln w="9525">
            <a:noFill/>
            <a:miter lim="800000"/>
            <a:headEnd/>
            <a:tailEnd/>
          </a:ln>
        </p:spPr>
      </p:pic>
      <p:sp>
        <p:nvSpPr>
          <p:cNvPr id="10" name="Rectangle 9"/>
          <p:cNvSpPr/>
          <p:nvPr/>
        </p:nvSpPr>
        <p:spPr>
          <a:xfrm>
            <a:off x="914400" y="2690336"/>
            <a:ext cx="7696200" cy="3139321"/>
          </a:xfrm>
          <a:prstGeom prst="rect">
            <a:avLst/>
          </a:prstGeom>
        </p:spPr>
        <p:txBody>
          <a:bodyPr wrap="square">
            <a:spAutoFit/>
          </a:bodyPr>
          <a:lstStyle/>
          <a:p>
            <a:pPr algn="r" rtl="1">
              <a:lnSpc>
                <a:spcPct val="150000"/>
              </a:lnSpc>
            </a:pPr>
            <a:r>
              <a:rPr lang="he-IL" b="1" dirty="0"/>
              <a:t> הקשת הדמוקרטית המזרחית היא תנועה חברתית על-מפלגתית וחוץ פרלמנטרית, שמטרתה להשפיע על סדר היום הציבורי, מתוך כוונה להביא לשינוי כולל של החברה הישראלית ומוסדותיה השונים. </a:t>
            </a:r>
            <a:endParaRPr lang="he-IL" b="1" dirty="0" smtClean="0"/>
          </a:p>
          <a:p>
            <a:pPr algn="r" rtl="1">
              <a:lnSpc>
                <a:spcPct val="150000"/>
              </a:lnSpc>
              <a:buFont typeface="Arial" pitchFamily="34" charset="0"/>
              <a:buChar char="•"/>
            </a:pPr>
            <a:r>
              <a:rPr lang="he-IL" b="1" dirty="0" smtClean="0"/>
              <a:t>החברה להגנת הטבע מצטרפת לעתירה</a:t>
            </a:r>
          </a:p>
          <a:p>
            <a:pPr algn="r" rtl="1">
              <a:lnSpc>
                <a:spcPct val="150000"/>
              </a:lnSpc>
              <a:buFont typeface="Arial" pitchFamily="34" charset="0"/>
              <a:buChar char="•"/>
            </a:pPr>
            <a:endParaRPr lang="he-IL" b="1" dirty="0" smtClean="0"/>
          </a:p>
          <a:p>
            <a:pPr algn="r" rtl="1">
              <a:lnSpc>
                <a:spcPct val="150000"/>
              </a:lnSpc>
            </a:pPr>
            <a:endParaRPr lang="he-IL" b="1" dirty="0" smtClean="0"/>
          </a:p>
          <a:p>
            <a:pPr algn="ctr" rtl="1">
              <a:lnSpc>
                <a:spcPct val="150000"/>
              </a:lnSpc>
            </a:pPr>
            <a:r>
              <a:rPr lang="he-IL" sz="2400" b="1" dirty="0" smtClean="0"/>
              <a:t>* הקיבוצים והמושבים	    *נציגי יזמים		*הממשלה</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b="1" dirty="0" smtClean="0">
                <a:solidFill>
                  <a:srgbClr val="0070C0"/>
                </a:solidFill>
              </a:rPr>
              <a:t>טענות</a:t>
            </a:r>
            <a:r>
              <a:rPr lang="he-IL" b="1" dirty="0" smtClean="0"/>
              <a:t> הקשת המזרחית- שיח חדש</a:t>
            </a:r>
            <a:endParaRPr lang="en-US" b="1" dirty="0"/>
          </a:p>
        </p:txBody>
      </p:sp>
      <p:sp>
        <p:nvSpPr>
          <p:cNvPr id="3" name="Content Placeholder 2"/>
          <p:cNvSpPr>
            <a:spLocks noGrp="1"/>
          </p:cNvSpPr>
          <p:nvPr>
            <p:ph idx="1"/>
          </p:nvPr>
        </p:nvSpPr>
        <p:spPr>
          <a:xfrm>
            <a:off x="457200" y="2332037"/>
            <a:ext cx="8229600" cy="4525963"/>
          </a:xfrm>
        </p:spPr>
        <p:txBody>
          <a:bodyPr/>
          <a:lstStyle/>
          <a:p>
            <a:pPr algn="r" rtl="1"/>
            <a:r>
              <a:rPr lang="he-IL" dirty="0" smtClean="0">
                <a:latin typeface="Arial" pitchFamily="34" charset="0"/>
                <a:cs typeface="Arial" pitchFamily="34" charset="0"/>
              </a:rPr>
              <a:t>פגיעה בעקרון </a:t>
            </a:r>
            <a:r>
              <a:rPr lang="he-IL" dirty="0" smtClean="0">
                <a:solidFill>
                  <a:srgbClr val="0070C0"/>
                </a:solidFill>
                <a:latin typeface="Arial" pitchFamily="34" charset="0"/>
                <a:cs typeface="Arial" pitchFamily="34" charset="0"/>
              </a:rPr>
              <a:t>השוויון</a:t>
            </a:r>
          </a:p>
          <a:p>
            <a:pPr algn="r" rtl="1"/>
            <a:r>
              <a:rPr lang="he-IL" dirty="0" smtClean="0">
                <a:solidFill>
                  <a:srgbClr val="0070C0"/>
                </a:solidFill>
                <a:latin typeface="Arial" pitchFamily="34" charset="0"/>
                <a:cs typeface="Arial" pitchFamily="34" charset="0"/>
              </a:rPr>
              <a:t>אפליה</a:t>
            </a:r>
            <a:r>
              <a:rPr lang="he-IL" dirty="0" smtClean="0">
                <a:latin typeface="Arial" pitchFamily="34" charset="0"/>
                <a:cs typeface="Arial" pitchFamily="34" charset="0"/>
              </a:rPr>
              <a:t> והעמקת </a:t>
            </a:r>
            <a:r>
              <a:rPr lang="he-IL" dirty="0" smtClean="0">
                <a:solidFill>
                  <a:srgbClr val="0070C0"/>
                </a:solidFill>
                <a:latin typeface="Arial" pitchFamily="34" charset="0"/>
                <a:cs typeface="Arial" pitchFamily="34" charset="0"/>
              </a:rPr>
              <a:t>פערים חברתיים </a:t>
            </a:r>
            <a:r>
              <a:rPr lang="he-IL" dirty="0" smtClean="0">
                <a:latin typeface="Arial" pitchFamily="34" charset="0"/>
                <a:cs typeface="Arial" pitchFamily="34" charset="0"/>
              </a:rPr>
              <a:t>בישראל:</a:t>
            </a:r>
          </a:p>
          <a:p>
            <a:pPr lvl="1" algn="r" rtl="1">
              <a:buFont typeface="Wingdings" pitchFamily="2" charset="2"/>
              <a:buChar char="ü"/>
            </a:pPr>
            <a:r>
              <a:rPr lang="he-IL" dirty="0" smtClean="0">
                <a:latin typeface="Arial" pitchFamily="34" charset="0"/>
                <a:cs typeface="Arial" pitchFamily="34" charset="0"/>
              </a:rPr>
              <a:t>מרכז – פריפריה</a:t>
            </a:r>
          </a:p>
          <a:p>
            <a:pPr lvl="1" algn="r" rtl="1">
              <a:buFont typeface="Wingdings" pitchFamily="2" charset="2"/>
              <a:buChar char="ü"/>
            </a:pPr>
            <a:r>
              <a:rPr lang="he-IL" dirty="0" smtClean="0">
                <a:latin typeface="Arial" pitchFamily="34" charset="0"/>
                <a:cs typeface="Arial" pitchFamily="34" charset="0"/>
              </a:rPr>
              <a:t>ותיק – חדש</a:t>
            </a:r>
          </a:p>
          <a:p>
            <a:pPr lvl="1" algn="r" rtl="1">
              <a:buFont typeface="Wingdings" pitchFamily="2" charset="2"/>
              <a:buChar char="ü"/>
            </a:pPr>
            <a:r>
              <a:rPr lang="he-IL" dirty="0" smtClean="0">
                <a:latin typeface="Arial" pitchFamily="34" charset="0"/>
                <a:cs typeface="Arial" pitchFamily="34" charset="0"/>
              </a:rPr>
              <a:t>אשכנזי - מזרחי</a:t>
            </a:r>
          </a:p>
          <a:p>
            <a:pPr algn="r" rtl="1"/>
            <a:r>
              <a:rPr lang="he-IL" dirty="0" smtClean="0">
                <a:latin typeface="Arial" pitchFamily="34" charset="0"/>
                <a:cs typeface="Arial" pitchFamily="34" charset="0"/>
              </a:rPr>
              <a:t>קבלת החלטות </a:t>
            </a:r>
            <a:r>
              <a:rPr lang="he-IL" dirty="0" smtClean="0">
                <a:solidFill>
                  <a:srgbClr val="0070C0"/>
                </a:solidFill>
                <a:latin typeface="Arial" pitchFamily="34" charset="0"/>
                <a:cs typeface="Arial" pitchFamily="34" charset="0"/>
              </a:rPr>
              <a:t>בתהליך לא נאות</a:t>
            </a:r>
          </a:p>
          <a:p>
            <a:pPr algn="r" rtl="1"/>
            <a:r>
              <a:rPr lang="he-IL" dirty="0" smtClean="0">
                <a:solidFill>
                  <a:srgbClr val="0070C0"/>
                </a:solidFill>
                <a:latin typeface="Arial" pitchFamily="34" charset="0"/>
                <a:cs typeface="Arial" pitchFamily="34" charset="0"/>
              </a:rPr>
              <a:t>הזכות לדיור </a:t>
            </a:r>
            <a:r>
              <a:rPr lang="he-IL" dirty="0" smtClean="0">
                <a:latin typeface="Arial" pitchFamily="34" charset="0"/>
                <a:cs typeface="Arial" pitchFamily="34" charset="0"/>
              </a:rPr>
              <a:t>לכל אחד – יש להעביר אותה בחוק, כמו </a:t>
            </a:r>
            <a:r>
              <a:rPr lang="he-IL" dirty="0" smtClean="0">
                <a:solidFill>
                  <a:srgbClr val="0070C0"/>
                </a:solidFill>
                <a:latin typeface="Arial" pitchFamily="34" charset="0"/>
                <a:cs typeface="Arial" pitchFamily="34" charset="0"/>
              </a:rPr>
              <a:t>חוק הדיור הציבורי</a:t>
            </a:r>
            <a:r>
              <a:rPr lang="he-IL" dirty="0" smtClean="0">
                <a:latin typeface="Arial" pitchFamily="34" charset="0"/>
                <a:cs typeface="Arial" pitchFamily="34" charset="0"/>
              </a:rPr>
              <a:t>.</a:t>
            </a:r>
            <a:endParaRPr lang="en-US" dirty="0">
              <a:latin typeface="Arial" pitchFamily="34" charset="0"/>
              <a:cs typeface="Arial" pitchFamily="34" charset="0"/>
            </a:endParaRPr>
          </a:p>
        </p:txBody>
      </p:sp>
      <p:pic>
        <p:nvPicPr>
          <p:cNvPr id="4" name="il_fi" descr="http://a.markosweb.com/screenshots/2/2/7/2271506.jpg"/>
          <p:cNvPicPr/>
          <p:nvPr/>
        </p:nvPicPr>
        <p:blipFill>
          <a:blip r:embed="rId3" cstate="print"/>
          <a:srcRect t="3571" r="3274" b="70635"/>
          <a:stretch>
            <a:fillRect/>
          </a:stretch>
        </p:blipFill>
        <p:spPr bwMode="auto">
          <a:xfrm>
            <a:off x="2133600" y="1295400"/>
            <a:ext cx="4762500" cy="9525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e-IL" b="1" dirty="0" smtClean="0"/>
              <a:t>מה מבקשים העותרים?</a:t>
            </a:r>
            <a:endParaRPr lang="en-US" b="1" dirty="0"/>
          </a:p>
        </p:txBody>
      </p:sp>
      <p:sp>
        <p:nvSpPr>
          <p:cNvPr id="3" name="Content Placeholder 2"/>
          <p:cNvSpPr>
            <a:spLocks noGrp="1"/>
          </p:cNvSpPr>
          <p:nvPr>
            <p:ph idx="1"/>
          </p:nvPr>
        </p:nvSpPr>
        <p:spPr/>
        <p:txBody>
          <a:bodyPr/>
          <a:lstStyle/>
          <a:p>
            <a:pPr algn="r" rtl="1"/>
            <a:r>
              <a:rPr lang="he-IL" dirty="0" smtClean="0">
                <a:solidFill>
                  <a:srgbClr val="C00000"/>
                </a:solidFill>
              </a:rPr>
              <a:t>לבטל את החלטות </a:t>
            </a:r>
            <a:r>
              <a:rPr lang="he-IL" dirty="0" smtClean="0"/>
              <a:t>מנהל מקרקעי ישראל שמאפשרות שינוי ייעוד הקרקע החקלאית</a:t>
            </a:r>
          </a:p>
          <a:p>
            <a:pPr algn="r" rtl="1"/>
            <a:r>
              <a:rPr lang="he-IL" dirty="0" smtClean="0"/>
              <a:t>לפתוח את הנושא של חלוקת הקרקעות </a:t>
            </a:r>
            <a:r>
              <a:rPr lang="he-IL" dirty="0" smtClean="0">
                <a:solidFill>
                  <a:srgbClr val="C00000"/>
                </a:solidFill>
              </a:rPr>
              <a:t>לדיון ציבורי</a:t>
            </a:r>
          </a:p>
          <a:p>
            <a:pPr algn="r" rtl="1"/>
            <a:r>
              <a:rPr lang="he-IL" dirty="0" smtClean="0"/>
              <a:t>להביא </a:t>
            </a:r>
            <a:r>
              <a:rPr lang="he-IL" dirty="0" smtClean="0">
                <a:solidFill>
                  <a:srgbClr val="C00000"/>
                </a:solidFill>
              </a:rPr>
              <a:t>לפתרון חוקתי </a:t>
            </a:r>
            <a:r>
              <a:rPr lang="he-IL" dirty="0" smtClean="0"/>
              <a:t>של השאלה.</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b="1" dirty="0" smtClean="0"/>
              <a:t>מה אמרו המשיבים?</a:t>
            </a:r>
            <a:endParaRPr lang="en-US" b="1" dirty="0"/>
          </a:p>
        </p:txBody>
      </p:sp>
      <p:sp>
        <p:nvSpPr>
          <p:cNvPr id="3" name="Content Placeholder 2"/>
          <p:cNvSpPr>
            <a:spLocks noGrp="1"/>
          </p:cNvSpPr>
          <p:nvPr>
            <p:ph idx="1"/>
          </p:nvPr>
        </p:nvSpPr>
        <p:spPr/>
        <p:txBody>
          <a:bodyPr>
            <a:normAutofit/>
          </a:bodyPr>
          <a:lstStyle/>
          <a:p>
            <a:pPr algn="r" rtl="1"/>
            <a:r>
              <a:rPr lang="he-IL" dirty="0" smtClean="0">
                <a:solidFill>
                  <a:srgbClr val="FF0000"/>
                </a:solidFill>
                <a:latin typeface="Arial" pitchFamily="34" charset="0"/>
                <a:cs typeface="Arial" pitchFamily="34" charset="0"/>
              </a:rPr>
              <a:t>הקיבוצים</a:t>
            </a:r>
            <a:r>
              <a:rPr lang="he-IL" dirty="0" smtClean="0">
                <a:latin typeface="Arial" pitchFamily="34" charset="0"/>
                <a:cs typeface="Arial" pitchFamily="34" charset="0"/>
              </a:rPr>
              <a:t>: אין פרנסה בחקלאות ודרוש פתרון אחר לשימוש בקרקע</a:t>
            </a:r>
          </a:p>
          <a:p>
            <a:pPr algn="r" rtl="1"/>
            <a:r>
              <a:rPr lang="he-IL" dirty="0" smtClean="0">
                <a:solidFill>
                  <a:srgbClr val="FF0000"/>
                </a:solidFill>
                <a:latin typeface="Arial" pitchFamily="34" charset="0"/>
                <a:cs typeface="Arial" pitchFamily="34" charset="0"/>
              </a:rPr>
              <a:t>האחראי על הסדר הקיבוצים</a:t>
            </a:r>
            <a:r>
              <a:rPr lang="he-IL" dirty="0" smtClean="0">
                <a:latin typeface="Arial" pitchFamily="34" charset="0"/>
                <a:cs typeface="Arial" pitchFamily="34" charset="0"/>
              </a:rPr>
              <a:t>: כך יושב החוב לממשלה</a:t>
            </a:r>
          </a:p>
          <a:p>
            <a:pPr algn="r" rtl="1"/>
            <a:r>
              <a:rPr lang="he-IL" dirty="0" smtClean="0">
                <a:solidFill>
                  <a:srgbClr val="FF0000"/>
                </a:solidFill>
                <a:latin typeface="Arial" pitchFamily="34" charset="0"/>
                <a:cs typeface="Arial" pitchFamily="34" charset="0"/>
              </a:rPr>
              <a:t>המושבים</a:t>
            </a:r>
            <a:r>
              <a:rPr lang="he-IL" dirty="0" smtClean="0">
                <a:latin typeface="Arial" pitchFamily="34" charset="0"/>
                <a:cs typeface="Arial" pitchFamily="34" charset="0"/>
              </a:rPr>
              <a:t>: אין פתרון אחר לבנים ממשיכים</a:t>
            </a:r>
          </a:p>
          <a:p>
            <a:pPr algn="r" rtl="1"/>
            <a:r>
              <a:rPr lang="he-IL" dirty="0" smtClean="0">
                <a:solidFill>
                  <a:srgbClr val="FF0000"/>
                </a:solidFill>
                <a:latin typeface="Arial" pitchFamily="34" charset="0"/>
                <a:cs typeface="Arial" pitchFamily="34" charset="0"/>
              </a:rPr>
              <a:t>המדינה</a:t>
            </a:r>
            <a:r>
              <a:rPr lang="he-IL" dirty="0" smtClean="0">
                <a:latin typeface="Arial" pitchFamily="34" charset="0"/>
                <a:cs typeface="Arial" pitchFamily="34" charset="0"/>
              </a:rPr>
              <a:t>: (הממשלה, המנהל, והיועץ המשפטי): הוקמה ועדה לבדיקת המדיניות, המדיניות כרגע לא סבירה, אבל טרם נקבעה מדיניות חדשה...</a:t>
            </a:r>
          </a:p>
          <a:p>
            <a:pPr algn="r" rtl="1"/>
            <a:endParaRPr lang="en-US" dirty="0">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he-IL" dirty="0" smtClean="0"/>
              <a:t>מה קבע בג"צ?</a:t>
            </a:r>
            <a:endParaRPr lang="en-US" dirty="0"/>
          </a:p>
        </p:txBody>
      </p:sp>
      <p:pic>
        <p:nvPicPr>
          <p:cNvPr id="1026" name="Picture 2" descr="http://www.alternativenews.org/hebrew/images/stories/news/2011/November_2011/bagatz.jpg"/>
          <p:cNvPicPr>
            <a:picLocks noChangeAspect="1" noChangeArrowheads="1"/>
          </p:cNvPicPr>
          <p:nvPr/>
        </p:nvPicPr>
        <p:blipFill>
          <a:blip r:embed="rId2" cstate="print"/>
          <a:srcRect/>
          <a:stretch>
            <a:fillRect/>
          </a:stretch>
        </p:blipFill>
        <p:spPr bwMode="auto">
          <a:xfrm>
            <a:off x="2057400" y="1142809"/>
            <a:ext cx="4731826" cy="3276791"/>
          </a:xfrm>
          <a:prstGeom prst="rect">
            <a:avLst/>
          </a:prstGeom>
          <a:noFill/>
        </p:spPr>
      </p:pic>
      <p:pic>
        <p:nvPicPr>
          <p:cNvPr id="1028" name="Picture 4" descr="http://www.tashtiot.co.il/wp-content/themes/arras/library/timthumb.php?src=http://www.tashtiot.co.il/wp-content/uploads/2010/08/65767.jpg&amp;w=630&amp;h=250&amp;zc=1"/>
          <p:cNvPicPr>
            <a:picLocks noChangeAspect="1" noChangeArrowheads="1"/>
          </p:cNvPicPr>
          <p:nvPr/>
        </p:nvPicPr>
        <p:blipFill>
          <a:blip r:embed="rId3" cstate="print"/>
          <a:srcRect/>
          <a:stretch>
            <a:fillRect/>
          </a:stretch>
        </p:blipFill>
        <p:spPr bwMode="auto">
          <a:xfrm>
            <a:off x="2057400" y="4495800"/>
            <a:ext cx="4724400" cy="1874762"/>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מה קבע בג"צ?</a:t>
            </a:r>
            <a:endParaRPr lang="en-US" dirty="0"/>
          </a:p>
        </p:txBody>
      </p:sp>
      <p:sp>
        <p:nvSpPr>
          <p:cNvPr id="4" name="Content Placeholder 3"/>
          <p:cNvSpPr>
            <a:spLocks noGrp="1"/>
          </p:cNvSpPr>
          <p:nvPr>
            <p:ph idx="1"/>
          </p:nvPr>
        </p:nvSpPr>
        <p:spPr>
          <a:xfrm>
            <a:off x="228600" y="1219200"/>
            <a:ext cx="8534400" cy="5410200"/>
          </a:xfrm>
        </p:spPr>
        <p:txBody>
          <a:bodyPr>
            <a:noAutofit/>
          </a:bodyPr>
          <a:lstStyle/>
          <a:p>
            <a:pPr algn="r" rtl="1"/>
            <a:r>
              <a:rPr lang="he-IL" dirty="0" smtClean="0"/>
              <a:t>"התוצאה של כל האמור לעיל היא, שאנו עושים צו החלטי בעתירות בתיקי בג"ץ ‎244/00 ‎, במובן זה שדין שלוש ההחלטות של מועצת מקרקעי ישראל - - הוא בטלות, ואין להמשיך ביישום החלטות אלה - וכך אנו מחליטים."</a:t>
            </a:r>
          </a:p>
          <a:p>
            <a:pPr algn="r" rtl="1"/>
            <a:r>
              <a:rPr lang="he-IL" sz="2800" dirty="0" smtClean="0"/>
              <a:t>"החלטתנו זו אינה יכולה לקבל תוקף מיידי."  </a:t>
            </a:r>
          </a:p>
          <a:p>
            <a:pPr algn="r" rtl="1"/>
            <a:r>
              <a:rPr lang="he-IL" sz="2800" dirty="0" smtClean="0"/>
              <a:t>"כל מקרה צריך להבחן (לגופו)... מלאכה זו אינה מתאימה לבית משפט זה שיעשה אותה."</a:t>
            </a:r>
          </a:p>
          <a:p>
            <a:pPr algn="r" rtl="1"/>
            <a:r>
              <a:rPr lang="he-IL" sz="2800" dirty="0" smtClean="0"/>
              <a:t>"נראה לנו, כי מועצת מקרקעי ישראל היא הגוף המתאים לקבוע את הוראות המעבר הכלליות "</a:t>
            </a:r>
            <a:br>
              <a:rPr lang="he-IL" sz="2800" dirty="0" smtClean="0"/>
            </a:br>
            <a:endParaRPr lang="en-US" sz="2800" dirty="0">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62000" y="533400"/>
            <a:ext cx="8229600" cy="4525963"/>
          </a:xfrm>
        </p:spPr>
        <p:txBody>
          <a:bodyPr/>
          <a:lstStyle/>
          <a:p>
            <a:pPr algn="ctr" rtl="1">
              <a:buNone/>
            </a:pPr>
            <a:r>
              <a:rPr lang="he-IL" sz="4000" dirty="0" smtClean="0"/>
              <a:t>מועצת מקרקעי ישראל</a:t>
            </a:r>
            <a:r>
              <a:rPr lang="he-IL" dirty="0" smtClean="0"/>
              <a:t>:</a:t>
            </a:r>
          </a:p>
          <a:p>
            <a:pPr algn="r" rtl="1">
              <a:buNone/>
            </a:pPr>
            <a:r>
              <a:rPr lang="he-IL" dirty="0" smtClean="0"/>
              <a:t>   זהו הגוף הממשלתי שאחראי על מנהל מקרקעי ישראל, בראשו שר השיכון, וחברים בו עוד חברי ממשלה ונציגי קק"ל</a:t>
            </a:r>
            <a:endParaRPr lang="en-US" dirty="0"/>
          </a:p>
        </p:txBody>
      </p:sp>
      <p:pic>
        <p:nvPicPr>
          <p:cNvPr id="4" name="Picture 2" descr="http://www.crystalarts.co.il/image/users/54539/ftp/my_files/gutman/%D7%A0%D7%97%D7%95%D7%9D%20%D7%92%D7%95%D7%98%D7%9E%D7%9F%20%D7%A0%D7%95%D7%A3%20%D7%91%D7%A9%D7%A8%D7%95%D7%9F%20.jpg"/>
          <p:cNvPicPr>
            <a:picLocks noChangeAspect="1" noChangeArrowheads="1"/>
          </p:cNvPicPr>
          <p:nvPr/>
        </p:nvPicPr>
        <p:blipFill>
          <a:blip r:embed="rId2" cstate="print"/>
          <a:srcRect/>
          <a:stretch>
            <a:fillRect/>
          </a:stretch>
        </p:blipFill>
        <p:spPr bwMode="auto">
          <a:xfrm>
            <a:off x="609600" y="2438400"/>
            <a:ext cx="4762500" cy="4107257"/>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r"/>
            <a:r>
              <a:rPr lang="he-IL" b="1" dirty="0" smtClean="0"/>
              <a:t>ומה קרה מאז?</a:t>
            </a:r>
            <a:endParaRPr lang="en-US" b="1" dirty="0"/>
          </a:p>
        </p:txBody>
      </p:sp>
      <p:sp>
        <p:nvSpPr>
          <p:cNvPr id="3" name="Content Placeholder 2"/>
          <p:cNvSpPr>
            <a:spLocks noGrp="1"/>
          </p:cNvSpPr>
          <p:nvPr>
            <p:ph idx="1"/>
          </p:nvPr>
        </p:nvSpPr>
        <p:spPr>
          <a:xfrm>
            <a:off x="304800" y="1295400"/>
            <a:ext cx="8610600" cy="5334000"/>
          </a:xfrm>
        </p:spPr>
        <p:txBody>
          <a:bodyPr>
            <a:normAutofit/>
          </a:bodyPr>
          <a:lstStyle/>
          <a:p>
            <a:pPr algn="r" rtl="1"/>
            <a:r>
              <a:rPr lang="he-IL" dirty="0" smtClean="0"/>
              <a:t>2009</a:t>
            </a:r>
            <a:r>
              <a:rPr lang="he-IL" b="1" dirty="0" smtClean="0"/>
              <a:t> </a:t>
            </a:r>
            <a:r>
              <a:rPr lang="he-IL" b="1" dirty="0" smtClean="0">
                <a:solidFill>
                  <a:srgbClr val="0070C0"/>
                </a:solidFill>
              </a:rPr>
              <a:t>הפרטת</a:t>
            </a:r>
            <a:r>
              <a:rPr lang="he-IL" b="1" dirty="0" smtClean="0"/>
              <a:t> קרקעות המדינה:</a:t>
            </a:r>
          </a:p>
          <a:p>
            <a:pPr algn="r" rtl="1">
              <a:buNone/>
            </a:pPr>
            <a:r>
              <a:rPr lang="he-IL" dirty="0" smtClean="0"/>
              <a:t> הצעת חוק שמועברת כחלק מחוק</a:t>
            </a:r>
          </a:p>
          <a:p>
            <a:pPr algn="r" rtl="1">
              <a:buNone/>
            </a:pPr>
            <a:r>
              <a:rPr lang="he-IL" dirty="0" smtClean="0"/>
              <a:t> ההסדרים</a:t>
            </a:r>
          </a:p>
          <a:p>
            <a:pPr algn="r" rtl="1"/>
            <a:r>
              <a:rPr lang="he-IL" dirty="0" smtClean="0"/>
              <a:t>המתנגדים:</a:t>
            </a:r>
          </a:p>
          <a:p>
            <a:pPr lvl="1" algn="r" rtl="1"/>
            <a:r>
              <a:rPr lang="he-IL" dirty="0" smtClean="0"/>
              <a:t> ההפרטה </a:t>
            </a:r>
            <a:r>
              <a:rPr lang="he-IL" dirty="0" smtClean="0">
                <a:solidFill>
                  <a:srgbClr val="0070C0"/>
                </a:solidFill>
              </a:rPr>
              <a:t>מנוגדת לחוק יסוד </a:t>
            </a:r>
            <a:r>
              <a:rPr lang="he-IL" dirty="0" smtClean="0"/>
              <a:t>המקרקעין</a:t>
            </a:r>
          </a:p>
          <a:p>
            <a:pPr lvl="1" algn="r" rtl="1"/>
            <a:r>
              <a:rPr lang="he-IL" dirty="0" smtClean="0">
                <a:solidFill>
                  <a:srgbClr val="0070C0"/>
                </a:solidFill>
              </a:rPr>
              <a:t>מונעת מהמדינה שליטה </a:t>
            </a:r>
            <a:r>
              <a:rPr lang="he-IL" dirty="0" smtClean="0"/>
              <a:t>בקרקע  שעלולה לעבור לגורמים עוינים</a:t>
            </a:r>
          </a:p>
          <a:p>
            <a:pPr lvl="1" algn="r" rtl="1"/>
            <a:r>
              <a:rPr lang="he-IL" dirty="0" smtClean="0"/>
              <a:t>קבלת </a:t>
            </a:r>
            <a:r>
              <a:rPr lang="he-IL" dirty="0" smtClean="0">
                <a:solidFill>
                  <a:srgbClr val="0070C0"/>
                </a:solidFill>
              </a:rPr>
              <a:t>הרפורמה</a:t>
            </a:r>
            <a:r>
              <a:rPr lang="he-IL" dirty="0" smtClean="0"/>
              <a:t> בחוק ההסדרים מונעת דיון ציבורי</a:t>
            </a:r>
          </a:p>
          <a:p>
            <a:pPr lvl="1" algn="r" rtl="1"/>
            <a:r>
              <a:rPr lang="he-IL" dirty="0" smtClean="0"/>
              <a:t>כלכלית- חברתי: העברת השליטה בקרקע </a:t>
            </a:r>
            <a:r>
              <a:rPr lang="he-IL" dirty="0" smtClean="0">
                <a:solidFill>
                  <a:srgbClr val="0070C0"/>
                </a:solidFill>
              </a:rPr>
              <a:t>לבעלי הון</a:t>
            </a:r>
          </a:p>
          <a:p>
            <a:pPr lvl="1" algn="r" rtl="1"/>
            <a:r>
              <a:rPr lang="he-IL" dirty="0" smtClean="0"/>
              <a:t>סביבתית: </a:t>
            </a:r>
            <a:r>
              <a:rPr lang="he-IL" dirty="0" smtClean="0">
                <a:solidFill>
                  <a:srgbClr val="0070C0"/>
                </a:solidFill>
              </a:rPr>
              <a:t>קושי באכיפת </a:t>
            </a:r>
            <a:r>
              <a:rPr lang="he-IL" dirty="0" smtClean="0"/>
              <a:t>חוקים "ירוקים"</a:t>
            </a:r>
          </a:p>
          <a:p>
            <a:pPr algn="r" rtl="1"/>
            <a:endParaRPr lang="en-US" dirty="0"/>
          </a:p>
        </p:txBody>
      </p:sp>
      <p:pic>
        <p:nvPicPr>
          <p:cNvPr id="27650" name="Picture 2" descr="http://a2.twimg.com/profile_images/312982484/_____.jpg"/>
          <p:cNvPicPr>
            <a:picLocks noChangeAspect="1" noChangeArrowheads="1"/>
          </p:cNvPicPr>
          <p:nvPr/>
        </p:nvPicPr>
        <p:blipFill>
          <a:blip r:embed="rId3" cstate="print"/>
          <a:srcRect/>
          <a:stretch>
            <a:fillRect/>
          </a:stretch>
        </p:blipFill>
        <p:spPr bwMode="auto">
          <a:xfrm>
            <a:off x="381000" y="228600"/>
            <a:ext cx="2888830" cy="29718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crystalarts.co.il/image/users/54539/ftp/my_files/gutman/%D7%A0%D7%97%D7%95%D7%9D%20%D7%92%D7%95%D7%98%D7%9E%D7%9F%20%D7%A0%D7%95%D7%A3%20%D7%91%D7%A9%D7%A8%D7%95%D7%9F%20.jpg"/>
          <p:cNvPicPr>
            <a:picLocks noChangeAspect="1" noChangeArrowheads="1"/>
          </p:cNvPicPr>
          <p:nvPr/>
        </p:nvPicPr>
        <p:blipFill>
          <a:blip r:embed="rId3" cstate="print"/>
          <a:srcRect/>
          <a:stretch>
            <a:fillRect/>
          </a:stretch>
        </p:blipFill>
        <p:spPr bwMode="auto">
          <a:xfrm>
            <a:off x="228601" y="2057400"/>
            <a:ext cx="4850856" cy="4183457"/>
          </a:xfrm>
          <a:prstGeom prst="rect">
            <a:avLst/>
          </a:prstGeom>
          <a:noFill/>
        </p:spPr>
      </p:pic>
      <p:sp>
        <p:nvSpPr>
          <p:cNvPr id="3" name="Content Placeholder 2"/>
          <p:cNvSpPr>
            <a:spLocks noGrp="1"/>
          </p:cNvSpPr>
          <p:nvPr>
            <p:ph idx="1"/>
          </p:nvPr>
        </p:nvSpPr>
        <p:spPr>
          <a:xfrm>
            <a:off x="457200" y="685800"/>
            <a:ext cx="8382000" cy="5562600"/>
          </a:xfrm>
        </p:spPr>
        <p:txBody>
          <a:bodyPr>
            <a:normAutofit fontScale="92500" lnSpcReduction="20000"/>
          </a:bodyPr>
          <a:lstStyle/>
          <a:p>
            <a:pPr algn="r" rtl="1">
              <a:buNone/>
            </a:pPr>
            <a:r>
              <a:rPr lang="he-IL" dirty="0" smtClean="0"/>
              <a:t>אותם ארגונים שהתנגדו לשינוי ייעוד הקרקע החקלאית של ההתישבות העובדת, מתנגדים גם להפרטת קרקע המדינה, ומסיבות דומות.</a:t>
            </a:r>
          </a:p>
          <a:p>
            <a:pPr algn="r" rtl="1">
              <a:buNone/>
            </a:pPr>
            <a:r>
              <a:rPr lang="he-IL" dirty="0" smtClean="0"/>
              <a:t>הם ממשיכים לדרוש</a:t>
            </a:r>
          </a:p>
          <a:p>
            <a:pPr algn="r" rtl="1">
              <a:buNone/>
            </a:pPr>
            <a:r>
              <a:rPr lang="he-IL" dirty="0" smtClean="0"/>
              <a:t> שליטה ממשלתית</a:t>
            </a:r>
          </a:p>
          <a:p>
            <a:pPr algn="r" rtl="1">
              <a:buNone/>
            </a:pPr>
            <a:r>
              <a:rPr lang="he-IL" dirty="0" smtClean="0"/>
              <a:t> במשאב הקרקע ואכיפת</a:t>
            </a:r>
          </a:p>
          <a:p>
            <a:pPr algn="r" rtl="1">
              <a:buNone/>
            </a:pPr>
            <a:r>
              <a:rPr lang="he-IL" dirty="0" smtClean="0"/>
              <a:t> חוקים צודקים שימנעו</a:t>
            </a:r>
          </a:p>
          <a:p>
            <a:pPr algn="r" rtl="1">
              <a:buNone/>
            </a:pPr>
            <a:r>
              <a:rPr lang="he-IL" dirty="0" smtClean="0"/>
              <a:t> את האפליה בחברה </a:t>
            </a:r>
          </a:p>
          <a:p>
            <a:pPr algn="r" rtl="1">
              <a:buNone/>
            </a:pPr>
            <a:r>
              <a:rPr lang="he-IL" dirty="0" smtClean="0"/>
              <a:t>הישראלית.</a:t>
            </a:r>
          </a:p>
          <a:p>
            <a:pPr algn="r" rtl="1">
              <a:buNone/>
            </a:pPr>
            <a:endParaRPr lang="he-IL" dirty="0" smtClean="0"/>
          </a:p>
          <a:p>
            <a:pPr algn="r" rtl="1">
              <a:buNone/>
            </a:pPr>
            <a:r>
              <a:rPr lang="he-IL" dirty="0" smtClean="0"/>
              <a:t>המאבק שלהם</a:t>
            </a:r>
          </a:p>
          <a:p>
            <a:pPr algn="r" rtl="1">
              <a:buNone/>
            </a:pPr>
            <a:r>
              <a:rPr lang="he-IL" dirty="0" smtClean="0"/>
              <a:t> נמשך בבג"צ.</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918</TotalTime>
  <Words>1666</Words>
  <Application>Microsoft Office PowerPoint</Application>
  <PresentationFormat>On-screen Show (4:3)</PresentationFormat>
  <Paragraphs>145</Paragraphs>
  <Slides>13</Slides>
  <Notes>10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למי שייכת אדמת ארץ ישראל?</vt:lpstr>
      <vt:lpstr>למי שייכת אדמת ארץ ישראל?</vt:lpstr>
      <vt:lpstr>והתושבים? התושבים חוכרים את הקרקע מהמדינה </vt:lpstr>
      <vt:lpstr>שנות ה-90 והמשבר בקיבוצים</vt:lpstr>
      <vt:lpstr>  בג"צ הקרקעות-2002  </vt:lpstr>
      <vt:lpstr>טענות הקשת המזרחית- שיח חדש</vt:lpstr>
      <vt:lpstr>מה מבקשים העותרים?</vt:lpstr>
      <vt:lpstr>מה אמרו המשיבים?</vt:lpstr>
      <vt:lpstr>מה קבע בג"צ?</vt:lpstr>
      <vt:lpstr>מה קבע בג"צ?</vt:lpstr>
      <vt:lpstr>Slide 11</vt:lpstr>
      <vt:lpstr>ומה קרה מאז?</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למי שייכת אדמת ארץ ישראל?</dc:title>
  <dc:creator>Osnat</dc:creator>
  <cp:lastModifiedBy>Osnat</cp:lastModifiedBy>
  <cp:revision>80</cp:revision>
  <dcterms:created xsi:type="dcterms:W3CDTF">2012-02-21T03:32:29Z</dcterms:created>
  <dcterms:modified xsi:type="dcterms:W3CDTF">2012-02-26T16:50:11Z</dcterms:modified>
</cp:coreProperties>
</file>