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slideLayouts/slideLayout19.xml" ContentType="application/vnd.openxmlformats-officedocument.presentationml.slideLayout+xml"/>
  <Override PartName="/ppt/theme/theme9.xml" ContentType="application/vnd.openxmlformats-officedocument.theme+xml"/>
  <Override PartName="/ppt/slideLayouts/slideLayout20.xml" ContentType="application/vnd.openxmlformats-officedocument.presentationml.slideLayout+xml"/>
  <Override PartName="/ppt/theme/theme10.xml" ContentType="application/vnd.openxmlformats-officedocument.theme+xml"/>
  <Override PartName="/ppt/slideLayouts/slideLayout21.xml" ContentType="application/vnd.openxmlformats-officedocument.presentationml.slideLayout+xml"/>
  <Override PartName="/ppt/theme/theme11.xml" ContentType="application/vnd.openxmlformats-officedocument.theme+xml"/>
  <Override PartName="/ppt/slideLayouts/slideLayout22.xml" ContentType="application/vnd.openxmlformats-officedocument.presentationml.slideLayout+xml"/>
  <Override PartName="/ppt/theme/theme12.xml" ContentType="application/vnd.openxmlformats-officedocument.theme+xml"/>
  <Override PartName="/ppt/slideLayouts/slideLayout23.xml" ContentType="application/vnd.openxmlformats-officedocument.presentationml.slideLayout+xml"/>
  <Override PartName="/ppt/theme/theme13.xml" ContentType="application/vnd.openxmlformats-officedocument.theme+xml"/>
  <Override PartName="/ppt/slideLayouts/slideLayout24.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2" r:id="rId2"/>
    <p:sldMasterId id="2147483664" r:id="rId3"/>
    <p:sldMasterId id="2147483666" r:id="rId4"/>
    <p:sldMasterId id="2147483670" r:id="rId5"/>
    <p:sldMasterId id="2147483672" r:id="rId6"/>
    <p:sldMasterId id="2147483676" r:id="rId7"/>
    <p:sldMasterId id="2147483678" r:id="rId8"/>
    <p:sldMasterId id="2147483682" r:id="rId9"/>
    <p:sldMasterId id="2147483686" r:id="rId10"/>
    <p:sldMasterId id="2147483688" r:id="rId11"/>
    <p:sldMasterId id="2147483690" r:id="rId12"/>
    <p:sldMasterId id="2147483692" r:id="rId13"/>
    <p:sldMasterId id="2147483694" r:id="rId14"/>
  </p:sldMasterIdLst>
  <p:notesMasterIdLst>
    <p:notesMasterId r:id="rId50"/>
  </p:notesMasterIdLst>
  <p:sldIdLst>
    <p:sldId id="256" r:id="rId15"/>
    <p:sldId id="257" r:id="rId16"/>
    <p:sldId id="260" r:id="rId17"/>
    <p:sldId id="259" r:id="rId18"/>
    <p:sldId id="261" r:id="rId19"/>
    <p:sldId id="262" r:id="rId20"/>
    <p:sldId id="264" r:id="rId21"/>
    <p:sldId id="265" r:id="rId22"/>
    <p:sldId id="268" r:id="rId23"/>
    <p:sldId id="266" r:id="rId24"/>
    <p:sldId id="269" r:id="rId25"/>
    <p:sldId id="270" r:id="rId26"/>
    <p:sldId id="276" r:id="rId27"/>
    <p:sldId id="275" r:id="rId28"/>
    <p:sldId id="277" r:id="rId29"/>
    <p:sldId id="278" r:id="rId30"/>
    <p:sldId id="280" r:id="rId31"/>
    <p:sldId id="282" r:id="rId32"/>
    <p:sldId id="271" r:id="rId33"/>
    <p:sldId id="272" r:id="rId34"/>
    <p:sldId id="273" r:id="rId35"/>
    <p:sldId id="283" r:id="rId36"/>
    <p:sldId id="286" r:id="rId37"/>
    <p:sldId id="287" r:id="rId38"/>
    <p:sldId id="288" r:id="rId39"/>
    <p:sldId id="290" r:id="rId40"/>
    <p:sldId id="291" r:id="rId41"/>
    <p:sldId id="293" r:id="rId42"/>
    <p:sldId id="294" r:id="rId43"/>
    <p:sldId id="296" r:id="rId44"/>
    <p:sldId id="298" r:id="rId45"/>
    <p:sldId id="299" r:id="rId46"/>
    <p:sldId id="300" r:id="rId47"/>
    <p:sldId id="301" r:id="rId48"/>
    <p:sldId id="302"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544" autoAdjust="0"/>
  </p:normalViewPr>
  <p:slideViewPr>
    <p:cSldViewPr>
      <p:cViewPr varScale="1">
        <p:scale>
          <a:sx n="33" d="100"/>
          <a:sy n="33" d="100"/>
        </p:scale>
        <p:origin x="1330"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slideMaster" Target="slideMasters/slideMaster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notesMaster" Target="notesMasters/notesMaster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2" Type="http://schemas.openxmlformats.org/officeDocument/2006/relationships/slideMaster" Target="slideMasters/slideMaster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10" Type="http://schemas.openxmlformats.org/officeDocument/2006/relationships/slideMaster" Target="slideMasters/slideMaster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8" Type="http://schemas.openxmlformats.org/officeDocument/2006/relationships/slideMaster" Target="slideMasters/slideMaster8.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8F41992-B9EF-481D-A624-5877A9CA43E7}" type="datetimeFigureOut">
              <a:rPr lang="en-US" smtClean="0"/>
              <a:pPr/>
              <a:t>2/4/2014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2873F4-0209-4703-A82B-B75B4FB8DC1C}" type="slidenum">
              <a:rPr lang="en-US" smtClean="0"/>
              <a:pPr/>
              <a:t>‹#›</a:t>
            </a:fld>
            <a:endParaRPr lang="en-US"/>
          </a:p>
        </p:txBody>
      </p:sp>
    </p:spTree>
    <p:extLst>
      <p:ext uri="{BB962C8B-B14F-4D97-AF65-F5344CB8AC3E}">
        <p14:creationId xmlns:p14="http://schemas.microsoft.com/office/powerpoint/2010/main" val="8347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he.wikipedia.org/wiki/%D7%90%D7%A8%D7%A5_%D7%99%D7%A9%D7%A8%D7%90%D7%9C" TargetMode="External"/><Relationship Id="rId13" Type="http://schemas.openxmlformats.org/officeDocument/2006/relationships/hyperlink" Target="http://he.wikipedia.org/wiki/%D7%91%D7%96%D7%9C" TargetMode="External"/><Relationship Id="rId18" Type="http://schemas.openxmlformats.org/officeDocument/2006/relationships/hyperlink" Target="http://he.wikipedia.org/wiki/%D7%99%D7%A8%D7%95%D7%A9%D7%9C%D7%99%D7%9D" TargetMode="External"/><Relationship Id="rId26" Type="http://schemas.openxmlformats.org/officeDocument/2006/relationships/hyperlink" Target="http://he.wikipedia.org/wiki/%D7%93%D7%99%D7%A8%D7%A7%D7%98%D7%95%D7%A8%D7%99%D7%95%D7%9F" TargetMode="External"/><Relationship Id="rId3" Type="http://schemas.openxmlformats.org/officeDocument/2006/relationships/hyperlink" Target="http://he.wikipedia.org/wiki/%D7%A6%D7%99%D7%99%D7%A8" TargetMode="External"/><Relationship Id="rId21" Type="http://schemas.openxmlformats.org/officeDocument/2006/relationships/hyperlink" Target="http://he.wikipedia.org/wiki/%D7%A2%D7%9C%D7%99%D7%99%D7%94" TargetMode="External"/><Relationship Id="rId7" Type="http://schemas.openxmlformats.org/officeDocument/2006/relationships/hyperlink" Target="http://he.wikipedia.org/wiki/%D7%92%D7%A8%D7%9E%D7%A0%D7%99%D7%94" TargetMode="External"/><Relationship Id="rId12" Type="http://schemas.openxmlformats.org/officeDocument/2006/relationships/hyperlink" Target="http://he.wikipedia.org/wiki/%D7%A6%D7%99%D7%95%D7%A0%D7%95%D7%AA" TargetMode="External"/><Relationship Id="rId17" Type="http://schemas.openxmlformats.org/officeDocument/2006/relationships/hyperlink" Target="http://he.wikipedia.org/wiki/%D7%9E%D7%A9%D7%94" TargetMode="External"/><Relationship Id="rId25" Type="http://schemas.openxmlformats.org/officeDocument/2006/relationships/hyperlink" Target="http://he.wikipedia.org/wiki/%D7%94%D7%95%D7%95%D7%A2%D7%93_%D7%94%D7%A4%D7%95%D7%A2%D7%9C_%D7%94%D7%A6%D7%99%D7%95%D7%A0%D7%99" TargetMode="External"/><Relationship Id="rId2" Type="http://schemas.openxmlformats.org/officeDocument/2006/relationships/slide" Target="../slides/slide3.xml"/><Relationship Id="rId16" Type="http://schemas.openxmlformats.org/officeDocument/2006/relationships/hyperlink" Target="http://he.wikipedia.org/wiki/%D7%A0%D7%91%D7%99%D7%90" TargetMode="External"/><Relationship Id="rId20" Type="http://schemas.openxmlformats.org/officeDocument/2006/relationships/hyperlink" Target="http://he.wikipedia.org/wiki/%D7%94%D7%93%D7%A4%D7%A1" TargetMode="External"/><Relationship Id="rId29" Type="http://schemas.openxmlformats.org/officeDocument/2006/relationships/hyperlink" Target="http://he.wikipedia.org/wiki/%D7%90%D7%9E%D7%A0%D7%95%D7%AA_%D7%A4%D7%9C%D7%A1%D7%98%D7%99%D7%AA" TargetMode="External"/><Relationship Id="rId1" Type="http://schemas.openxmlformats.org/officeDocument/2006/relationships/notesMaster" Target="../notesMasters/notesMaster1.xml"/><Relationship Id="rId6" Type="http://schemas.openxmlformats.org/officeDocument/2006/relationships/hyperlink" Target="http://he.wikipedia.org/wiki/%D7%99%D7%94%D7%95%D7%93%D7%99" TargetMode="External"/><Relationship Id="rId11" Type="http://schemas.openxmlformats.org/officeDocument/2006/relationships/hyperlink" Target="http://he.wikipedia.org/wiki/%D7%99%D7%94%D7%93%D7%95%D7%AA" TargetMode="External"/><Relationship Id="rId24" Type="http://schemas.openxmlformats.org/officeDocument/2006/relationships/hyperlink" Target="http://he.wikipedia.org/wiki/%D7%AA%D7%A0%D7%95%D7%A2%D7%AA_%D7%94%D7%9E%D7%96%D7%A8%D7%97%D7%99" TargetMode="External"/><Relationship Id="rId5" Type="http://schemas.openxmlformats.org/officeDocument/2006/relationships/hyperlink" Target="http://he.wikipedia.org/wiki/%D7%AA%D7%97%D7%A8%D7%99%D7%98" TargetMode="External"/><Relationship Id="rId15" Type="http://schemas.openxmlformats.org/officeDocument/2006/relationships/hyperlink" Target="http://he.wikipedia.org/wiki/1901" TargetMode="External"/><Relationship Id="rId23" Type="http://schemas.openxmlformats.org/officeDocument/2006/relationships/hyperlink" Target="http://he.wikipedia.org/wiki/1922" TargetMode="External"/><Relationship Id="rId28" Type="http://schemas.openxmlformats.org/officeDocument/2006/relationships/hyperlink" Target="http://he.wikipedia.org/wiki/%D7%9E%D7%A8%D7%98%D7%99%D7%9F_%D7%91%D7%95%D7%91%D7%A8" TargetMode="External"/><Relationship Id="rId10" Type="http://schemas.openxmlformats.org/officeDocument/2006/relationships/hyperlink" Target="http://he.wikipedia.org/wiki/%D7%90%D7%A8_%D7%A0%D7%95%D7%91%D7%95" TargetMode="External"/><Relationship Id="rId19" Type="http://schemas.openxmlformats.org/officeDocument/2006/relationships/hyperlink" Target="http://he.wikipedia.org/wiki/%D7%90%D7%9E%D7%9F_(%D7%90%D7%9E%D7%A0%D7%95%D7%AA)" TargetMode="External"/><Relationship Id="rId31" Type="http://schemas.openxmlformats.org/officeDocument/2006/relationships/hyperlink" Target="http://he.wikipedia.org/w/index.php?title=%D7%94%D7%99%D7%94%D7%95%D7%93%D7%99_%D7%94%D7%97%D7%93%D7%A9&amp;action=edit&amp;redlink=1" TargetMode="External"/><Relationship Id="rId4" Type="http://schemas.openxmlformats.org/officeDocument/2006/relationships/hyperlink" Target="http://he.wikipedia.org/wiki/%D7%A6%D7%9C%D7%9D" TargetMode="External"/><Relationship Id="rId9" Type="http://schemas.openxmlformats.org/officeDocument/2006/relationships/hyperlink" Target="http://he.wikipedia.org/wiki/%D7%91%D7%A6%D7%9C%D7%90%D7%9C" TargetMode="External"/><Relationship Id="rId14" Type="http://schemas.openxmlformats.org/officeDocument/2006/relationships/hyperlink" Target="http://he.wikipedia.org/wiki/%D7%94%D7%A7%D7%95%D7%A0%D7%92%D7%A8%D7%A1_%D7%94%D7%A6%D7%99%D7%95%D7%A0%D7%99_%D7%94%D7%A2%D7%95%D7%9C%D7%9E%D7%99" TargetMode="External"/><Relationship Id="rId22" Type="http://schemas.openxmlformats.org/officeDocument/2006/relationships/hyperlink" Target="http://he.wikipedia.org/wiki/%D7%94%D7%9E%D7%A0%D7%93%D7%98_%D7%94%D7%91%D7%A8%D7%99%D7%98%D7%99" TargetMode="External"/><Relationship Id="rId27" Type="http://schemas.openxmlformats.org/officeDocument/2006/relationships/hyperlink" Target="http://he.wikipedia.org/wiki/%D7%94%D7%A7%D7%A8%D7%9F_%D7%94%D7%A7%D7%99%D7%99%D7%9E%D7%AA_%D7%9C%D7%99%D7%A9%D7%A8%D7%90%D7%9C" TargetMode="External"/><Relationship Id="rId30" Type="http://schemas.openxmlformats.org/officeDocument/2006/relationships/hyperlink" Target="http://he.wikipedia.org/wiki/%D7%94%D7%95%D7%9E%D7%A0%D7%99%D7%96%D7%9D"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he.wikipedia.org/wiki/1901"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he.wikipedia.org/wiki/%D7%99%D7%94%D7%95%D7%93%D7%99%D7%9D" TargetMode="External"/><Relationship Id="rId5" Type="http://schemas.openxmlformats.org/officeDocument/2006/relationships/hyperlink" Target="http://he.wikipedia.org/wiki/%D7%90%D7%A8%D7%A5_%D7%99%D7%A9%D7%A8%D7%90%D7%9C" TargetMode="External"/><Relationship Id="rId4" Type="http://schemas.openxmlformats.org/officeDocument/2006/relationships/hyperlink" Target="http://he.wikipedia.org/wiki/%D7%A7%D7%A8%D7%A7%D7%A2"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he.wikipedia.org/wiki/%D7%A9%D7%A7%D7%9C_%D7%97%D7%93%D7%A9" TargetMode="External"/><Relationship Id="rId3" Type="http://schemas.openxmlformats.org/officeDocument/2006/relationships/hyperlink" Target="http://he.wikipedia.org/wiki/%D7%9C%D7%99%D7%A8%D7%94_%D7%99%D7%A9%D7%A8%D7%90%D7%9C%D7%99%D7%AA" TargetMode="External"/><Relationship Id="rId7" Type="http://schemas.openxmlformats.org/officeDocument/2006/relationships/hyperlink" Target="http://he.wikipedia.org/wiki/1985"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he.wikipedia.org/wiki/4_%D7%91%D7%A1%D7%A4%D7%98%D7%9E%D7%91%D7%A8" TargetMode="External"/><Relationship Id="rId5" Type="http://schemas.openxmlformats.org/officeDocument/2006/relationships/hyperlink" Target="http://he.wikipedia.org/wiki/1980" TargetMode="External"/><Relationship Id="rId4" Type="http://schemas.openxmlformats.org/officeDocument/2006/relationships/hyperlink" Target="http://he.wikipedia.org/wiki/24_%D7%91%D7%A4%D7%91%D7%A8%D7%95%D7%90%D7%A8" TargetMode="External"/><Relationship Id="rId9" Type="http://schemas.openxmlformats.org/officeDocument/2006/relationships/hyperlink" Target="http://he.wikipedia.org/wiki/%D7%94%D7%90%D7%99%D7%A0%D7%A4%D7%9C%D7%A6%D7%99%D7%94_%D7%91%D7%99%D7%A9%D7%A8%D7%90%D7%9C"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ar-SA" sz="1200" kern="1200" dirty="0" smtClean="0">
                <a:solidFill>
                  <a:schemeClr val="tx1"/>
                </a:solidFill>
                <a:latin typeface="+mn-lt"/>
                <a:ea typeface="+mn-ea"/>
                <a:cs typeface="+mn-cs"/>
              </a:rPr>
              <a:t>הערצת אישיותו של הרצל הפכה את המנהיג לאגדה עוד בחייו. תמונת דיוקנו הפכה עם מותו לסמל הנפוץ ביותר של התנועה הציונית – תופעה מקובלת בתנועות לאומיות אירופאיות שהציונות היתה אחת מהן, כשבשונה מהן ב</a:t>
            </a:r>
            <a:r>
              <a:rPr lang="he-IL" sz="1200" kern="1200" dirty="0" smtClean="0">
                <a:solidFill>
                  <a:schemeClr val="tx1"/>
                </a:solidFill>
                <a:latin typeface="+mn-lt"/>
                <a:ea typeface="+mn-ea"/>
                <a:cs typeface="+mn-cs"/>
              </a:rPr>
              <a:t>י</a:t>
            </a:r>
            <a:r>
              <a:rPr lang="ar-SA" sz="1200" kern="1200" dirty="0" smtClean="0">
                <a:solidFill>
                  <a:schemeClr val="tx1"/>
                </a:solidFill>
                <a:latin typeface="+mn-lt"/>
                <a:ea typeface="+mn-ea"/>
                <a:cs typeface="+mn-cs"/>
              </a:rPr>
              <a:t>קשה לחבר עם מפוזר אל עברו במרחב גיאוגרפי אחר</a:t>
            </a:r>
            <a:r>
              <a:rPr lang="en-US" sz="1200" kern="1200" dirty="0" smtClean="0">
                <a:solidFill>
                  <a:schemeClr val="tx1"/>
                </a:solidFill>
                <a:latin typeface="+mn-lt"/>
                <a:ea typeface="+mn-ea"/>
                <a:cs typeface="+mn-cs"/>
              </a:rPr>
              <a:t>.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1</a:t>
            </a:fld>
            <a:endParaRPr lang="en-US"/>
          </a:p>
        </p:txBody>
      </p:sp>
    </p:spTree>
    <p:extLst>
      <p:ext uri="{BB962C8B-B14F-4D97-AF65-F5344CB8AC3E}">
        <p14:creationId xmlns:p14="http://schemas.microsoft.com/office/powerpoint/2010/main" val="2720643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he-IL" sz="1200" kern="1200" dirty="0" smtClean="0">
                <a:solidFill>
                  <a:schemeClr val="tx1"/>
                </a:solidFill>
                <a:latin typeface="+mn-lt"/>
                <a:ea typeface="+mn-ea"/>
                <a:cs typeface="+mn-cs"/>
              </a:rPr>
              <a:t>בסוף המאה ה-18 היה הצילום בחיתוליו,</a:t>
            </a:r>
            <a:r>
              <a:rPr lang="he-IL" sz="1200" kern="1200" baseline="0" dirty="0" smtClean="0">
                <a:solidFill>
                  <a:schemeClr val="tx1"/>
                </a:solidFill>
                <a:latin typeface="+mn-lt"/>
                <a:ea typeface="+mn-ea"/>
                <a:cs typeface="+mn-cs"/>
              </a:rPr>
              <a:t> והרצל, מאמין גדול בפלאי הטכנולוגיה, דאג להנצחת דמותו בצילומים שהפכו להיסטוריה. אולם, גם </a:t>
            </a:r>
            <a:r>
              <a:rPr lang="he-IL" sz="1200" kern="1200" dirty="0" smtClean="0">
                <a:solidFill>
                  <a:schemeClr val="tx1"/>
                </a:solidFill>
                <a:latin typeface="+mn-lt"/>
                <a:ea typeface="+mn-ea"/>
                <a:cs typeface="+mn-cs"/>
              </a:rPr>
              <a:t>אמנים</a:t>
            </a:r>
            <a:r>
              <a:rPr lang="he-IL" sz="1200" kern="1200" baseline="0" dirty="0" smtClean="0">
                <a:solidFill>
                  <a:schemeClr val="tx1"/>
                </a:solidFill>
                <a:latin typeface="+mn-lt"/>
                <a:ea typeface="+mn-ea"/>
                <a:cs typeface="+mn-cs"/>
              </a:rPr>
              <a:t> רבים אשר הכירו את הרצל נמשכו אל אישיותו והופעתו החיצונית המרשימה, ועיצבו את דיוקנו בציור ובפיסול</a:t>
            </a:r>
          </a:p>
          <a:p>
            <a:pPr algn="r" rtl="1"/>
            <a:endParaRPr lang="he-IL" sz="1200" kern="1200" baseline="0" dirty="0" smtClean="0">
              <a:solidFill>
                <a:schemeClr val="tx1"/>
              </a:solidFill>
              <a:latin typeface="+mn-lt"/>
              <a:ea typeface="+mn-ea"/>
              <a:cs typeface="+mn-cs"/>
            </a:endParaRPr>
          </a:p>
          <a:p>
            <a:pPr algn="r" rtl="1"/>
            <a:r>
              <a:rPr lang="ar-SA" sz="1200" kern="1200" dirty="0" smtClean="0">
                <a:solidFill>
                  <a:schemeClr val="tx1"/>
                </a:solidFill>
                <a:latin typeface="+mn-lt"/>
                <a:ea typeface="+mn-ea"/>
                <a:cs typeface="+mn-cs"/>
              </a:rPr>
              <a:t>מראהו כשל נביא קדמון בלבוש מודרני, נשתלב בציפיה יהודית רבת דורות לבוא המשיח שבעיני רבים נתגלם בדמות הרצל. </a:t>
            </a:r>
            <a:r>
              <a:rPr lang="he-IL" sz="1200" kern="1200" dirty="0" smtClean="0">
                <a:solidFill>
                  <a:schemeClr val="tx1"/>
                </a:solidFill>
                <a:latin typeface="+mn-lt"/>
                <a:ea typeface="+mn-ea"/>
                <a:cs typeface="+mn-cs"/>
              </a:rPr>
              <a:t>הרצל העיתונאי היה </a:t>
            </a:r>
            <a:r>
              <a:rPr lang="ar-SA" sz="1200" kern="1200" dirty="0" smtClean="0">
                <a:solidFill>
                  <a:schemeClr val="tx1"/>
                </a:solidFill>
                <a:latin typeface="+mn-lt"/>
                <a:ea typeface="+mn-ea"/>
                <a:cs typeface="+mn-cs"/>
              </a:rPr>
              <a:t>מודע לערכו החזותי והניח אחריו מבחר גדול של צילומי וציורי דיוקן ששימשו </a:t>
            </a:r>
            <a:r>
              <a:rPr lang="he-IL" sz="1200" kern="1200" dirty="0" smtClean="0">
                <a:solidFill>
                  <a:schemeClr val="tx1"/>
                </a:solidFill>
                <a:latin typeface="+mn-lt"/>
                <a:ea typeface="+mn-ea"/>
                <a:cs typeface="+mn-cs"/>
              </a:rPr>
              <a:t>להפצת הרעיון הציוני בעיתונות וכן כ</a:t>
            </a:r>
            <a:r>
              <a:rPr lang="ar-SA" sz="1200" kern="1200" dirty="0" smtClean="0">
                <a:solidFill>
                  <a:schemeClr val="tx1"/>
                </a:solidFill>
                <a:latin typeface="+mn-lt"/>
                <a:ea typeface="+mn-ea"/>
                <a:cs typeface="+mn-cs"/>
              </a:rPr>
              <a:t>מקור מרכזי בעיצוב דמותו באמנות השימושית </a:t>
            </a:r>
            <a:endParaRPr lang="he-IL" sz="1200" kern="1200" dirty="0" smtClean="0">
              <a:solidFill>
                <a:schemeClr val="tx1"/>
              </a:solidFill>
              <a:latin typeface="+mn-lt"/>
              <a:ea typeface="+mn-ea"/>
              <a:cs typeface="+mn-cs"/>
            </a:endParaRPr>
          </a:p>
          <a:p>
            <a:pPr algn="r" rtl="1"/>
            <a:r>
              <a:rPr lang="he-IL" sz="1200" b="1" kern="1200" dirty="0" smtClean="0">
                <a:solidFill>
                  <a:schemeClr val="tx1"/>
                </a:solidFill>
                <a:latin typeface="+mn-lt"/>
                <a:ea typeface="+mn-ea"/>
                <a:cs typeface="+mn-cs"/>
              </a:rPr>
              <a:t>הפצת דיוקנו של הרצל היפה עם הזקן השחור: הביטוי החזותי לאגדה</a:t>
            </a: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2</a:t>
            </a:fld>
            <a:endParaRPr lang="en-US"/>
          </a:p>
        </p:txBody>
      </p:sp>
    </p:spTree>
    <p:extLst>
      <p:ext uri="{BB962C8B-B14F-4D97-AF65-F5344CB8AC3E}">
        <p14:creationId xmlns:p14="http://schemas.microsoft.com/office/powerpoint/2010/main" val="24635631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ליליאן היה </a:t>
            </a:r>
            <a:r>
              <a:rPr lang="he-IL" dirty="0" smtClean="0">
                <a:hlinkClick r:id="rId3" action="ppaction://hlinkfile" tooltip="צייר"/>
              </a:rPr>
              <a:t>צייר</a:t>
            </a:r>
            <a:r>
              <a:rPr lang="he-IL" dirty="0" smtClean="0"/>
              <a:t>, </a:t>
            </a:r>
            <a:r>
              <a:rPr lang="he-IL" dirty="0" smtClean="0">
                <a:hlinkClick r:id="rId4" action="ppaction://hlinkfile" tooltip="צלם"/>
              </a:rPr>
              <a:t>צלם</a:t>
            </a:r>
            <a:r>
              <a:rPr lang="he-IL" dirty="0" smtClean="0"/>
              <a:t> ו</a:t>
            </a:r>
            <a:r>
              <a:rPr lang="he-IL" dirty="0" smtClean="0">
                <a:hlinkClick r:id="rId5" action="ppaction://hlinkfile" tooltip="תחריט"/>
              </a:rPr>
              <a:t>תחריטאי</a:t>
            </a:r>
            <a:r>
              <a:rPr lang="he-IL" dirty="0" smtClean="0"/>
              <a:t> </a:t>
            </a:r>
            <a:r>
              <a:rPr lang="he-IL" dirty="0" smtClean="0">
                <a:hlinkClick r:id="rId6" action="ppaction://hlinkfile" tooltip="יהודי"/>
              </a:rPr>
              <a:t>יהודי</a:t>
            </a:r>
            <a:r>
              <a:rPr lang="he-IL" dirty="0" smtClean="0"/>
              <a:t>, שפעל ב</a:t>
            </a:r>
            <a:r>
              <a:rPr lang="he-IL" dirty="0" smtClean="0">
                <a:hlinkClick r:id="rId7" action="ppaction://hlinkfile" tooltip="גרמניה"/>
              </a:rPr>
              <a:t>גרמניה</a:t>
            </a:r>
            <a:r>
              <a:rPr lang="he-IL" dirty="0" smtClean="0"/>
              <a:t> וב</a:t>
            </a:r>
            <a:r>
              <a:rPr lang="he-IL" dirty="0" smtClean="0">
                <a:hlinkClick r:id="rId8" action="ppaction://hlinkfile" tooltip="ארץ ישראל"/>
              </a:rPr>
              <a:t>ארץ ישראל</a:t>
            </a:r>
            <a:r>
              <a:rPr lang="he-IL" dirty="0" smtClean="0"/>
              <a:t>, ממייסדי "</a:t>
            </a:r>
            <a:r>
              <a:rPr lang="he-IL" dirty="0" smtClean="0">
                <a:hlinkClick r:id="rId9" action="ppaction://hlinkfile" tooltip="בצלאל"/>
              </a:rPr>
              <a:t>בצלאל</a:t>
            </a:r>
            <a:r>
              <a:rPr lang="he-IL" dirty="0" smtClean="0"/>
              <a:t>", המזוהה עם סגנון ה</a:t>
            </a:r>
            <a:r>
              <a:rPr lang="he-IL" dirty="0" smtClean="0">
                <a:hlinkClick r:id="rId10" action="ppaction://hlinkfile" tooltip="אר נובו"/>
              </a:rPr>
              <a:t>אר נובו</a:t>
            </a:r>
            <a:r>
              <a:rPr lang="he-IL" dirty="0" smtClean="0"/>
              <a:t>. שמו יצא לפניו בשל יצירתו בנושאי </a:t>
            </a:r>
            <a:r>
              <a:rPr lang="he-IL" dirty="0" smtClean="0">
                <a:hlinkClick r:id="rId11" action="ppaction://hlinkfile" tooltip="יהדות"/>
              </a:rPr>
              <a:t>יהדות</a:t>
            </a:r>
            <a:r>
              <a:rPr lang="he-IL" dirty="0" smtClean="0"/>
              <a:t> ו</a:t>
            </a:r>
            <a:r>
              <a:rPr lang="he-IL" dirty="0" smtClean="0">
                <a:hlinkClick r:id="rId12" action="ppaction://hlinkfile" tooltip="ציונות"/>
              </a:rPr>
              <a:t>ציונות</a:t>
            </a:r>
            <a:r>
              <a:rPr lang="he-IL" dirty="0" smtClean="0"/>
              <a:t>; מכונה לעתים "האמן הציוני הראשון".‏‏</a:t>
            </a:r>
            <a:r>
              <a:rPr lang="he-IL" baseline="30000" dirty="0" smtClean="0">
                <a:hlinkClick r:id="" action="ppaction://hlinkfile"/>
              </a:rPr>
              <a:t>[1]</a:t>
            </a:r>
            <a:r>
              <a:rPr lang="he-IL" baseline="30000" dirty="0" smtClean="0"/>
              <a:t> </a:t>
            </a:r>
            <a:r>
              <a:rPr lang="he-IL" dirty="0" smtClean="0"/>
              <a:t>עיקר פרסומו בא לו בזכות תמונתו המפורסמת של הרצל על מרפסת המלון ב</a:t>
            </a:r>
            <a:r>
              <a:rPr lang="he-IL" dirty="0" smtClean="0">
                <a:hlinkClick r:id="rId13" action="ppaction://hlinkfile" tooltip="בזל"/>
              </a:rPr>
              <a:t>בזל</a:t>
            </a:r>
            <a:r>
              <a:rPr lang="he-IL" dirty="0" smtClean="0"/>
              <a:t>, שהוצגה ב</a:t>
            </a:r>
            <a:r>
              <a:rPr lang="he-IL" dirty="0" smtClean="0">
                <a:hlinkClick r:id="rId14" action="ppaction://hlinkfile" tooltip="הקונגרס הציוני העולמי"/>
              </a:rPr>
              <a:t>קונגרס</a:t>
            </a:r>
            <a:r>
              <a:rPr lang="he-IL" dirty="0" smtClean="0"/>
              <a:t> של שנת </a:t>
            </a:r>
            <a:r>
              <a:rPr lang="he-IL" dirty="0" smtClean="0">
                <a:hlinkClick r:id="rId15" action="ppaction://hlinkfile" tooltip="1901"/>
              </a:rPr>
              <a:t>1901</a:t>
            </a:r>
            <a:r>
              <a:rPr lang="he-IL" dirty="0" smtClean="0"/>
              <a:t>, ובזכות ה</a:t>
            </a:r>
            <a:r>
              <a:rPr lang="he-IL" dirty="0" smtClean="0">
                <a:hlinkClick r:id="rId5" action="ppaction://hlinkfile" tooltip="תחריט"/>
              </a:rPr>
              <a:t>תחריטים</a:t>
            </a:r>
            <a:r>
              <a:rPr lang="he-IL" dirty="0" smtClean="0"/>
              <a:t> שבהם הציג את הרצל המזוקן כ</a:t>
            </a:r>
            <a:r>
              <a:rPr lang="he-IL" dirty="0" smtClean="0">
                <a:hlinkClick r:id="rId16" action="ppaction://hlinkfile" tooltip="נביא"/>
              </a:rPr>
              <a:t>נביא</a:t>
            </a:r>
            <a:r>
              <a:rPr lang="he-IL" dirty="0" smtClean="0"/>
              <a:t> תנ"כי וכדגם לדמויות תנ"כיות שונות כמו </a:t>
            </a:r>
            <a:r>
              <a:rPr lang="he-IL" dirty="0" smtClean="0">
                <a:hlinkClick r:id="rId17" action="ppaction://hlinkfile" tooltip="משה"/>
              </a:rPr>
              <a:t>משה</a:t>
            </a:r>
            <a:r>
              <a:rPr lang="he-IL" dirty="0" smtClean="0"/>
              <a:t>. לפרסום רב זכו גם תחריטים שהכין בעקבות תמונות שצילם ב</a:t>
            </a:r>
            <a:r>
              <a:rPr lang="he-IL" dirty="0" smtClean="0">
                <a:hlinkClick r:id="rId8" action="ppaction://hlinkfile" tooltip="ארץ ישראל"/>
              </a:rPr>
              <a:t>ארץ ישראל</a:t>
            </a:r>
            <a:r>
              <a:rPr lang="he-IL" dirty="0" smtClean="0"/>
              <a:t>, של מראות מ</a:t>
            </a:r>
            <a:r>
              <a:rPr lang="he-IL" dirty="0" smtClean="0">
                <a:hlinkClick r:id="rId18" action="ppaction://hlinkfile" tooltip="ירושלים"/>
              </a:rPr>
              <a:t>ירושלים</a:t>
            </a:r>
            <a:r>
              <a:rPr lang="he-IL" dirty="0" smtClean="0"/>
              <a:t> ומארץ הקודש. </a:t>
            </a:r>
          </a:p>
          <a:p>
            <a:pPr algn="r" rtl="1"/>
            <a:endParaRPr lang="he-IL" dirty="0" smtClean="0"/>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hlinkClick r:id="rId3" action="ppaction://hlinkfile" tooltip="צייר"/>
              </a:rPr>
              <a:t>הרמן שטרוק היה צייר</a:t>
            </a:r>
            <a:r>
              <a:rPr lang="he-IL" dirty="0" smtClean="0"/>
              <a:t> ו</a:t>
            </a:r>
            <a:r>
              <a:rPr lang="he-IL" dirty="0" smtClean="0">
                <a:hlinkClick r:id="rId19" action="ppaction://hlinkfile" tooltip="אמן (אמנות)"/>
              </a:rPr>
              <a:t>אמן</a:t>
            </a:r>
            <a:r>
              <a:rPr lang="he-IL" dirty="0" smtClean="0"/>
              <a:t> </a:t>
            </a:r>
            <a:r>
              <a:rPr lang="he-IL" dirty="0" smtClean="0">
                <a:hlinkClick r:id="rId20" action="ppaction://hlinkfile" tooltip="הדפס"/>
              </a:rPr>
              <a:t>הדפסים</a:t>
            </a:r>
            <a:r>
              <a:rPr lang="he-IL" dirty="0" smtClean="0"/>
              <a:t> </a:t>
            </a:r>
            <a:r>
              <a:rPr lang="he-IL" dirty="0" smtClean="0">
                <a:hlinkClick r:id="rId6" action="ppaction://hlinkfile" tooltip="יהודי"/>
              </a:rPr>
              <a:t>יהודי</a:t>
            </a:r>
            <a:r>
              <a:rPr lang="he-IL" dirty="0" smtClean="0"/>
              <a:t> ו</a:t>
            </a:r>
            <a:r>
              <a:rPr lang="he-IL" dirty="0" smtClean="0">
                <a:hlinkClick r:id="rId12" action="ppaction://hlinkfile" tooltip="ציונות"/>
              </a:rPr>
              <a:t>ציוני</a:t>
            </a:r>
            <a:r>
              <a:rPr lang="he-IL" dirty="0" smtClean="0"/>
              <a:t>. מחשובי האמנים היהודים ב</a:t>
            </a:r>
            <a:r>
              <a:rPr lang="he-IL" dirty="0" smtClean="0">
                <a:hlinkClick r:id="rId7" action="ppaction://hlinkfile" tooltip="גרמניה"/>
              </a:rPr>
              <a:t>גרמניה</a:t>
            </a:r>
            <a:r>
              <a:rPr lang="he-IL" dirty="0" smtClean="0"/>
              <a:t>, ש</a:t>
            </a:r>
            <a:r>
              <a:rPr lang="he-IL" dirty="0" smtClean="0">
                <a:hlinkClick r:id="rId21" action="ppaction://hlinkfile" tooltip="עלייה"/>
              </a:rPr>
              <a:t>עלה</a:t>
            </a:r>
            <a:r>
              <a:rPr lang="he-IL" dirty="0" smtClean="0"/>
              <a:t> ל</a:t>
            </a:r>
            <a:r>
              <a:rPr lang="he-IL" dirty="0" smtClean="0">
                <a:hlinkClick r:id="rId22" action="ppaction://hlinkfile" tooltip="המנדט הבריטי"/>
              </a:rPr>
              <a:t>ארץ ישראל</a:t>
            </a:r>
            <a:r>
              <a:rPr lang="he-IL" dirty="0" smtClean="0"/>
              <a:t> בשנת </a:t>
            </a:r>
            <a:r>
              <a:rPr lang="he-IL" dirty="0" smtClean="0">
                <a:hlinkClick r:id="rId23" action="ppaction://hlinkfile" tooltip="1922"/>
              </a:rPr>
              <a:t>1922</a:t>
            </a:r>
            <a:r>
              <a:rPr lang="he-IL" dirty="0" smtClean="0"/>
              <a:t>. בנוסף, שימש שטרוק כפעיל </a:t>
            </a:r>
            <a:r>
              <a:rPr lang="he-IL" dirty="0" smtClean="0">
                <a:hlinkClick r:id="rId12" action="ppaction://hlinkfile" tooltip="ציונות"/>
              </a:rPr>
              <a:t>ציוני</a:t>
            </a:r>
            <a:r>
              <a:rPr lang="he-IL" dirty="0" smtClean="0"/>
              <a:t> במסגרת </a:t>
            </a:r>
            <a:r>
              <a:rPr lang="he-IL" dirty="0" smtClean="0">
                <a:hlinkClick r:id="rId24" action="ppaction://hlinkfile" tooltip="תנועת המזרחי"/>
              </a:rPr>
              <a:t>תנועת המזרחי</a:t>
            </a:r>
            <a:r>
              <a:rPr lang="he-IL" dirty="0" smtClean="0"/>
              <a:t>, שהוקמה ב</a:t>
            </a:r>
            <a:r>
              <a:rPr lang="he-IL" dirty="0" smtClean="0">
                <a:hlinkClick r:id="rId14" action="ppaction://hlinkfile" tooltip="הקונגרס הציוני העולמי"/>
              </a:rPr>
              <a:t>הקונגרס הציוני העולמי</a:t>
            </a:r>
            <a:r>
              <a:rPr lang="he-IL" dirty="0" smtClean="0"/>
              <a:t> ה-5, היה חבר </a:t>
            </a:r>
            <a:r>
              <a:rPr lang="he-IL" dirty="0" smtClean="0">
                <a:hlinkClick r:id="rId25" action="ppaction://hlinkfile" tooltip="הוועד הפועל הציוני"/>
              </a:rPr>
              <a:t>הוועד הפועל הציוני</a:t>
            </a:r>
            <a:r>
              <a:rPr lang="he-IL" dirty="0" smtClean="0"/>
              <a:t> וכיהן כחבר ה</a:t>
            </a:r>
            <a:r>
              <a:rPr lang="he-IL" dirty="0" smtClean="0">
                <a:hlinkClick r:id="rId26" action="ppaction://hlinkfile" tooltip="דירקטוריון"/>
              </a:rPr>
              <a:t>דירקטוריון</a:t>
            </a:r>
            <a:r>
              <a:rPr lang="he-IL" dirty="0" smtClean="0"/>
              <a:t> של </a:t>
            </a:r>
            <a:r>
              <a:rPr lang="he-IL" dirty="0" smtClean="0">
                <a:hlinkClick r:id="rId27" action="ppaction://hlinkfile" tooltip="הקרן הקיימת לישראל"/>
              </a:rPr>
              <a:t>הקרן הקיימת לישראל</a:t>
            </a:r>
            <a:r>
              <a:rPr lang="he-IL" dirty="0" smtClean="0"/>
              <a:t>. תנועת המזרחי</a:t>
            </a:r>
            <a:r>
              <a:rPr lang="he-IL" baseline="0" dirty="0" smtClean="0"/>
              <a:t> </a:t>
            </a:r>
            <a:r>
              <a:rPr lang="he-IL" dirty="0" smtClean="0"/>
              <a:t>הוקמה כניסיון לגשר על הפער שבין היהדות האורתודוקסית לבין הציונות החילונית של התקופה. שטרוק הזדהה עם התנועה והיה אחד מהפעילים בה, שכן בא מבית דתי. תולדה נוספת של הקונגרס, בהשפעתו של </a:t>
            </a:r>
            <a:r>
              <a:rPr lang="he-IL" dirty="0" smtClean="0">
                <a:hlinkClick r:id="rId28" action="ppaction://hlinkfile" tooltip="מרטין בובר"/>
              </a:rPr>
              <a:t>מרטין בובר</a:t>
            </a:r>
            <a:r>
              <a:rPr lang="he-IL" dirty="0" smtClean="0"/>
              <a:t> הייתה התעניינות גוברת של הציבור היהודי ב</a:t>
            </a:r>
            <a:r>
              <a:rPr lang="he-IL" dirty="0" smtClean="0">
                <a:hlinkClick r:id="rId29" action="ppaction://hlinkfile" tooltip="אמנות פלסטית"/>
              </a:rPr>
              <a:t>אמנות הפלסטית</a:t>
            </a:r>
            <a:r>
              <a:rPr lang="he-IL" dirty="0" smtClean="0"/>
              <a:t>. בובר קרא בנאומו על בימת הקונגרס ל"שילוב ידיים" בין האמנות ליהדות במטרה "להביא לתחיתו המחודשת של העם היהודי".</a:t>
            </a:r>
            <a:r>
              <a:rPr lang="he-IL" baseline="30000" dirty="0" smtClean="0">
                <a:hlinkClick r:id="" action="ppaction://hlinkfile"/>
              </a:rPr>
              <a:t>[4]</a:t>
            </a:r>
            <a:r>
              <a:rPr lang="he-IL" dirty="0" smtClean="0"/>
              <a:t> בעיני בובר נתפשה האמנות כמכשיר </a:t>
            </a:r>
            <a:r>
              <a:rPr lang="he-IL" dirty="0" smtClean="0">
                <a:hlinkClick r:id="rId30" action="ppaction://hlinkfile" tooltip="הומניזם"/>
              </a:rPr>
              <a:t>הומניסטי</a:t>
            </a:r>
            <a:r>
              <a:rPr lang="he-IL" dirty="0" smtClean="0"/>
              <a:t> לקידום דמותו של </a:t>
            </a:r>
            <a:r>
              <a:rPr lang="he-IL" dirty="0" smtClean="0">
                <a:hlinkClick r:id="rId31" action="ppaction://hlinkfile" tooltip="היהודי החדש (הדף אינו קיים)"/>
              </a:rPr>
              <a:t>היהודי הציוני החדש</a:t>
            </a:r>
            <a:r>
              <a:rPr lang="he-IL" dirty="0" smtClean="0"/>
              <a:t>. </a:t>
            </a:r>
            <a:endParaRPr lang="en-US" dirty="0" smtClean="0"/>
          </a:p>
          <a:p>
            <a:pPr algn="r" rtl="1"/>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3</a:t>
            </a:fld>
            <a:endParaRPr lang="en-US"/>
          </a:p>
        </p:txBody>
      </p:sp>
    </p:spTree>
    <p:extLst>
      <p:ext uri="{BB962C8B-B14F-4D97-AF65-F5344CB8AC3E}">
        <p14:creationId xmlns:p14="http://schemas.microsoft.com/office/powerpoint/2010/main" val="2247549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ש"ץ היה יהודי ליטאי וחובב ציון נלהב, השתתף בקונגרסים הציוניים ועבד כפסל החצר של נסיך בולגריה וכפרופסור באקדמיה לאמנות בבולגריה. עבודותיו הושפעו מלימודיו הקלאסיים באירופה מחד ומרעיונותיו הציוניים מאידך. הוא יצר תבליטים רבים בסגנון קלאסי אקספרסיבי, כשרובם מציגים דמויות מהתנ"ך. בשנת 1903 נפגש ש"ץ עם הרצל והעלה בפניו רעיון להקמת בית ספר לאמנות עברית ולמלאכת מחשבת. ש"ץ ציין בפני הרצל את אהבתו לאמנות יהודית ואת הרעיון ליצור זיקה בין דימויים מודרניים לבין דימויים השאובים מכתבי הקודש מתקופת התנ"ך. ש"ץ רצה ליצור תרבות חזותית מקורית וייחודית שתבטא את את סממניה של תחיית האר</a:t>
            </a:r>
            <a:r>
              <a:rPr lang="he-IL" baseline="0" dirty="0" smtClean="0"/>
              <a:t>ץ ו</a:t>
            </a:r>
            <a:r>
              <a:rPr lang="he-IL" dirty="0" smtClean="0"/>
              <a:t>את רעיון שיבת ציון. בשנת 1905 נתקבלה בקונגרס השביעי החלטה על הקמת בית הספר. השם שהוצע לו ע"י ש"ץ היה "בצלאל" על שמו של בצלאל בן אורי, אומן ואדריכל שהיה המעצב והמתכנן הראשי של משכן הקודש, כלי הקודש ובגדי הכוהנים, והיה גם האמן הראשון שנזכר בתנ"ך. </a:t>
            </a:r>
          </a:p>
          <a:p>
            <a:pPr algn="r" rtl="1"/>
            <a:r>
              <a:rPr lang="he-IL" dirty="0" smtClean="0"/>
              <a:t>בתוך התחריט משה</a:t>
            </a:r>
            <a:r>
              <a:rPr lang="he-IL" baseline="0" dirty="0" smtClean="0"/>
              <a:t> מימין, ומדברי הרצל משמאל:</a:t>
            </a:r>
            <a:r>
              <a:rPr lang="he-IL" dirty="0" smtClean="0"/>
              <a:t>"אאמינה כי עוד יקום דור יהודים מופלאים, המכבים עוד יקומו שנית ועִם עוד נחשל הדור הזה בוא יבוא אחריו הדור הנעלה עליו הרם המעולה, יהודים הרוצים בגאולה ואשר יגאלו".</a:t>
            </a:r>
            <a:br>
              <a:rPr lang="he-IL" dirty="0" smtClean="0"/>
            </a:br>
            <a:r>
              <a:rPr lang="he-IL" dirty="0" smtClean="0"/>
              <a:t/>
            </a:r>
            <a:br>
              <a:rPr lang="he-IL" dirty="0" smtClean="0"/>
            </a:b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4</a:t>
            </a:fld>
            <a:endParaRPr lang="en-US"/>
          </a:p>
        </p:txBody>
      </p:sp>
    </p:spTree>
    <p:extLst>
      <p:ext uri="{BB962C8B-B14F-4D97-AF65-F5344CB8AC3E}">
        <p14:creationId xmlns:p14="http://schemas.microsoft.com/office/powerpoint/2010/main" val="33631903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kern="1200" dirty="0" smtClean="0">
                <a:solidFill>
                  <a:schemeClr val="tx1"/>
                </a:solidFill>
                <a:latin typeface="+mn-lt"/>
                <a:ea typeface="+mn-ea"/>
                <a:cs typeface="+mn-cs"/>
              </a:rPr>
              <a:t>דיוקן הרצל, על ביטוייו המגוונים באמנות השימושית, שימש לאורך המחצית הראשונה של המאה ה-20 כסמן החזותי המובהק ביותר ללאומיות העברית המתחדשת בארץ ובעולם היהודי. הדיוקן שימש כהצהרת זהות: </a:t>
            </a:r>
            <a:r>
              <a:rPr lang="he-IL" sz="1200" b="1" kern="1200" dirty="0" smtClean="0">
                <a:solidFill>
                  <a:schemeClr val="tx1"/>
                </a:solidFill>
                <a:latin typeface="+mn-lt"/>
                <a:ea typeface="+mn-ea"/>
                <a:cs typeface="+mn-cs"/>
              </a:rPr>
              <a:t>קניית דיוקנו של הרצל משמעה קניית חלק בסיפור הציוני. הצבת דיוקנו הגדירה את המרחב שבו הוצב כמראה מקום ציוני. </a:t>
            </a:r>
            <a:r>
              <a:rPr lang="he-IL" sz="1200" kern="1200" dirty="0" smtClean="0">
                <a:solidFill>
                  <a:schemeClr val="tx1"/>
                </a:solidFill>
                <a:latin typeface="+mn-lt"/>
                <a:ea typeface="+mn-ea"/>
                <a:cs typeface="+mn-cs"/>
              </a:rPr>
              <a:t>מאחר שחפצי בצלאל שימשו במידה רבה כלי לתעמולה ציונית, השימוש בדיוקנאות אישים יהודים ובראשם הרצל היה בלתי נמנע, בעוררו את העם היהודי להכיר בהיסטוריה שלו. אמני בצלאל הבליטו את דמותו של הרצל בצלחות קישוט ובלוחות גבס ועץ. </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5</a:t>
            </a:fld>
            <a:endParaRPr lang="en-US"/>
          </a:p>
        </p:txBody>
      </p:sp>
    </p:spTree>
    <p:extLst>
      <p:ext uri="{BB962C8B-B14F-4D97-AF65-F5344CB8AC3E}">
        <p14:creationId xmlns:p14="http://schemas.microsoft.com/office/powerpoint/2010/main" val="3330597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בעשורים הראשונים של המאה ה-20, עיצוב הפריטים חובבני והחומרים זולים. במקרים רבים עיצוב הפריטים עונה על הגדרת ה"קיטש" ובא ללמד</a:t>
            </a:r>
            <a:r>
              <a:rPr lang="he-IL" baseline="0" dirty="0" smtClean="0"/>
              <a:t> אותנו על טעמו של קהל צרכנים רחב.</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6</a:t>
            </a:fld>
            <a:endParaRPr lang="en-US"/>
          </a:p>
        </p:txBody>
      </p:sp>
    </p:spTree>
    <p:extLst>
      <p:ext uri="{BB962C8B-B14F-4D97-AF65-F5344CB8AC3E}">
        <p14:creationId xmlns:p14="http://schemas.microsoft.com/office/powerpoint/2010/main" val="2663179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ברבים מהמוצגים מסתפק האומן בשמירת הדמיון להרצל על ידי הדגשת הזקן הדומיננטי, ובשאר חלקי הפנים הוא נותן חופש לדמיון.</a:t>
            </a:r>
          </a:p>
          <a:p>
            <a:pPr algn="r" rtl="1"/>
            <a:r>
              <a:rPr lang="he-IL" dirty="0" smtClean="0"/>
              <a:t>הדיוקן</a:t>
            </a:r>
            <a:r>
              <a:rPr lang="he-IL" baseline="0" dirty="0" smtClean="0"/>
              <a:t> מופיע על מגוון רב של חפצים: כלי ביית ושולחן, מאפרות, קסתות לדיו, מנורות ועוד</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7</a:t>
            </a:fld>
            <a:endParaRPr lang="en-US"/>
          </a:p>
        </p:txBody>
      </p:sp>
    </p:spTree>
    <p:extLst>
      <p:ext uri="{BB962C8B-B14F-4D97-AF65-F5344CB8AC3E}">
        <p14:creationId xmlns:p14="http://schemas.microsoft.com/office/powerpoint/2010/main" val="2069160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הדיוקן הופיע כמקדם מכירות גם על קופסאות סקדינים, אריזות שוקולד ומסטיקים.</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8</a:t>
            </a:fld>
            <a:endParaRPr lang="en-US"/>
          </a:p>
        </p:txBody>
      </p:sp>
    </p:spTree>
    <p:extLst>
      <p:ext uri="{BB962C8B-B14F-4D97-AF65-F5344CB8AC3E}">
        <p14:creationId xmlns:p14="http://schemas.microsoft.com/office/powerpoint/2010/main" val="2193672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תעודות נטיעת עצים של קק"ל משנת תרצ"ה - 1935</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9</a:t>
            </a:fld>
            <a:endParaRPr lang="en-US"/>
          </a:p>
        </p:txBody>
      </p:sp>
    </p:spTree>
    <p:extLst>
      <p:ext uri="{BB962C8B-B14F-4D97-AF65-F5344CB8AC3E}">
        <p14:creationId xmlns:p14="http://schemas.microsoft.com/office/powerpoint/2010/main" val="8748924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על קופסת הסיגריות</a:t>
            </a:r>
            <a:r>
              <a:rPr lang="he-IL" baseline="0" dirty="0" smtClean="0"/>
              <a:t> בשקופית הקודמת כתןב בגרמנית קק"ל. הקרן הקיימת נוסדה </a:t>
            </a:r>
            <a:r>
              <a:rPr lang="he-IL" dirty="0" smtClean="0"/>
              <a:t>ב־</a:t>
            </a:r>
            <a:r>
              <a:rPr lang="he-IL" dirty="0" smtClean="0">
                <a:hlinkClick r:id="rId3" action="ppaction://hlinkfile" tooltip="1901"/>
              </a:rPr>
              <a:t>1901</a:t>
            </a:r>
            <a:r>
              <a:rPr lang="he-IL" dirty="0" smtClean="0"/>
              <a:t>,בקונגרס הציוני החמישי, כאמצעי לאיסוף כספים מיהודים לשם קניית </a:t>
            </a:r>
            <a:r>
              <a:rPr lang="he-IL" dirty="0" smtClean="0">
                <a:hlinkClick r:id="rId4" action="ppaction://hlinkfile" tooltip="קרקע"/>
              </a:rPr>
              <a:t>קרקעות</a:t>
            </a:r>
            <a:r>
              <a:rPr lang="he-IL" dirty="0" smtClean="0"/>
              <a:t> ב</a:t>
            </a:r>
            <a:r>
              <a:rPr lang="he-IL" dirty="0" smtClean="0">
                <a:hlinkClick r:id="rId5" action="ppaction://hlinkfile" tooltip="ארץ ישראל"/>
              </a:rPr>
              <a:t>ארץ ישראל</a:t>
            </a:r>
            <a:r>
              <a:rPr lang="he-IL" dirty="0" smtClean="0"/>
              <a:t> והכשרתן להתיישבות </a:t>
            </a:r>
            <a:r>
              <a:rPr lang="he-IL" dirty="0" smtClean="0">
                <a:hlinkClick r:id="rId6" action="ppaction://hlinkfile" tooltip="יהודים"/>
              </a:rPr>
              <a:t>יהודית</a:t>
            </a:r>
            <a:r>
              <a:rPr lang="he-IL" dirty="0" smtClean="0"/>
              <a:t>. לאחר קום המדינה הוגדר תפקידה כמוסד הממונה על פיתוח אדמות הארץ וייעורן ועל </a:t>
            </a:r>
            <a:r>
              <a:rPr lang="he-IL" b="1" dirty="0" smtClean="0"/>
              <a:t>ההסברה החינוכית-ציונית. המעצב הגראפי הראשון של קק"ל</a:t>
            </a:r>
            <a:r>
              <a:rPr lang="he-IL" b="1" baseline="0" dirty="0" smtClean="0"/>
              <a:t> היה א. מ. ליליאן.  </a:t>
            </a:r>
          </a:p>
          <a:p>
            <a:pPr algn="r" rtl="1"/>
            <a:r>
              <a:rPr lang="he-IL" sz="1200" kern="1200" dirty="0" smtClean="0">
                <a:solidFill>
                  <a:schemeClr val="tx1"/>
                </a:solidFill>
                <a:latin typeface="+mn-lt"/>
                <a:ea typeface="+mn-ea"/>
                <a:cs typeface="+mn-cs"/>
              </a:rPr>
              <a:t>תהילתו החזותית של הרצל התקיימה בזכות מפעלה הגרפי של הקרן הקיימת, שהפכה את נוכחותו האידיאית למציאות חזותית באמצעות כרטיסים, בולים, גלויות וכרזות</a:t>
            </a:r>
            <a:endParaRPr lang="en-US" b="1"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10</a:t>
            </a:fld>
            <a:endParaRPr lang="en-US"/>
          </a:p>
        </p:txBody>
      </p:sp>
    </p:spTree>
    <p:extLst>
      <p:ext uri="{BB962C8B-B14F-4D97-AF65-F5344CB8AC3E}">
        <p14:creationId xmlns:p14="http://schemas.microsoft.com/office/powerpoint/2010/main" val="1169833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פעילותה</a:t>
            </a:r>
            <a:r>
              <a:rPr lang="he-IL" baseline="0" dirty="0" smtClean="0"/>
              <a:t> של הקק"ל החלה ב-1901 ונמשכת עד היום. בולי הרצל יצאו גם במיל ארץ ישראלי, נקראו בולי מנהלת העם</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11</a:t>
            </a:fld>
            <a:endParaRPr lang="en-US"/>
          </a:p>
        </p:txBody>
      </p:sp>
    </p:spTree>
    <p:extLst>
      <p:ext uri="{BB962C8B-B14F-4D97-AF65-F5344CB8AC3E}">
        <p14:creationId xmlns:p14="http://schemas.microsoft.com/office/powerpoint/2010/main" val="2943963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הקרן הקיימת ממשיכה להפיץ בולי הרצל, ולאחריה גם המדינה, בכל המטבעות</a:t>
            </a:r>
            <a:r>
              <a:rPr lang="he-IL" baseline="0" dirty="0" smtClean="0"/>
              <a:t> הרשמיים – לירות לאחר קום המדינה, ושקלים</a:t>
            </a:r>
          </a:p>
          <a:p>
            <a:pPr algn="r" rtl="1"/>
            <a:r>
              <a:rPr lang="he-IL" baseline="0" dirty="0" smtClean="0"/>
              <a:t>הבול הימני הפקה משותפת לאוסטריה ישראל והונגריה</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12</a:t>
            </a:fld>
            <a:endParaRPr lang="en-US"/>
          </a:p>
        </p:txBody>
      </p:sp>
    </p:spTree>
    <p:extLst>
      <p:ext uri="{BB962C8B-B14F-4D97-AF65-F5344CB8AC3E}">
        <p14:creationId xmlns:p14="http://schemas.microsoft.com/office/powerpoint/2010/main" val="2564546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kern="1200" baseline="0" dirty="0" smtClean="0">
                <a:solidFill>
                  <a:schemeClr val="tx1"/>
                </a:solidFill>
                <a:latin typeface="+mn-lt"/>
                <a:ea typeface="+mn-ea"/>
                <a:cs typeface="+mn-cs"/>
              </a:rPr>
              <a:t>כבר ב– 1903 הופק ברוסיה דגל שמחת תורה שבו נשזרו דמויותיהם של הרצל ומכס נורדאו במראה המסורתי של חג הסוכות, תוך הטמעת הציונות</a:t>
            </a:r>
          </a:p>
          <a:p>
            <a:pPr algn="r" rtl="1"/>
            <a:r>
              <a:rPr lang="he-IL" sz="1200" kern="1200" baseline="0" dirty="0" smtClean="0">
                <a:solidFill>
                  <a:schemeClr val="tx1"/>
                </a:solidFill>
                <a:latin typeface="+mn-lt"/>
                <a:ea typeface="+mn-ea"/>
                <a:cs typeface="+mn-cs"/>
              </a:rPr>
              <a:t>במוצרים מסורתיים  ומוכרים לילדים.</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13</a:t>
            </a:fld>
            <a:endParaRPr lang="en-US"/>
          </a:p>
        </p:txBody>
      </p:sp>
    </p:spTree>
    <p:extLst>
      <p:ext uri="{BB962C8B-B14F-4D97-AF65-F5344CB8AC3E}">
        <p14:creationId xmlns:p14="http://schemas.microsoft.com/office/powerpoint/2010/main" val="6064587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17</a:t>
            </a:fld>
            <a:endParaRPr lang="en-US"/>
          </a:p>
        </p:txBody>
      </p:sp>
    </p:spTree>
    <p:extLst>
      <p:ext uri="{BB962C8B-B14F-4D97-AF65-F5344CB8AC3E}">
        <p14:creationId xmlns:p14="http://schemas.microsoft.com/office/powerpoint/2010/main" val="38493188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kern="1200" baseline="0" dirty="0" smtClean="0">
                <a:solidFill>
                  <a:schemeClr val="tx1"/>
                </a:solidFill>
                <a:latin typeface="+mn-lt"/>
                <a:ea typeface="+mn-ea"/>
                <a:cs typeface="+mn-cs"/>
              </a:rPr>
              <a:t>מאז סוף שנות ה– 50 הלכה ודהתה תהילתו החזותית של הרצל, מלבד סדרה מחודשת של כתביו, בול שהונפק לציון מאה שנה להולדתו ופריטים אחדים אחרים. אמנם דיוקנו המשיך לעטר מעט מתוצרי הגרפיקה השימושית, ונכחה באירועים ממלכתיים, אך היו אלה רק גינוני טקסיות</a:t>
            </a:r>
          </a:p>
          <a:p>
            <a:pPr algn="r" rtl="1"/>
            <a:r>
              <a:rPr lang="he-IL" sz="1200" kern="1200" baseline="0" dirty="0" smtClean="0">
                <a:solidFill>
                  <a:schemeClr val="tx1"/>
                </a:solidFill>
                <a:latin typeface="+mn-lt"/>
                <a:ea typeface="+mn-ea"/>
                <a:cs typeface="+mn-cs"/>
              </a:rPr>
              <a:t>מחייבת.</a:t>
            </a:r>
            <a:r>
              <a:rPr lang="he-IL" sz="1200" kern="1200" dirty="0" smtClean="0">
                <a:solidFill>
                  <a:schemeClr val="tx1"/>
                </a:solidFill>
                <a:latin typeface="+mn-lt"/>
                <a:ea typeface="+mn-ea"/>
                <a:cs typeface="+mn-cs"/>
              </a:rPr>
              <a:t> תהילתו החזותית של הרצל אינה מתקיימת עוד במדינה שבה הפכה הריבונות לעובדה של קבע ששוב אינה מעוררת התפעלות, וטוב שכך.</a:t>
            </a:r>
            <a:r>
              <a:rPr lang="he-IL" sz="1200" kern="1200" baseline="0" dirty="0" smtClean="0">
                <a:solidFill>
                  <a:schemeClr val="tx1"/>
                </a:solidFill>
                <a:latin typeface="+mn-lt"/>
                <a:ea typeface="+mn-ea"/>
                <a:cs typeface="+mn-cs"/>
              </a:rPr>
              <a:t> גיבורי חברה ותרבות ישראלים חדשים הם שאכלסו מעתה את המרחב הציבורי והפרטי, ובשנות ה– 60 וה– 70 הפיקו יצרני התרבות הפופולרית בעיקר את דימויי החלוץ והחייל הישראלים. אלו, אגב, נעלמו לימים אף הם עם דעיכת הלהט הלאומי והיסדקות הקונצנזוס הציבורי,</a:t>
            </a:r>
          </a:p>
          <a:p>
            <a:pPr algn="r" rtl="1"/>
            <a:r>
              <a:rPr lang="he-IL" sz="1200" kern="1200" baseline="0" dirty="0" smtClean="0">
                <a:solidFill>
                  <a:schemeClr val="tx1"/>
                </a:solidFill>
                <a:latin typeface="+mn-lt"/>
                <a:ea typeface="+mn-ea"/>
                <a:cs typeface="+mn-cs"/>
              </a:rPr>
              <a:t>לטובת גיבורי תרבות פופולרית להמונים.</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18</a:t>
            </a:fld>
            <a:endParaRPr lang="en-US"/>
          </a:p>
        </p:txBody>
      </p:sp>
    </p:spTree>
    <p:extLst>
      <p:ext uri="{BB962C8B-B14F-4D97-AF65-F5344CB8AC3E}">
        <p14:creationId xmlns:p14="http://schemas.microsoft.com/office/powerpoint/2010/main" val="722281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על המגדל כתוב: הרצליה – אגדה של עיר</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20</a:t>
            </a:fld>
            <a:endParaRPr lang="en-US"/>
          </a:p>
        </p:txBody>
      </p:sp>
    </p:spTree>
    <p:extLst>
      <p:ext uri="{BB962C8B-B14F-4D97-AF65-F5344CB8AC3E}">
        <p14:creationId xmlns:p14="http://schemas.microsoft.com/office/powerpoint/2010/main" val="3378177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הרצל:"אני מתאר לעצמי דגל לבן עם שבעה כוכבי-זהב. היריעה הלבנה מסמלת את החיים החדשים, הטהורים; הכוכבים הם שבע שעות-הזהב של יום העבודה שלנו, שכן בסימן העבודה הולכים היהודים אל הארץ החדשה". (מדינת היהודים, 1896)</a:t>
            </a:r>
          </a:p>
          <a:p>
            <a:pPr marL="0" marR="0" indent="0" algn="r" defTabSz="914400" rtl="1" eaLnBrk="1" fontAlgn="auto" latinLnBrk="0" hangingPunct="1">
              <a:lnSpc>
                <a:spcPct val="100000"/>
              </a:lnSpc>
              <a:spcBef>
                <a:spcPts val="0"/>
              </a:spcBef>
              <a:spcAft>
                <a:spcPts val="0"/>
              </a:spcAft>
              <a:buClrTx/>
              <a:buSzTx/>
              <a:buFontTx/>
              <a:buNone/>
              <a:tabLst/>
              <a:defRPr/>
            </a:pPr>
            <a:r>
              <a:rPr lang="he-IL" dirty="0" smtClean="0"/>
              <a:t>הדגל הכחול</a:t>
            </a:r>
            <a:r>
              <a:rPr lang="he-IL" baseline="0" dirty="0" smtClean="0"/>
              <a:t> לבן נבחר בקונגרס הציוני הראשון (1897) לפי הצעת ויצמן:</a:t>
            </a:r>
            <a:r>
              <a:rPr lang="he-IL" dirty="0" smtClean="0"/>
              <a:t>בפקודת מנהיגנו הרצל באתי לבזל, כדי לעשות את כל ההכנות לקונגרס הראשון. בין השאלות הרבות שהעסיקוני אז הייתה אחת... באיזה דגל נקשט את אולם הקונגרס? מה הם צבעיו? הן דגל אין לנו. הרעיון הזה הכאיבני מאוד. צריך ליצור את הדגל. ואולם באיזה צבעים נבחר?</a:t>
            </a:r>
            <a:br>
              <a:rPr lang="he-IL" dirty="0" smtClean="0"/>
            </a:br>
            <a:r>
              <a:rPr lang="he-IL" dirty="0" smtClean="0"/>
              <a:t>והנה הבהיק רעיון במוחי: הרי יש לנו דגל. לבן כחול. הטלית אשר בה נתעטף בתפילתנו - טלית זו היא סמלנו. נוציא נא את הטלית מנרתיקה ונגולל אותה לעיני ישראל ולעיני כל העמים. הזמנתי אז דגל כחול לבן ומגן דוד מצויר עליו. וכך בא לעולם דגלנו הלאומי.</a:t>
            </a:r>
          </a:p>
          <a:p>
            <a:pPr algn="r" rtl="1"/>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21</a:t>
            </a:fld>
            <a:endParaRPr lang="en-US"/>
          </a:p>
        </p:txBody>
      </p:sp>
    </p:spTree>
    <p:extLst>
      <p:ext uri="{BB962C8B-B14F-4D97-AF65-F5344CB8AC3E}">
        <p14:creationId xmlns:p14="http://schemas.microsoft.com/office/powerpoint/2010/main" val="3593504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הפצת דיוקנו המודפס של הרצל על שטר של 100 לירות מ-1968 קיבעה את דמותו כאחד הסמלים הנפוצים בישראל</a:t>
            </a:r>
          </a:p>
          <a:p>
            <a:pPr algn="r" rtl="1"/>
            <a:r>
              <a:rPr lang="he-IL" dirty="0" smtClean="0"/>
              <a:t>10 ש"ח - שטר בנימין זאב הרצל :</a:t>
            </a:r>
            <a:br>
              <a:rPr lang="he-IL" dirty="0" smtClean="0"/>
            </a:br>
            <a:r>
              <a:rPr lang="he-IL" dirty="0" smtClean="0"/>
              <a:t>דיוקנו של בנימין זאב הרצל; צילום משנת תרס"ב 1902 בו נראה הרצל משקיף ממרפסת מלון "שלושת המלכים" בעיר באזל, שוויץ, בזמן שהותו בעיר לרגל הקונגרס הציוני החמישי; קבר הרצל בהר הרצל בירושלים, על רקע קטע מיומנו של הרצל משנת 1895, הכותרת: "שאלת היהודים"; דגל שבעת כוכבי הזהב אותו הציע הרצל למדינה היהודית.</a:t>
            </a:r>
          </a:p>
          <a:p>
            <a:pPr algn="r" rtl="1"/>
            <a:endParaRPr lang="he-IL" dirty="0" smtClean="0"/>
          </a:p>
          <a:p>
            <a:pPr algn="r" rtl="1"/>
            <a:r>
              <a:rPr lang="he-IL" dirty="0" smtClean="0"/>
              <a:t>המטבע שהיה נהוג בישראל נקרא "</a:t>
            </a:r>
            <a:r>
              <a:rPr lang="he-IL" dirty="0" smtClean="0">
                <a:hlinkClick r:id="rId3" action="ppaction://hlinkfile" tooltip="לירה ישראלית"/>
              </a:rPr>
              <a:t>לירה ישראלית</a:t>
            </a:r>
            <a:r>
              <a:rPr lang="he-IL" dirty="0" smtClean="0"/>
              <a:t>" והוא הוסיף לשמש עד ליישום החוק ב-</a:t>
            </a:r>
            <a:r>
              <a:rPr lang="he-IL" dirty="0" smtClean="0">
                <a:hlinkClick r:id="rId4" action="ppaction://hlinkfile" tooltip="24 בפברואר"/>
              </a:rPr>
              <a:t>24 בפברואר</a:t>
            </a:r>
            <a:r>
              <a:rPr lang="he-IL" dirty="0" smtClean="0"/>
              <a:t> </a:t>
            </a:r>
            <a:r>
              <a:rPr lang="he-IL" dirty="0" smtClean="0">
                <a:hlinkClick r:id="rId5" action="ppaction://hlinkfile" tooltip="1980"/>
              </a:rPr>
              <a:t>1980</a:t>
            </a:r>
            <a:r>
              <a:rPr lang="he-IL" dirty="0" smtClean="0"/>
              <a:t>. הלירה הישראלית הומרה בשקל לפי שער המרה של 10 לירות לשקל אחד. ב-</a:t>
            </a:r>
            <a:r>
              <a:rPr lang="he-IL" dirty="0" smtClean="0">
                <a:hlinkClick r:id="rId6" action="ppaction://hlinkfile" tooltip="4 בספטמבר"/>
              </a:rPr>
              <a:t>4 בספטמבר</a:t>
            </a:r>
            <a:r>
              <a:rPr lang="he-IL" dirty="0" smtClean="0"/>
              <a:t> </a:t>
            </a:r>
            <a:r>
              <a:rPr lang="he-IL" dirty="0" smtClean="0">
                <a:hlinkClick r:id="rId7" action="ppaction://hlinkfile" tooltip="1985"/>
              </a:rPr>
              <a:t>1985</a:t>
            </a:r>
            <a:r>
              <a:rPr lang="he-IL" dirty="0" smtClean="0"/>
              <a:t> החל תהליך החלפת השקל ב</a:t>
            </a:r>
            <a:r>
              <a:rPr lang="he-IL" dirty="0" smtClean="0">
                <a:hlinkClick r:id="rId8" action="ppaction://hlinkfile" tooltip="שקל חדש"/>
              </a:rPr>
              <a:t>שקל חדש</a:t>
            </a:r>
            <a:r>
              <a:rPr lang="he-IL" dirty="0" smtClean="0"/>
              <a:t>, לפי שער המרה של 1,000 שקלים = שקל חדש אחד. הסיבה לשתי ההחלפות הייתה </a:t>
            </a:r>
            <a:r>
              <a:rPr lang="he-IL" dirty="0" smtClean="0">
                <a:hlinkClick r:id="rId9" action="ppaction://hlinkfile" tooltip="האינפלציה בישראל"/>
              </a:rPr>
              <a:t>האינפלציה הגואה</a:t>
            </a:r>
            <a:r>
              <a:rPr lang="he-IL" dirty="0" smtClean="0"/>
              <a:t> והניסיונות להקל על עריכת חשבונות לאור הירידה התלולה בערך המטבע.</a:t>
            </a:r>
            <a:br>
              <a:rPr lang="he-IL" dirty="0" smtClean="0"/>
            </a:b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pPr/>
              <a:t>22</a:t>
            </a:fld>
            <a:endParaRPr lang="en-US"/>
          </a:p>
        </p:txBody>
      </p:sp>
    </p:spTree>
    <p:extLst>
      <p:ext uri="{BB962C8B-B14F-4D97-AF65-F5344CB8AC3E}">
        <p14:creationId xmlns:p14="http://schemas.microsoft.com/office/powerpoint/2010/main" val="2662410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עד שנותה-60:</a:t>
            </a:r>
            <a:r>
              <a:rPr lang="he-IL" baseline="0" dirty="0" smtClean="0"/>
              <a:t> הרפרנס למרפסת נאיבי, מביע את החזון, הציפייה לגאולה, ולתחית העם בארצו</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13095586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kern="1200" dirty="0" smtClean="0">
                <a:solidFill>
                  <a:schemeClr val="tx1"/>
                </a:solidFill>
                <a:latin typeface="+mn-lt"/>
                <a:ea typeface="+mn-ea"/>
                <a:cs typeface="+mn-cs"/>
              </a:rPr>
              <a:t>למן סוף שנות החמישים שוב אין מתקיימת תהילתו החזותית של הרצל, להוציא סידרה מחודשת של כתביו שהופקה ב – 1960- שנת המאה להולדתו, ובול מתבקש לציון מאה שנה להולדתו. דיוקנו ימשיך לעטר מעט מתוצרי הגרפיקה השימושית, תמונתו תמשיך ותקיים היבטים ממלכתיים של עיצוב ממסדי כמו כרזות מטבעות ובולים, אך יהיו אלה רק בחזקת גינוני טקסיות מחייבת. גיבורי תרבות עכשוויים – במדינה שבה הפכה הריבונות לעובדה של קבע ששוב אינה מעוררת התפעלות, וטוב שכך - הם שאכלסו מעתה את הווית הקול הציבורי. חזרתו ליום יום החזותי תעשה על ידי ממסד עם הופעת שטר המאה לירות – "הרצל", באמצע שנות השבעים, "בולי הרצל", כפריט שימושי של משלוח חבילה או מכתב, ודיוקן על כרטיס טלקארד בשנים מאוחרות יותר.</a:t>
            </a:r>
          </a:p>
          <a:p>
            <a:pPr algn="r" rtl="1"/>
            <a:r>
              <a:rPr lang="he-IL" sz="1200" b="1" kern="1200" dirty="0" smtClean="0">
                <a:solidFill>
                  <a:schemeClr val="tx1"/>
                </a:solidFill>
                <a:latin typeface="+mn-lt"/>
                <a:ea typeface="+mn-ea"/>
                <a:cs typeface="+mn-cs"/>
              </a:rPr>
              <a:t>אבל מחוץ לממסד מככבת המרפסת</a:t>
            </a:r>
          </a:p>
          <a:p>
            <a:pPr algn="r" rtl="1"/>
            <a:endParaRPr lang="he-IL" sz="1200" b="1" kern="1200" dirty="0" smtClean="0">
              <a:solidFill>
                <a:schemeClr val="tx1"/>
              </a:solidFill>
              <a:latin typeface="+mn-lt"/>
              <a:ea typeface="+mn-ea"/>
              <a:cs typeface="+mn-cs"/>
            </a:endParaRPr>
          </a:p>
          <a:p>
            <a:pPr algn="r" rtl="1"/>
            <a:r>
              <a:rPr lang="he-IL" sz="1200" b="0" kern="1200" dirty="0" smtClean="0">
                <a:solidFill>
                  <a:schemeClr val="tx1"/>
                </a:solidFill>
                <a:latin typeface="+mn-lt"/>
                <a:ea typeface="+mn-ea"/>
                <a:cs typeface="+mn-cs"/>
              </a:rPr>
              <a:t>אייל קיציס מפרסם את בנק לאומי לכבוד 60</a:t>
            </a:r>
            <a:r>
              <a:rPr lang="he-IL" sz="1200" b="0" kern="1200" baseline="0" dirty="0" smtClean="0">
                <a:solidFill>
                  <a:schemeClr val="tx1"/>
                </a:solidFill>
                <a:latin typeface="+mn-lt"/>
                <a:ea typeface="+mn-ea"/>
                <a:cs typeface="+mn-cs"/>
              </a:rPr>
              <a:t> שנה למדינה</a:t>
            </a:r>
            <a:endParaRPr lang="en-US" b="0"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37110569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כרזת פרסום לשירותי רפואה אלטרנטיבית</a:t>
            </a:r>
            <a:r>
              <a:rPr lang="he-IL" baseline="0" dirty="0" smtClean="0"/>
              <a:t> של קופת חולים כללית</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93017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אם תרצו – איזו מסיבה</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6147738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בן גוריון והרצל / שוטי</a:t>
            </a:r>
            <a:r>
              <a:rPr lang="he-IL" baseline="0" dirty="0" smtClean="0"/>
              <a:t> הנבואה</a:t>
            </a:r>
          </a:p>
          <a:p>
            <a:pPr algn="r" rtl="1"/>
            <a:endParaRPr lang="he-IL" baseline="0" dirty="0" smtClean="0"/>
          </a:p>
          <a:p>
            <a:pPr algn="r" rtl="1"/>
            <a:r>
              <a:rPr lang="he-IL" baseline="0" dirty="0" smtClean="0"/>
              <a:t>מסיבת היהודים / מדינת היהודים    אין יותר כבוד לדמות, יש זילות.</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9018347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z="1200" kern="1200" dirty="0" smtClean="0">
                <a:solidFill>
                  <a:schemeClr val="tx1"/>
                </a:solidFill>
                <a:latin typeface="+mn-lt"/>
                <a:ea typeface="+mn-ea"/>
                <a:cs typeface="+mn-cs"/>
              </a:rPr>
              <a:t>איריס דישון-כרזה ליום העצמאות ה-40</a:t>
            </a:r>
            <a:r>
              <a:rPr lang="he-IL" sz="1200" kern="1200" baseline="0" dirty="0" smtClean="0">
                <a:solidFill>
                  <a:schemeClr val="tx1"/>
                </a:solidFill>
                <a:latin typeface="+mn-lt"/>
                <a:ea typeface="+mn-ea"/>
                <a:cs typeface="+mn-cs"/>
              </a:rPr>
              <a:t> </a:t>
            </a:r>
            <a:r>
              <a:rPr lang="he-IL" sz="1200" kern="1200" dirty="0" smtClean="0">
                <a:solidFill>
                  <a:schemeClr val="tx1"/>
                </a:solidFill>
                <a:latin typeface="+mn-lt"/>
                <a:ea typeface="+mn-ea"/>
                <a:cs typeface="+mn-cs"/>
              </a:rPr>
              <a:t>ערפאת בדמות הרצל חוזה את מדינת הערבים</a:t>
            </a: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he-IL" sz="1200" kern="1200" dirty="0" smtClean="0">
                <a:solidFill>
                  <a:schemeClr val="tx1"/>
                </a:solidFill>
                <a:latin typeface="+mn-lt"/>
                <a:ea typeface="+mn-ea"/>
                <a:cs typeface="+mn-cs"/>
              </a:rPr>
              <a:t>כרזה זו עוצבה ע''י איריס דישון, ליום העצמאות ה-40 למדינה</a:t>
            </a:r>
            <a:r>
              <a:rPr lang="en-US" sz="1200" kern="1200" dirty="0" smtClean="0">
                <a:solidFill>
                  <a:schemeClr val="tx1"/>
                </a:solidFill>
                <a:latin typeface="+mn-lt"/>
                <a:ea typeface="+mn-ea"/>
                <a:cs typeface="+mn-cs"/>
              </a:rPr>
              <a:t>.</a:t>
            </a:r>
            <a:r>
              <a:rPr lang="he-IL" sz="1200" kern="1200" baseline="0" dirty="0" smtClean="0">
                <a:solidFill>
                  <a:schemeClr val="tx1"/>
                </a:solidFill>
                <a:latin typeface="+mn-lt"/>
                <a:ea typeface="+mn-ea"/>
                <a:cs typeface="+mn-cs"/>
              </a:rPr>
              <a:t> </a:t>
            </a:r>
            <a:r>
              <a:rPr lang="he-IL" sz="1200" kern="1200" dirty="0" smtClean="0">
                <a:solidFill>
                  <a:schemeClr val="tx1"/>
                </a:solidFill>
                <a:latin typeface="+mn-lt"/>
                <a:ea typeface="+mn-ea"/>
                <a:cs typeface="+mn-cs"/>
              </a:rPr>
              <a:t>הכרזה הוצגה בתערוכת כרזות, במרכז הירידים בתל אביב, ביוני 1988</a:t>
            </a:r>
            <a:r>
              <a:rPr lang="en-US" sz="1200" kern="1200" dirty="0" smtClean="0">
                <a:solidFill>
                  <a:schemeClr val="tx1"/>
                </a:solidFill>
                <a:latin typeface="+mn-lt"/>
                <a:ea typeface="+mn-ea"/>
                <a:cs typeface="+mn-cs"/>
              </a:rPr>
              <a:t/>
            </a:r>
            <a:br>
              <a:rPr lang="en-US" sz="1200" kern="1200" dirty="0" smtClean="0">
                <a:solidFill>
                  <a:schemeClr val="tx1"/>
                </a:solidFill>
                <a:latin typeface="+mn-lt"/>
                <a:ea typeface="+mn-ea"/>
                <a:cs typeface="+mn-cs"/>
              </a:rPr>
            </a:br>
            <a:r>
              <a:rPr lang="he-IL" sz="1200" kern="1200" dirty="0" smtClean="0">
                <a:solidFill>
                  <a:schemeClr val="tx1"/>
                </a:solidFill>
                <a:latin typeface="+mn-lt"/>
                <a:ea typeface="+mn-ea"/>
                <a:cs typeface="+mn-cs"/>
              </a:rPr>
              <a:t>לרגל תערוכת ה-40 למדינת ישראל</a:t>
            </a:r>
            <a:r>
              <a:rPr lang="en-US" sz="1200" kern="1200" dirty="0" smtClean="0">
                <a:solidFill>
                  <a:schemeClr val="tx1"/>
                </a:solidFill>
                <a:latin typeface="+mn-lt"/>
                <a:ea typeface="+mn-ea"/>
                <a:cs typeface="+mn-cs"/>
              </a:rPr>
              <a:t>, </a:t>
            </a:r>
            <a:r>
              <a:rPr lang="he-IL" sz="1200" kern="1200" dirty="0" smtClean="0">
                <a:solidFill>
                  <a:schemeClr val="tx1"/>
                </a:solidFill>
                <a:latin typeface="+mn-lt"/>
                <a:ea typeface="+mn-ea"/>
                <a:cs typeface="+mn-cs"/>
              </a:rPr>
              <a:t>שהתקיימה בחודש יוני 1988, יזמו אגודת המעצבים הגרפיים בישראל</a:t>
            </a:r>
            <a:r>
              <a:rPr lang="he-IL" sz="1200" kern="1200" baseline="0" dirty="0" smtClean="0">
                <a:solidFill>
                  <a:schemeClr val="tx1"/>
                </a:solidFill>
                <a:latin typeface="+mn-lt"/>
                <a:ea typeface="+mn-ea"/>
                <a:cs typeface="+mn-cs"/>
              </a:rPr>
              <a:t> </a:t>
            </a:r>
            <a:r>
              <a:rPr lang="he-IL" sz="1200" kern="1200" dirty="0" smtClean="0">
                <a:solidFill>
                  <a:schemeClr val="tx1"/>
                </a:solidFill>
                <a:latin typeface="+mn-lt"/>
                <a:ea typeface="+mn-ea"/>
                <a:cs typeface="+mn-cs"/>
              </a:rPr>
              <a:t>ומטה תערוכת ה-40 תצוגת כרזות, תחת הכותרת ''ישראל</a:t>
            </a:r>
            <a:r>
              <a:rPr lang="en-US" sz="1200" kern="1200" dirty="0" smtClean="0">
                <a:solidFill>
                  <a:schemeClr val="tx1"/>
                </a:solidFill>
                <a:latin typeface="+mn-lt"/>
                <a:ea typeface="+mn-ea"/>
                <a:cs typeface="+mn-cs"/>
              </a:rPr>
              <a:t>''.</a:t>
            </a:r>
            <a:br>
              <a:rPr lang="en-US" sz="1200" kern="1200" dirty="0" smtClean="0">
                <a:solidFill>
                  <a:schemeClr val="tx1"/>
                </a:solidFill>
                <a:latin typeface="+mn-lt"/>
                <a:ea typeface="+mn-ea"/>
                <a:cs typeface="+mn-cs"/>
              </a:rPr>
            </a:br>
            <a:r>
              <a:rPr lang="he-IL" sz="1200" kern="1200" dirty="0" smtClean="0">
                <a:solidFill>
                  <a:schemeClr val="tx1"/>
                </a:solidFill>
                <a:latin typeface="+mn-lt"/>
                <a:ea typeface="+mn-ea"/>
                <a:cs typeface="+mn-cs"/>
              </a:rPr>
              <a:t>המעצבים הגרפיים, חברי האגודה, התבקשו לעצב כרזות, אשר תצגנה את זוית הראייה האישית</a:t>
            </a:r>
            <a:r>
              <a:rPr lang="he-IL" sz="1200" kern="1200" baseline="0" dirty="0" smtClean="0">
                <a:solidFill>
                  <a:schemeClr val="tx1"/>
                </a:solidFill>
                <a:latin typeface="+mn-lt"/>
                <a:ea typeface="+mn-ea"/>
                <a:cs typeface="+mn-cs"/>
              </a:rPr>
              <a:t> </a:t>
            </a:r>
            <a:r>
              <a:rPr lang="he-IL" sz="1200" kern="1200" dirty="0" smtClean="0">
                <a:solidFill>
                  <a:schemeClr val="tx1"/>
                </a:solidFill>
                <a:latin typeface="+mn-lt"/>
                <a:ea typeface="+mn-ea"/>
                <a:cs typeface="+mn-cs"/>
              </a:rPr>
              <a:t>של כל מעצב ומעצב ותבטאנה את התייחסותו אל מיגוון הערכים, עליהם</a:t>
            </a:r>
            <a:r>
              <a:rPr lang="he-IL" sz="1200" kern="1200" baseline="0" dirty="0" smtClean="0">
                <a:solidFill>
                  <a:schemeClr val="tx1"/>
                </a:solidFill>
                <a:latin typeface="+mn-lt"/>
                <a:ea typeface="+mn-ea"/>
                <a:cs typeface="+mn-cs"/>
              </a:rPr>
              <a:t> </a:t>
            </a:r>
            <a:r>
              <a:rPr lang="he-IL" sz="1200" kern="1200" dirty="0" smtClean="0">
                <a:solidFill>
                  <a:schemeClr val="tx1"/>
                </a:solidFill>
                <a:latin typeface="+mn-lt"/>
                <a:ea typeface="+mn-ea"/>
                <a:cs typeface="+mn-cs"/>
              </a:rPr>
              <a:t>מושתתת החברה הישראלית היום.</a:t>
            </a:r>
            <a:endParaRPr lang="en-US" sz="1200" kern="1200" dirty="0" smtClean="0">
              <a:solidFill>
                <a:schemeClr val="tx1"/>
              </a:solidFill>
              <a:latin typeface="+mn-lt"/>
              <a:ea typeface="+mn-ea"/>
              <a:cs typeface="+mn-cs"/>
            </a:endParaRPr>
          </a:p>
          <a:p>
            <a:pPr algn="r" rtl="1"/>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1616864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המחאה לא נעצרת</a:t>
            </a:r>
            <a:r>
              <a:rPr lang="he-IL" baseline="0" dirty="0" smtClean="0"/>
              <a:t> בתערוכות ואצל האומנים. בעשור האחרון אנחנו מוצאים ביטוי לשימוש בדמות הרצל כמותג עממי שמשמש לגרפיטי, בעיקר ברחובות תל אביב. אחד הביטויים הנפוצים ביותר: לא רוצים – לא צריך. משחק לשוני על אם תרצו אין זו אגדה, יחד עם אמירת הורה לילד סורר: לא רוצה – לא צריך.</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2306524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בין העבודות המוצגות ב"חוזה אישי" תוכלו למצוא לא מעט ביקורת על הדמות – מזקנו האיקוני ועד לדרך הפוליטית בה בחר ללכת. </a:t>
            </a:r>
            <a:br>
              <a:rPr lang="he-IL" dirty="0" smtClean="0"/>
            </a:br>
            <a:r>
              <a:rPr lang="he-IL" dirty="0" smtClean="0"/>
              <a:t/>
            </a:r>
            <a:br>
              <a:rPr lang="he-IL" dirty="0" smtClean="0"/>
            </a:br>
            <a:r>
              <a:rPr lang="he-IL" dirty="0" smtClean="0"/>
              <a:t>"הרצל לא היה קריקטוריסט", מציין אורי אורבך, מאוצרי התערוכה, "הוא היה אוטופיסט, חולם חלומות מעשי. אבל כמו קריקטוריסט טוב, הוא זיהה את הפגמים והכישלונות, הוא הצליח להניח את אצבעו על בעיית העם היהודי, כמו גם לשרטט קווים למדינת היהודים העתידית. </a:t>
            </a:r>
            <a:br>
              <a:rPr lang="he-IL" dirty="0" smtClean="0"/>
            </a:br>
            <a:r>
              <a:rPr lang="he-IL" dirty="0" smtClean="0"/>
              <a:t/>
            </a:r>
            <a:br>
              <a:rPr lang="he-IL" dirty="0" smtClean="0"/>
            </a:br>
            <a:r>
              <a:rPr lang="he-IL" dirty="0" smtClean="0"/>
              <a:t>"הציור היחידי שניסה לצייר היה הצעתו לדגל המדינה העתידית: שבעת הכוכבים. גם זה לא נבחר לסמל על דגלה של המדינה, אלא לשם של קניון בהרצליה". </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31</a:t>
            </a:fld>
            <a:endParaRPr lang="en-US">
              <a:solidFill>
                <a:prstClr val="black"/>
              </a:solidFill>
            </a:endParaRPr>
          </a:p>
        </p:txBody>
      </p:sp>
    </p:spTree>
    <p:extLst>
      <p:ext uri="{BB962C8B-B14F-4D97-AF65-F5344CB8AC3E}">
        <p14:creationId xmlns:p14="http://schemas.microsoft.com/office/powerpoint/2010/main" val="42490254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buFont typeface="Arial" pitchFamily="34" charset="0"/>
              <a:buNone/>
            </a:pPr>
            <a:r>
              <a:rPr lang="he-IL" dirty="0" smtClean="0"/>
              <a:t>דוש: יחיאל קרדוש, מגדולי הקריקטוריסטים בישראל</a:t>
            </a:r>
          </a:p>
          <a:p>
            <a:pPr algn="r" rtl="1">
              <a:buFont typeface="Arial" pitchFamily="34" charset="0"/>
              <a:buNone/>
            </a:pPr>
            <a:r>
              <a:rPr lang="he-IL" dirty="0" smtClean="0"/>
              <a:t>כאן המאבק בין דתיים לחילוניים: כיסוי הראש בכיפה</a:t>
            </a:r>
            <a:r>
              <a:rPr lang="he-IL" baseline="0" dirty="0" smtClean="0"/>
              <a:t> לעומת חיתוך הזקן.</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32</a:t>
            </a:fld>
            <a:endParaRPr lang="en-US">
              <a:solidFill>
                <a:prstClr val="black"/>
              </a:solidFill>
            </a:endParaRPr>
          </a:p>
        </p:txBody>
      </p:sp>
    </p:spTree>
    <p:extLst>
      <p:ext uri="{BB962C8B-B14F-4D97-AF65-F5344CB8AC3E}">
        <p14:creationId xmlns:p14="http://schemas.microsoft.com/office/powerpoint/2010/main" val="1330979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פרפראזה על התמונה המפורסמת עם הקיסר ןילהלם, שעליה נדבר בהרחבה.</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33</a:t>
            </a:fld>
            <a:endParaRPr lang="en-US">
              <a:solidFill>
                <a:prstClr val="black"/>
              </a:solidFill>
            </a:endParaRPr>
          </a:p>
        </p:txBody>
      </p:sp>
    </p:spTree>
    <p:extLst>
      <p:ext uri="{BB962C8B-B14F-4D97-AF65-F5344CB8AC3E}">
        <p14:creationId xmlns:p14="http://schemas.microsoft.com/office/powerpoint/2010/main" val="38708400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dirty="0" smtClean="0"/>
              <a:t>כאן הקריצה היא שהרצל, אחד השופטים ב"כוכב נולד",</a:t>
            </a:r>
            <a:r>
              <a:rPr lang="he-IL" baseline="0" dirty="0" smtClean="0"/>
              <a:t> מביע את דעתו על ביצועיו של שרוליק, הישראלי החדש.</a:t>
            </a:r>
            <a:endParaRPr lang="en-US" dirty="0"/>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34</a:t>
            </a:fld>
            <a:endParaRPr lang="en-US">
              <a:solidFill>
                <a:prstClr val="black"/>
              </a:solidFill>
            </a:endParaRPr>
          </a:p>
        </p:txBody>
      </p:sp>
    </p:spTree>
    <p:extLst>
      <p:ext uri="{BB962C8B-B14F-4D97-AF65-F5344CB8AC3E}">
        <p14:creationId xmlns:p14="http://schemas.microsoft.com/office/powerpoint/2010/main" val="16856280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r" rtl="1"/>
            <a:r>
              <a:rPr lang="he-IL" smtClean="0"/>
              <a:t>ולסיום, מושיק לין, בפראפרזה על שלושת הקופים, ובחזרה למרפסת האיקונית</a:t>
            </a:r>
            <a:r>
              <a:rPr lang="he-IL" baseline="0" smtClean="0"/>
              <a:t> בבאזל, ואם תרצו, היתה אגדה...</a:t>
            </a:r>
            <a:endParaRPr lang="en-US"/>
          </a:p>
        </p:txBody>
      </p:sp>
      <p:sp>
        <p:nvSpPr>
          <p:cNvPr id="4" name="Slide Number Placeholder 3"/>
          <p:cNvSpPr>
            <a:spLocks noGrp="1"/>
          </p:cNvSpPr>
          <p:nvPr>
            <p:ph type="sldNum" sz="quarter" idx="10"/>
          </p:nvPr>
        </p:nvSpPr>
        <p:spPr/>
        <p:txBody>
          <a:bodyPr/>
          <a:lstStyle/>
          <a:p>
            <a:fld id="{B92873F4-0209-4703-A82B-B75B4FB8DC1C}" type="slidenum">
              <a:rPr lang="en-US" smtClean="0">
                <a:solidFill>
                  <a:prstClr val="black"/>
                </a:solidFill>
              </a:rPr>
              <a:pPr/>
              <a:t>35</a:t>
            </a:fld>
            <a:endParaRPr lang="en-US">
              <a:solidFill>
                <a:prstClr val="black"/>
              </a:solidFill>
            </a:endParaRPr>
          </a:p>
        </p:txBody>
      </p:sp>
    </p:spTree>
    <p:extLst>
      <p:ext uri="{BB962C8B-B14F-4D97-AF65-F5344CB8AC3E}">
        <p14:creationId xmlns:p14="http://schemas.microsoft.com/office/powerpoint/2010/main" val="4316479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pPr/>
              <a:t>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pPr/>
              <a:t>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474834-4B16-4D04-A8B1-0CA459812F3B}" type="datetimeFigureOut">
              <a:rPr lang="en-US" smtClean="0"/>
              <a:pPr/>
              <a:t>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474834-4B16-4D04-A8B1-0CA459812F3B}" type="datetimeFigureOut">
              <a:rPr lang="en-US" smtClean="0"/>
              <a:pPr/>
              <a:t>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474834-4B16-4D04-A8B1-0CA459812F3B}" type="datetimeFigureOut">
              <a:rPr lang="en-US" smtClean="0"/>
              <a:pPr/>
              <a:t>2/4/2014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474834-4B16-4D04-A8B1-0CA459812F3B}" type="datetimeFigureOut">
              <a:rPr lang="en-US" smtClean="0"/>
              <a:pPr/>
              <a:t>2/4/2014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474834-4B16-4D04-A8B1-0CA459812F3B}" type="datetimeFigureOut">
              <a:rPr lang="en-US" smtClean="0"/>
              <a:pPr/>
              <a:t>2/4/2014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474834-4B16-4D04-A8B1-0CA459812F3B}" type="datetimeFigureOut">
              <a:rPr lang="en-US" smtClean="0"/>
              <a:pPr/>
              <a:t>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474834-4B16-4D04-A8B1-0CA459812F3B}" type="datetimeFigureOut">
              <a:rPr lang="en-US" smtClean="0"/>
              <a:pPr/>
              <a:t>2/4/2014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pPr/>
              <a:t>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pPr/>
              <a:t>2/4/2014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E231F8-FDC5-4821-87B0-2DD63DAD9B9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19.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0.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1.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2.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23.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pPr/>
              <a:t>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7"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3"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474834-4B16-4D04-A8B1-0CA459812F3B}" type="datetimeFigureOut">
              <a:rPr lang="en-US" smtClean="0">
                <a:solidFill>
                  <a:prstClr val="black">
                    <a:tint val="75000"/>
                  </a:prstClr>
                </a:solidFill>
              </a:rPr>
              <a:pPr/>
              <a:t>2/4/2014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EE231F8-FDC5-4821-87B0-2DD63DAD9B9B}"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95"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http://www.nunbetbooks.co.il/picschool/herz11.jp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http://www.nunbetbooks.co.il/picschool/herzl8.jp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http://www.nunbetbooks.co.il/picschool/herzl5.jpg" TargetMode="External"/><Relationship Id="rId5" Type="http://schemas.openxmlformats.org/officeDocument/2006/relationships/image" Target="../media/image8.jpeg"/><Relationship Id="rId4" Type="http://schemas.openxmlformats.org/officeDocument/2006/relationships/image" Target="http://www.nunbetbooks.co.il/picschool/herzl10.jp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http://www.nunbetbooks.co.il/picschool/herz666.jpg"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hyperlink" Target="http://www.peopleil.org/ImageInfo.aspx?pageID=piGalleries2&amp;imageid=30053&amp;galleryid=4228&amp;rn=7&amp;n=5&amp;cId=2" TargetMode="External"/><Relationship Id="rId7"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peopleil.org/ImageInfo.aspx?pageID=piGalleries2&amp;imageid=30059&amp;galleryid=4228&amp;rn=7&amp;n=11&amp;cId=2" TargetMode="External"/><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34.jpeg"/><Relationship Id="rId4" Type="http://schemas.openxmlformats.org/officeDocument/2006/relationships/image" Target="../media/image33.gif"/></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6.xml"/><Relationship Id="rId5" Type="http://schemas.openxmlformats.org/officeDocument/2006/relationships/image" Target="../media/image38.jpeg"/><Relationship Id="rId4" Type="http://schemas.openxmlformats.org/officeDocument/2006/relationships/image" Target="../media/image37.jpeg"/></Relationships>
</file>

<file path=ppt/slides/_rels/slide20.xml.rels><?xml version="1.0" encoding="UTF-8" standalone="yes"?>
<Relationships xmlns="http://schemas.openxmlformats.org/package/2006/relationships"><Relationship Id="rId3" Type="http://schemas.openxmlformats.org/officeDocument/2006/relationships/hyperlink" Target="http://he.wikipedia.org/wiki/%D7%A7%D7%95%D7%91%D7%A5:Herzl,_Herzliya.JPG"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http://upload.wikimedia.org/wikipedia/commons/thumb/c/cd/Herzl_Flag.jpg/433px-Herzl_Flag.jp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2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3.xml"/><Relationship Id="rId1" Type="http://schemas.openxmlformats.org/officeDocument/2006/relationships/slideLayout" Target="../slideLayouts/slideLayout16.xml"/><Relationship Id="rId4" Type="http://schemas.openxmlformats.org/officeDocument/2006/relationships/image" Target="../media/image55.jpeg"/></Relationships>
</file>

<file path=ppt/slides/_rels/slide2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58.jpeg"/></Relationships>
</file>

<file path=ppt/slides/_rels/slide3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6.xml"/><Relationship Id="rId1" Type="http://schemas.openxmlformats.org/officeDocument/2006/relationships/slideLayout" Target="../slideLayouts/slideLayout20.xml"/><Relationship Id="rId4" Type="http://schemas.openxmlformats.org/officeDocument/2006/relationships/image" Target="../media/image61.jpeg"/></Relationships>
</file>

<file path=ppt/slides/_rels/slide32.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22.xml"/><Relationship Id="rId4" Type="http://schemas.openxmlformats.org/officeDocument/2006/relationships/image" Target="../media/image64.jpeg"/></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3" Type="http://schemas.openxmlformats.org/officeDocument/2006/relationships/hyperlink" Target="http://blog.tapuz.co.il/internet/images/43021_1488.JPG" TargetMode="External"/><Relationship Id="rId2" Type="http://schemas.openxmlformats.org/officeDocument/2006/relationships/notesSlide" Target="../notesSlides/notesSlide30.xml"/><Relationship Id="rId1" Type="http://schemas.openxmlformats.org/officeDocument/2006/relationships/slideLayout" Target="../slideLayouts/slideLayout24.xml"/><Relationship Id="rId4" Type="http://schemas.openxmlformats.org/officeDocument/2006/relationships/image" Target="../media/image6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609600" y="6172200"/>
            <a:ext cx="7848600" cy="457200"/>
          </a:xfrm>
        </p:spPr>
        <p:txBody>
          <a:bodyPr>
            <a:normAutofit/>
          </a:bodyPr>
          <a:lstStyle/>
          <a:p>
            <a:pPr algn="ctr" rtl="1"/>
            <a:r>
              <a:rPr lang="he-IL" sz="2000" dirty="0" smtClean="0">
                <a:latin typeface="Arial" pitchFamily="34" charset="0"/>
                <a:cs typeface="Arial" pitchFamily="34" charset="0"/>
              </a:rPr>
              <a:t>באזל, מלון המלכים 1901, צילום:א. מ. ליליאן</a:t>
            </a:r>
            <a:endParaRPr lang="en-US" sz="2000" dirty="0">
              <a:latin typeface="Arial" pitchFamily="34" charset="0"/>
              <a:cs typeface="Arial" pitchFamily="34" charset="0"/>
            </a:endParaRPr>
          </a:p>
        </p:txBody>
      </p:sp>
      <p:sp>
        <p:nvSpPr>
          <p:cNvPr id="8" name="Text Placeholder 7"/>
          <p:cNvSpPr>
            <a:spLocks noGrp="1"/>
          </p:cNvSpPr>
          <p:nvPr>
            <p:ph type="body" idx="1"/>
          </p:nvPr>
        </p:nvSpPr>
        <p:spPr>
          <a:xfrm>
            <a:off x="685800" y="609600"/>
            <a:ext cx="7772400" cy="1500187"/>
          </a:xfrm>
        </p:spPr>
        <p:txBody>
          <a:bodyPr anchor="ctr">
            <a:normAutofit/>
          </a:bodyPr>
          <a:lstStyle/>
          <a:p>
            <a:pPr algn="ctr"/>
            <a:r>
              <a:rPr lang="he-IL" sz="4800" dirty="0" smtClean="0">
                <a:solidFill>
                  <a:schemeClr val="tx1"/>
                </a:solidFill>
                <a:cs typeface="+mj-cs"/>
              </a:rPr>
              <a:t>דיוקן הרצל באומנות השימושית</a:t>
            </a:r>
            <a:endParaRPr lang="en-US" sz="4800" dirty="0">
              <a:solidFill>
                <a:schemeClr val="tx1"/>
              </a:solidFill>
              <a:cs typeface="+mj-cs"/>
            </a:endParaRPr>
          </a:p>
        </p:txBody>
      </p:sp>
      <p:pic>
        <p:nvPicPr>
          <p:cNvPr id="1028" name="Picture 4" descr="http://www.nunbetbooks.co.il/picschool/herz11.jpg"/>
          <p:cNvPicPr>
            <a:picLocks noChangeAspect="1" noChangeArrowheads="1"/>
          </p:cNvPicPr>
          <p:nvPr/>
        </p:nvPicPr>
        <p:blipFill>
          <a:blip r:embed="rId3" r:link="rId4" cstate="print"/>
          <a:srcRect/>
          <a:stretch>
            <a:fillRect/>
          </a:stretch>
        </p:blipFill>
        <p:spPr bwMode="auto">
          <a:xfrm>
            <a:off x="3200400" y="2133600"/>
            <a:ext cx="2881313" cy="4000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ctl00_MainContentHolder_PictureCardID_imgPicture" descr="her_00_001_s2"/>
          <p:cNvPicPr>
            <a:picLocks noChangeAspect="1" noChangeArrowheads="1"/>
          </p:cNvPicPr>
          <p:nvPr/>
        </p:nvPicPr>
        <p:blipFill>
          <a:blip r:embed="rId3" cstate="print"/>
          <a:srcRect/>
          <a:stretch>
            <a:fillRect/>
          </a:stretch>
        </p:blipFill>
        <p:spPr bwMode="auto">
          <a:xfrm>
            <a:off x="533400" y="1295400"/>
            <a:ext cx="2823870" cy="4363811"/>
          </a:xfrm>
          <a:prstGeom prst="rect">
            <a:avLst/>
          </a:prstGeom>
          <a:noFill/>
          <a:ln w="9525">
            <a:noFill/>
            <a:miter lim="800000"/>
            <a:headEnd/>
            <a:tailEnd/>
          </a:ln>
        </p:spPr>
      </p:pic>
      <p:sp>
        <p:nvSpPr>
          <p:cNvPr id="2051" name="Rectangle 3"/>
          <p:cNvSpPr>
            <a:spLocks noChangeArrowheads="1"/>
          </p:cNvSpPr>
          <p:nvPr/>
        </p:nvSpPr>
        <p:spPr bwMode="auto">
          <a:xfrm>
            <a:off x="0" y="5715000"/>
            <a:ext cx="3649569"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1" eaLnBrk="1" fontAlgn="base" latinLnBrk="0" hangingPunct="1">
              <a:lnSpc>
                <a:spcPct val="100000"/>
              </a:lnSpc>
              <a:spcBef>
                <a:spcPct val="0"/>
              </a:spcBef>
              <a:spcAft>
                <a:spcPct val="0"/>
              </a:spcAft>
              <a:buClrTx/>
              <a:buSzTx/>
              <a:buFontTx/>
              <a:buNone/>
              <a:tabLst>
                <a:tab pos="3657600" algn="l"/>
              </a:tabLst>
            </a:pPr>
            <a:r>
              <a:rPr kumimoji="0" lang="he-IL" sz="2000" b="1" i="0" u="none" strike="noStrike" cap="none" normalizeH="0" baseline="0" dirty="0" smtClean="0">
                <a:ln>
                  <a:noFill/>
                </a:ln>
                <a:solidFill>
                  <a:srgbClr val="B63F03"/>
                </a:solidFill>
                <a:effectLst/>
                <a:latin typeface="Arial" pitchFamily="34" charset="0"/>
                <a:ea typeface="Times New Roman" pitchFamily="18" charset="0"/>
                <a:cs typeface="Arial" pitchFamily="34" charset="0"/>
              </a:rPr>
              <a:t>דיוקן הרצל בשנת כינוס הקונגרס הציוני הראשון, 1897</a:t>
            </a:r>
            <a:endParaRPr kumimoji="0" lang="he-IL"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Title 3"/>
          <p:cNvSpPr>
            <a:spLocks noGrp="1"/>
          </p:cNvSpPr>
          <p:nvPr>
            <p:ph type="title"/>
          </p:nvPr>
        </p:nvSpPr>
        <p:spPr/>
        <p:txBody>
          <a:bodyPr/>
          <a:lstStyle/>
          <a:p>
            <a:r>
              <a:rPr lang="he-IL" dirty="0" smtClean="0"/>
              <a:t>הרצל – אגדה בחייו</a:t>
            </a:r>
            <a:endParaRPr lang="en-US" dirty="0"/>
          </a:p>
        </p:txBody>
      </p:sp>
      <p:sp>
        <p:nvSpPr>
          <p:cNvPr id="5" name="Content Placeholder 4"/>
          <p:cNvSpPr>
            <a:spLocks noGrp="1"/>
          </p:cNvSpPr>
          <p:nvPr>
            <p:ph idx="1"/>
          </p:nvPr>
        </p:nvSpPr>
        <p:spPr>
          <a:xfrm>
            <a:off x="3810000" y="1600200"/>
            <a:ext cx="4876800" cy="4525963"/>
          </a:xfrm>
        </p:spPr>
        <p:txBody>
          <a:bodyPr>
            <a:normAutofit/>
          </a:bodyPr>
          <a:lstStyle/>
          <a:p>
            <a:pPr algn="r" rtl="1">
              <a:buNone/>
            </a:pPr>
            <a:r>
              <a:rPr lang="he-IL" sz="2800" dirty="0" smtClean="0">
                <a:latin typeface="Arial" pitchFamily="34" charset="0"/>
                <a:cs typeface="Arial" pitchFamily="34" charset="0"/>
              </a:rPr>
              <a:t>"...ראיתי והאזנתי איך נוצרת אגדת אישיותי. העם הוא רגשני. נדמה לי שכבר עכשיו אין להם מושג ברור עלי, אד קל מתמר סביב לי...אולי הדבר הזה, שאני רושם כעת, הוא המעניין ביותר בספרים אלה: איך האגדה שלי נוצרת..."</a:t>
            </a:r>
          </a:p>
          <a:p>
            <a:pPr algn="r" rtl="1">
              <a:buNone/>
            </a:pPr>
            <a:r>
              <a:rPr lang="he-IL" sz="1800" dirty="0" smtClean="0">
                <a:latin typeface="Arial" pitchFamily="34" charset="0"/>
                <a:cs typeface="Arial" pitchFamily="34" charset="0"/>
              </a:rPr>
              <a:t>                          מתוך יומני הרצל, יולי 1896</a:t>
            </a: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228600"/>
            <a:ext cx="7772400" cy="838200"/>
          </a:xfrm>
        </p:spPr>
        <p:txBody>
          <a:bodyPr>
            <a:normAutofit fontScale="90000"/>
          </a:bodyPr>
          <a:lstStyle/>
          <a:p>
            <a:pPr rtl="1"/>
            <a:r>
              <a:rPr lang="he-IL" dirty="0" smtClean="0"/>
              <a:t/>
            </a:r>
            <a:br>
              <a:rPr lang="he-IL" dirty="0" smtClean="0"/>
            </a:br>
            <a:r>
              <a:rPr lang="he-IL" dirty="0" smtClean="0"/>
              <a:t/>
            </a:r>
            <a:br>
              <a:rPr lang="he-IL" dirty="0" smtClean="0"/>
            </a:br>
            <a:r>
              <a:rPr lang="he-IL" dirty="0" smtClean="0"/>
              <a:t>הרמן שטרוק,    א. מ. ליליאן</a:t>
            </a:r>
            <a:r>
              <a:rPr lang="he-IL" sz="4900" dirty="0" smtClean="0"/>
              <a:t/>
            </a:r>
            <a:br>
              <a:rPr lang="he-IL" sz="4900" dirty="0" smtClean="0"/>
            </a:br>
            <a:r>
              <a:rPr lang="he-IL" dirty="0" smtClean="0"/>
              <a:t/>
            </a:r>
            <a:br>
              <a:rPr lang="he-IL" dirty="0" smtClean="0"/>
            </a:br>
            <a:endParaRPr lang="en-US" dirty="0"/>
          </a:p>
        </p:txBody>
      </p:sp>
      <p:pic>
        <p:nvPicPr>
          <p:cNvPr id="22534" name="Picture 6" descr="http://www.pylgeralmanak.nl/afbeeldingen/image_phpiwSgbF.jpg"/>
          <p:cNvPicPr>
            <a:picLocks noChangeAspect="1" noChangeArrowheads="1"/>
          </p:cNvPicPr>
          <p:nvPr/>
        </p:nvPicPr>
        <p:blipFill>
          <a:blip r:embed="rId3" cstate="print"/>
          <a:srcRect/>
          <a:stretch>
            <a:fillRect/>
          </a:stretch>
        </p:blipFill>
        <p:spPr bwMode="auto">
          <a:xfrm>
            <a:off x="304800" y="1066800"/>
            <a:ext cx="3415855" cy="4127921"/>
          </a:xfrm>
          <a:prstGeom prst="rect">
            <a:avLst/>
          </a:prstGeom>
          <a:noFill/>
        </p:spPr>
      </p:pic>
      <p:pic>
        <p:nvPicPr>
          <p:cNvPr id="6" name="Picture 2" descr="http://mushecht.haifa.ac.il/pic/art/IG-6a.jpg"/>
          <p:cNvPicPr>
            <a:picLocks noChangeAspect="1" noChangeArrowheads="1"/>
          </p:cNvPicPr>
          <p:nvPr/>
        </p:nvPicPr>
        <p:blipFill>
          <a:blip r:embed="rId4" cstate="print"/>
          <a:srcRect/>
          <a:stretch>
            <a:fillRect/>
          </a:stretch>
        </p:blipFill>
        <p:spPr bwMode="auto">
          <a:xfrm>
            <a:off x="4953000" y="1143000"/>
            <a:ext cx="3214687" cy="4227535"/>
          </a:xfrm>
          <a:prstGeom prst="rect">
            <a:avLst/>
          </a:prstGeom>
          <a:noFill/>
        </p:spPr>
      </p:pic>
      <p:sp>
        <p:nvSpPr>
          <p:cNvPr id="7" name="Rectangle 6"/>
          <p:cNvSpPr/>
          <p:nvPr/>
        </p:nvSpPr>
        <p:spPr>
          <a:xfrm>
            <a:off x="4724400" y="5562600"/>
            <a:ext cx="3810000" cy="838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e-IL" b="1" dirty="0" smtClean="0">
                <a:solidFill>
                  <a:schemeClr val="tx1"/>
                </a:solidFill>
              </a:rPr>
              <a:t>תחריט, 1903</a:t>
            </a:r>
            <a:endParaRPr lang="en-US" dirty="0">
              <a:solidFill>
                <a:schemeClr val="tx1"/>
              </a:solidFill>
            </a:endParaRPr>
          </a:p>
        </p:txBody>
      </p:sp>
      <p:sp>
        <p:nvSpPr>
          <p:cNvPr id="8" name="Rectangle 7"/>
          <p:cNvSpPr/>
          <p:nvPr/>
        </p:nvSpPr>
        <p:spPr>
          <a:xfrm>
            <a:off x="304800" y="5410200"/>
            <a:ext cx="35814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he-IL" dirty="0" smtClean="0">
                <a:solidFill>
                  <a:schemeClr val="tx1"/>
                </a:solidFill>
              </a:rPr>
              <a:t>הרצל: דמות תנכית בעלת יופי מזרחי וחוזק פיזי, כסמל ליהודי החדש</a:t>
            </a:r>
            <a:endParaRPr lang="en-US" dirty="0">
              <a:solidFill>
                <a:schemeClr val="tx1"/>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e-IL" sz="3600" b="1" dirty="0" smtClean="0"/>
              <a:t>בוריס ש"ץ</a:t>
            </a:r>
            <a:endParaRPr lang="en-US" sz="3600" b="1" dirty="0"/>
          </a:p>
        </p:txBody>
      </p:sp>
      <p:sp>
        <p:nvSpPr>
          <p:cNvPr id="4" name="Content Placeholder 3"/>
          <p:cNvSpPr>
            <a:spLocks noGrp="1"/>
          </p:cNvSpPr>
          <p:nvPr>
            <p:ph sz="half" idx="2"/>
          </p:nvPr>
        </p:nvSpPr>
        <p:spPr>
          <a:xfrm>
            <a:off x="4648200" y="1600200"/>
            <a:ext cx="4267200" cy="4525963"/>
          </a:xfrm>
        </p:spPr>
        <p:txBody>
          <a:bodyPr>
            <a:normAutofit lnSpcReduction="10000"/>
          </a:bodyPr>
          <a:lstStyle/>
          <a:p>
            <a:pPr algn="r" rtl="1">
              <a:buNone/>
            </a:pPr>
            <a:r>
              <a:rPr lang="he-IL" dirty="0" smtClean="0"/>
              <a:t>   "שעה תמימה הרציתי בפניו את מחשבותי... דיברתי והוד פניו העבריים-האידאלים הלהיב אותי. על מצחו הצח קראתי מחשבות עמוקות ובתוך עיניו עצובות החולמות חזיתי את הנשמה העברית העדינה... שהיא רואה עולמות פנטסטיים ומרגישה גם את המציאות המרה הנוכחית."</a:t>
            </a:r>
            <a:endParaRPr lang="en-US" dirty="0"/>
          </a:p>
        </p:txBody>
      </p:sp>
      <p:pic>
        <p:nvPicPr>
          <p:cNvPr id="20482" name="Picture 2" descr="http://avot.cet.ac.il/Files/Images/7/her_00_022_s2.jpg"/>
          <p:cNvPicPr>
            <a:picLocks noChangeAspect="1" noChangeArrowheads="1"/>
          </p:cNvPicPr>
          <p:nvPr/>
        </p:nvPicPr>
        <p:blipFill>
          <a:blip r:embed="rId3" cstate="print"/>
          <a:srcRect/>
          <a:stretch>
            <a:fillRect/>
          </a:stretch>
        </p:blipFill>
        <p:spPr bwMode="auto">
          <a:xfrm>
            <a:off x="381000" y="1981200"/>
            <a:ext cx="4191000" cy="3495676"/>
          </a:xfrm>
          <a:prstGeom prst="rect">
            <a:avLst/>
          </a:prstGeom>
          <a:noFill/>
        </p:spPr>
      </p:pic>
      <p:sp>
        <p:nvSpPr>
          <p:cNvPr id="6" name="Rectangle 5"/>
          <p:cNvSpPr/>
          <p:nvPr/>
        </p:nvSpPr>
        <p:spPr>
          <a:xfrm>
            <a:off x="0" y="5562600"/>
            <a:ext cx="4876800" cy="369332"/>
          </a:xfrm>
          <a:prstGeom prst="rect">
            <a:avLst/>
          </a:prstGeom>
        </p:spPr>
        <p:txBody>
          <a:bodyPr wrap="square">
            <a:spAutoFit/>
          </a:bodyPr>
          <a:lstStyle/>
          <a:p>
            <a:pPr algn="r" rtl="1"/>
            <a:r>
              <a:rPr lang="he-IL" dirty="0" smtClean="0"/>
              <a:t>"אם תרצו אין זו אגדה" יצירה לזכרו של הרצל. 1921</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477962"/>
          </a:xfrm>
        </p:spPr>
        <p:txBody>
          <a:bodyPr>
            <a:normAutofit/>
          </a:bodyPr>
          <a:lstStyle/>
          <a:p>
            <a:r>
              <a:rPr lang="he-IL" dirty="0" smtClean="0"/>
              <a:t>דיוקן הרצל בחפצי בצלאל</a:t>
            </a:r>
            <a:br>
              <a:rPr lang="he-IL" dirty="0" smtClean="0"/>
            </a:br>
            <a:r>
              <a:rPr lang="he-IL" dirty="0" smtClean="0"/>
              <a:t>כלי לתעמולה ציונית</a:t>
            </a:r>
            <a:endParaRPr lang="en-US" dirty="0"/>
          </a:p>
        </p:txBody>
      </p:sp>
      <p:pic>
        <p:nvPicPr>
          <p:cNvPr id="24578" name="Picture 2" descr="http://www.nunbetbooks.co.il/picschool/herzl8.jpg"/>
          <p:cNvPicPr>
            <a:picLocks noChangeAspect="1" noChangeArrowheads="1"/>
          </p:cNvPicPr>
          <p:nvPr/>
        </p:nvPicPr>
        <p:blipFill>
          <a:blip r:embed="rId3" r:link="rId4" cstate="print"/>
          <a:srcRect/>
          <a:stretch>
            <a:fillRect/>
          </a:stretch>
        </p:blipFill>
        <p:spPr bwMode="auto">
          <a:xfrm>
            <a:off x="1676400" y="1904999"/>
            <a:ext cx="5067300" cy="424301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
            <a:ext cx="7772400" cy="1470025"/>
          </a:xfrm>
        </p:spPr>
        <p:txBody>
          <a:bodyPr/>
          <a:lstStyle/>
          <a:p>
            <a:r>
              <a:rPr lang="he-IL" dirty="0" smtClean="0"/>
              <a:t>קנית הרצל – קנית חלק בסיפור הציוני</a:t>
            </a:r>
            <a:endParaRPr lang="en-US" dirty="0"/>
          </a:p>
        </p:txBody>
      </p:sp>
      <p:pic>
        <p:nvPicPr>
          <p:cNvPr id="25602" name="Picture 2" descr="http://www.nunbetbooks.co.il/picschool/herzl10.jpg"/>
          <p:cNvPicPr>
            <a:picLocks noChangeAspect="1" noChangeArrowheads="1"/>
          </p:cNvPicPr>
          <p:nvPr/>
        </p:nvPicPr>
        <p:blipFill>
          <a:blip r:embed="rId3" r:link="rId4" cstate="print"/>
          <a:srcRect/>
          <a:stretch>
            <a:fillRect/>
          </a:stretch>
        </p:blipFill>
        <p:spPr bwMode="auto">
          <a:xfrm>
            <a:off x="4724400" y="1447800"/>
            <a:ext cx="2924175" cy="5162550"/>
          </a:xfrm>
          <a:prstGeom prst="rect">
            <a:avLst/>
          </a:prstGeom>
          <a:noFill/>
          <a:ln w="9525">
            <a:noFill/>
            <a:miter lim="800000"/>
            <a:headEnd/>
            <a:tailEnd/>
          </a:ln>
        </p:spPr>
      </p:pic>
      <p:pic>
        <p:nvPicPr>
          <p:cNvPr id="25603" name="Picture 3" descr="http://www.nunbetbooks.co.il/picschool/herzl5.jpg"/>
          <p:cNvPicPr>
            <a:picLocks noChangeAspect="1" noChangeArrowheads="1"/>
          </p:cNvPicPr>
          <p:nvPr/>
        </p:nvPicPr>
        <p:blipFill>
          <a:blip r:embed="rId5" r:link="rId6" cstate="print"/>
          <a:srcRect/>
          <a:stretch>
            <a:fillRect/>
          </a:stretch>
        </p:blipFill>
        <p:spPr bwMode="auto">
          <a:xfrm>
            <a:off x="838200" y="1371600"/>
            <a:ext cx="2686050" cy="4000500"/>
          </a:xfrm>
          <a:prstGeom prst="rect">
            <a:avLst/>
          </a:prstGeom>
          <a:noFill/>
          <a:ln w="9525">
            <a:noFill/>
            <a:miter lim="800000"/>
            <a:headEnd/>
            <a:tailEnd/>
          </a:ln>
        </p:spPr>
      </p:pic>
      <p:sp>
        <p:nvSpPr>
          <p:cNvPr id="5" name="Subtitle 4"/>
          <p:cNvSpPr>
            <a:spLocks noGrp="1"/>
          </p:cNvSpPr>
          <p:nvPr>
            <p:ph type="subTitle" idx="1"/>
          </p:nvPr>
        </p:nvSpPr>
        <p:spPr>
          <a:xfrm>
            <a:off x="381000" y="5334000"/>
            <a:ext cx="3276600" cy="1219200"/>
          </a:xfrm>
        </p:spPr>
        <p:txBody>
          <a:bodyPr>
            <a:normAutofit/>
          </a:bodyPr>
          <a:lstStyle/>
          <a:p>
            <a:pPr rtl="1"/>
            <a:r>
              <a:rPr lang="he-IL" sz="2400" dirty="0" smtClean="0">
                <a:solidFill>
                  <a:schemeClr val="tx1"/>
                </a:solidFill>
                <a:latin typeface="Arial" pitchFamily="34" charset="0"/>
                <a:cs typeface="Arial" pitchFamily="34" charset="0"/>
              </a:rPr>
              <a:t>שטיח – שנות ה-30</a:t>
            </a:r>
          </a:p>
          <a:p>
            <a:pPr rtl="1"/>
            <a:r>
              <a:rPr lang="he-IL" sz="2400" dirty="0" smtClean="0">
                <a:solidFill>
                  <a:schemeClr val="tx1"/>
                </a:solidFill>
                <a:latin typeface="Arial" pitchFamily="34" charset="0"/>
                <a:cs typeface="Arial" pitchFamily="34" charset="0"/>
              </a:rPr>
              <a:t>מאפרה – שנות ה-50</a:t>
            </a:r>
            <a:endParaRPr lang="en-US" sz="2400" dirty="0">
              <a:solidFill>
                <a:schemeClr val="tx1"/>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הפצת אגדת הרצל בבית היהודי:</a:t>
            </a:r>
            <a:endParaRPr lang="en-US" dirty="0"/>
          </a:p>
        </p:txBody>
      </p:sp>
      <p:sp>
        <p:nvSpPr>
          <p:cNvPr id="3" name="Content Placeholder 2"/>
          <p:cNvSpPr>
            <a:spLocks noGrp="1"/>
          </p:cNvSpPr>
          <p:nvPr>
            <p:ph idx="1"/>
          </p:nvPr>
        </p:nvSpPr>
        <p:spPr>
          <a:xfrm>
            <a:off x="457200" y="1600201"/>
            <a:ext cx="8229600" cy="609600"/>
          </a:xfrm>
        </p:spPr>
        <p:txBody>
          <a:bodyPr/>
          <a:lstStyle/>
          <a:p>
            <a:pPr algn="r" rtl="1"/>
            <a:r>
              <a:rPr lang="he-IL" dirty="0" smtClean="0"/>
              <a:t>חפצים שימושיים</a:t>
            </a:r>
            <a:endParaRPr lang="en-US" dirty="0"/>
          </a:p>
        </p:txBody>
      </p:sp>
      <p:pic>
        <p:nvPicPr>
          <p:cNvPr id="30723" name="Picture 3" descr="C:\Users\Osnat\Desktop\SCAN0119.JPG"/>
          <p:cNvPicPr>
            <a:picLocks noChangeAspect="1" noChangeArrowheads="1"/>
          </p:cNvPicPr>
          <p:nvPr/>
        </p:nvPicPr>
        <p:blipFill>
          <a:blip r:embed="rId3" cstate="print"/>
          <a:srcRect/>
          <a:stretch>
            <a:fillRect/>
          </a:stretch>
        </p:blipFill>
        <p:spPr bwMode="auto">
          <a:xfrm>
            <a:off x="5257800" y="2438400"/>
            <a:ext cx="3008376" cy="3756448"/>
          </a:xfrm>
          <a:prstGeom prst="rect">
            <a:avLst/>
          </a:prstGeom>
          <a:noFill/>
        </p:spPr>
      </p:pic>
      <p:pic>
        <p:nvPicPr>
          <p:cNvPr id="30724" name="Picture 4" descr="C:\Users\Osnat\Desktop\SCAN0118.JPG"/>
          <p:cNvPicPr>
            <a:picLocks noChangeAspect="1" noChangeArrowheads="1"/>
          </p:cNvPicPr>
          <p:nvPr/>
        </p:nvPicPr>
        <p:blipFill>
          <a:blip r:embed="rId4" cstate="print"/>
          <a:srcRect/>
          <a:stretch>
            <a:fillRect/>
          </a:stretch>
        </p:blipFill>
        <p:spPr bwMode="auto">
          <a:xfrm>
            <a:off x="533400" y="1524000"/>
            <a:ext cx="3869246" cy="3352800"/>
          </a:xfrm>
          <a:prstGeom prst="rect">
            <a:avLst/>
          </a:prstGeom>
          <a:noFill/>
        </p:spPr>
      </p:pic>
      <p:sp>
        <p:nvSpPr>
          <p:cNvPr id="7" name="TextBox 6"/>
          <p:cNvSpPr txBox="1"/>
          <p:nvPr/>
        </p:nvSpPr>
        <p:spPr>
          <a:xfrm>
            <a:off x="609600" y="5105400"/>
            <a:ext cx="3886200" cy="1015663"/>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pPr algn="r" rtl="1"/>
            <a:r>
              <a:rPr lang="he-IL" sz="2000" dirty="0" smtClean="0"/>
              <a:t>למעלה:  קומקום לתה, פולין, 1917</a:t>
            </a:r>
          </a:p>
          <a:p>
            <a:pPr algn="r" rtl="1"/>
            <a:endParaRPr lang="he-IL" sz="2000" dirty="0" smtClean="0"/>
          </a:p>
          <a:p>
            <a:pPr algn="r" rtl="1"/>
            <a:r>
              <a:rPr lang="he-IL" sz="2000" dirty="0" smtClean="0"/>
              <a:t>ימין:  שעון כיס, גרמניה, 1903</a:t>
            </a:r>
            <a:endParaRPr lang="en-US"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81000"/>
            <a:ext cx="7772400" cy="1470025"/>
          </a:xfrm>
        </p:spPr>
        <p:txBody>
          <a:bodyPr/>
          <a:lstStyle/>
          <a:p>
            <a:r>
              <a:rPr lang="he-IL" dirty="0" smtClean="0"/>
              <a:t>הפצת אגדת הרצל בבית היהודי:</a:t>
            </a:r>
            <a:endParaRPr lang="en-US" dirty="0"/>
          </a:p>
        </p:txBody>
      </p:sp>
      <p:sp>
        <p:nvSpPr>
          <p:cNvPr id="3" name="Subtitle 2"/>
          <p:cNvSpPr>
            <a:spLocks noGrp="1"/>
          </p:cNvSpPr>
          <p:nvPr>
            <p:ph type="subTitle" idx="1"/>
          </p:nvPr>
        </p:nvSpPr>
        <p:spPr>
          <a:xfrm>
            <a:off x="2133600" y="1600200"/>
            <a:ext cx="6400800" cy="609600"/>
          </a:xfrm>
        </p:spPr>
        <p:txBody>
          <a:bodyPr/>
          <a:lstStyle/>
          <a:p>
            <a:pPr algn="just" rtl="1">
              <a:buFont typeface="Arial" pitchFamily="34" charset="0"/>
              <a:buChar char="•"/>
            </a:pPr>
            <a:r>
              <a:rPr lang="he-IL" dirty="0" smtClean="0">
                <a:solidFill>
                  <a:schemeClr val="tx1"/>
                </a:solidFill>
              </a:rPr>
              <a:t>מוצרי צריכה</a:t>
            </a:r>
            <a:endParaRPr lang="en-US" dirty="0">
              <a:solidFill>
                <a:schemeClr val="tx1"/>
              </a:solidFill>
            </a:endParaRPr>
          </a:p>
        </p:txBody>
      </p:sp>
      <p:pic>
        <p:nvPicPr>
          <p:cNvPr id="31746" name="Picture 2" descr="http://farm3.static.flickr.com/2594/4001143807_e2d9853e2f.jpg"/>
          <p:cNvPicPr>
            <a:picLocks noChangeAspect="1" noChangeArrowheads="1"/>
          </p:cNvPicPr>
          <p:nvPr/>
        </p:nvPicPr>
        <p:blipFill>
          <a:blip r:embed="rId3" cstate="print"/>
          <a:srcRect/>
          <a:stretch>
            <a:fillRect/>
          </a:stretch>
        </p:blipFill>
        <p:spPr bwMode="auto">
          <a:xfrm>
            <a:off x="381000" y="2286000"/>
            <a:ext cx="4572000" cy="1979543"/>
          </a:xfrm>
          <a:prstGeom prst="rect">
            <a:avLst/>
          </a:prstGeom>
          <a:noFill/>
        </p:spPr>
      </p:pic>
      <p:pic>
        <p:nvPicPr>
          <p:cNvPr id="31748" name="Picture 4" descr="C:\Users\Osnat\Documents\heb126_fall2010\Herzl\SCAN0120.JPG"/>
          <p:cNvPicPr>
            <a:picLocks noChangeAspect="1" noChangeArrowheads="1"/>
          </p:cNvPicPr>
          <p:nvPr/>
        </p:nvPicPr>
        <p:blipFill>
          <a:blip r:embed="rId4" cstate="print"/>
          <a:srcRect/>
          <a:stretch>
            <a:fillRect/>
          </a:stretch>
        </p:blipFill>
        <p:spPr bwMode="auto">
          <a:xfrm>
            <a:off x="5257800" y="2286000"/>
            <a:ext cx="2971800" cy="4165200"/>
          </a:xfrm>
          <a:prstGeom prst="rect">
            <a:avLst/>
          </a:prstGeom>
          <a:noFill/>
        </p:spPr>
      </p:pic>
      <p:sp>
        <p:nvSpPr>
          <p:cNvPr id="8" name="TextBox 7"/>
          <p:cNvSpPr txBox="1"/>
          <p:nvPr/>
        </p:nvSpPr>
        <p:spPr>
          <a:xfrm>
            <a:off x="457200" y="4800600"/>
            <a:ext cx="4572000" cy="1015663"/>
          </a:xfrm>
          <a:prstGeom prst="rect">
            <a:avLst/>
          </a:prstGeom>
          <a:noFill/>
        </p:spPr>
        <p:txBody>
          <a:bodyPr wrap="square" rtlCol="0">
            <a:spAutoFit/>
          </a:bodyPr>
          <a:lstStyle/>
          <a:p>
            <a:pPr algn="r" rtl="1"/>
            <a:r>
              <a:rPr lang="he-IL" sz="2000" dirty="0" smtClean="0"/>
              <a:t>למעלה: עפרון, צ'כיה, 1930</a:t>
            </a:r>
          </a:p>
          <a:p>
            <a:pPr algn="r" rtl="1"/>
            <a:endParaRPr lang="he-IL" sz="2000" dirty="0" smtClean="0"/>
          </a:p>
          <a:p>
            <a:pPr algn="r" rtl="1"/>
            <a:r>
              <a:rPr lang="he-IL" sz="2000" dirty="0" smtClean="0"/>
              <a:t>מימין: קופסת סיגריות, שוויץ, 1903</a:t>
            </a:r>
            <a:endParaRPr lang="en-US"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הקרן הקיימת מפיצה את דיוקן הרצל</a:t>
            </a:r>
            <a:endParaRPr lang="en-US" dirty="0"/>
          </a:p>
        </p:txBody>
      </p:sp>
      <p:sp>
        <p:nvSpPr>
          <p:cNvPr id="3" name="Content Placeholder 2"/>
          <p:cNvSpPr>
            <a:spLocks noGrp="1"/>
          </p:cNvSpPr>
          <p:nvPr>
            <p:ph idx="1"/>
          </p:nvPr>
        </p:nvSpPr>
        <p:spPr>
          <a:xfrm>
            <a:off x="5486400" y="1295400"/>
            <a:ext cx="3276600" cy="533400"/>
          </a:xfrm>
        </p:spPr>
        <p:txBody>
          <a:bodyPr>
            <a:normAutofit lnSpcReduction="10000"/>
          </a:bodyPr>
          <a:lstStyle/>
          <a:p>
            <a:pPr algn="r" rtl="1">
              <a:buNone/>
            </a:pPr>
            <a:r>
              <a:rPr lang="he-IL" dirty="0" smtClean="0"/>
              <a:t>תעודות נטיעת עצים</a:t>
            </a:r>
            <a:endParaRPr lang="en-US" dirty="0"/>
          </a:p>
        </p:txBody>
      </p:sp>
      <p:pic>
        <p:nvPicPr>
          <p:cNvPr id="34818" name="Picture 2" descr="4404011803_a5dcf89b5f_o"/>
          <p:cNvPicPr>
            <a:picLocks noChangeAspect="1" noChangeArrowheads="1"/>
          </p:cNvPicPr>
          <p:nvPr/>
        </p:nvPicPr>
        <p:blipFill>
          <a:blip r:embed="rId3" cstate="print"/>
          <a:srcRect/>
          <a:stretch>
            <a:fillRect/>
          </a:stretch>
        </p:blipFill>
        <p:spPr bwMode="auto">
          <a:xfrm>
            <a:off x="304800" y="1905000"/>
            <a:ext cx="5772169" cy="4343400"/>
          </a:xfrm>
          <a:prstGeom prst="rect">
            <a:avLst/>
          </a:prstGeom>
          <a:noFill/>
          <a:ln w="9525">
            <a:noFill/>
            <a:miter lim="800000"/>
            <a:headEnd/>
            <a:tailEnd/>
          </a:ln>
        </p:spPr>
      </p:pic>
      <p:pic>
        <p:nvPicPr>
          <p:cNvPr id="34819" name="Picture 3" descr="תעודת נטיעת   עצים by zeevveez."/>
          <p:cNvPicPr>
            <a:picLocks noChangeAspect="1" noChangeArrowheads="1"/>
          </p:cNvPicPr>
          <p:nvPr/>
        </p:nvPicPr>
        <p:blipFill>
          <a:blip r:embed="rId4" cstate="print"/>
          <a:srcRect/>
          <a:stretch>
            <a:fillRect/>
          </a:stretch>
        </p:blipFill>
        <p:spPr bwMode="auto">
          <a:xfrm>
            <a:off x="5562600" y="1752600"/>
            <a:ext cx="3175000" cy="457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הקרן הקיימת מפיצה את דיוקן הרצל</a:t>
            </a:r>
            <a:endParaRPr lang="en-US" dirty="0"/>
          </a:p>
        </p:txBody>
      </p:sp>
      <p:sp>
        <p:nvSpPr>
          <p:cNvPr id="4" name="TextBox 3"/>
          <p:cNvSpPr txBox="1"/>
          <p:nvPr/>
        </p:nvSpPr>
        <p:spPr>
          <a:xfrm>
            <a:off x="3276600" y="1447800"/>
            <a:ext cx="5105400" cy="461665"/>
          </a:xfrm>
          <a:prstGeom prst="rect">
            <a:avLst/>
          </a:prstGeom>
          <a:noFill/>
        </p:spPr>
        <p:txBody>
          <a:bodyPr wrap="square" rtlCol="0">
            <a:spAutoFit/>
          </a:bodyPr>
          <a:lstStyle/>
          <a:p>
            <a:pPr algn="r" rtl="1"/>
            <a:r>
              <a:rPr lang="he-IL" sz="2400" dirty="0" smtClean="0"/>
              <a:t>כרטיסי ברכה וברכות שנה טובה</a:t>
            </a:r>
            <a:endParaRPr lang="en-US" sz="2400" dirty="0"/>
          </a:p>
        </p:txBody>
      </p:sp>
      <p:pic>
        <p:nvPicPr>
          <p:cNvPr id="32774" name="Picture 6" descr="http://www.nunbetbooks.co.il/picschool/herz666.jpg"/>
          <p:cNvPicPr>
            <a:picLocks noChangeAspect="1" noChangeArrowheads="1"/>
          </p:cNvPicPr>
          <p:nvPr/>
        </p:nvPicPr>
        <p:blipFill>
          <a:blip r:embed="rId3" r:link="rId4" cstate="print"/>
          <a:srcRect/>
          <a:stretch>
            <a:fillRect/>
          </a:stretch>
        </p:blipFill>
        <p:spPr bwMode="auto">
          <a:xfrm>
            <a:off x="228600" y="3733799"/>
            <a:ext cx="4191000" cy="2400573"/>
          </a:xfrm>
          <a:prstGeom prst="rect">
            <a:avLst/>
          </a:prstGeom>
          <a:noFill/>
          <a:ln w="9525">
            <a:noFill/>
            <a:miter lim="800000"/>
            <a:headEnd/>
            <a:tailEnd/>
          </a:ln>
        </p:spPr>
      </p:pic>
      <p:pic>
        <p:nvPicPr>
          <p:cNvPr id="1026" name="Picture 2" descr="הרצל וחיפה by zeevveez."/>
          <p:cNvPicPr>
            <a:picLocks noChangeAspect="1" noChangeArrowheads="1"/>
          </p:cNvPicPr>
          <p:nvPr/>
        </p:nvPicPr>
        <p:blipFill>
          <a:blip r:embed="rId5" cstate="print"/>
          <a:srcRect/>
          <a:stretch>
            <a:fillRect/>
          </a:stretch>
        </p:blipFill>
        <p:spPr bwMode="auto">
          <a:xfrm>
            <a:off x="4419600" y="2286000"/>
            <a:ext cx="4491624" cy="2895600"/>
          </a:xfrm>
          <a:prstGeom prst="rect">
            <a:avLst/>
          </a:prstGeom>
          <a:noFill/>
          <a:ln w="9525">
            <a:noFill/>
            <a:miter lim="800000"/>
            <a:headEnd/>
            <a:tailEnd/>
          </a:ln>
        </p:spPr>
      </p:pic>
      <p:pic>
        <p:nvPicPr>
          <p:cNvPr id="1028" name="Picture 4" descr="http://www.herzl.org/upload/GalleryPics/Gallery1_2.jpg"/>
          <p:cNvPicPr>
            <a:picLocks noChangeAspect="1" noChangeArrowheads="1"/>
          </p:cNvPicPr>
          <p:nvPr/>
        </p:nvPicPr>
        <p:blipFill>
          <a:blip r:embed="rId6" cstate="print"/>
          <a:srcRect/>
          <a:stretch>
            <a:fillRect/>
          </a:stretch>
        </p:blipFill>
        <p:spPr bwMode="auto">
          <a:xfrm>
            <a:off x="228600" y="1524000"/>
            <a:ext cx="4177462" cy="20574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הקרן הקיימת מפיצה את דיוקן הרצל</a:t>
            </a:r>
            <a:endParaRPr lang="en-US" dirty="0"/>
          </a:p>
        </p:txBody>
      </p:sp>
      <p:sp>
        <p:nvSpPr>
          <p:cNvPr id="3" name="Content Placeholder 2"/>
          <p:cNvSpPr>
            <a:spLocks noGrp="1"/>
          </p:cNvSpPr>
          <p:nvPr>
            <p:ph idx="1"/>
          </p:nvPr>
        </p:nvSpPr>
        <p:spPr>
          <a:xfrm>
            <a:off x="4876800" y="1295400"/>
            <a:ext cx="3352800" cy="609600"/>
          </a:xfrm>
        </p:spPr>
        <p:txBody>
          <a:bodyPr>
            <a:normAutofit/>
          </a:bodyPr>
          <a:lstStyle/>
          <a:p>
            <a:pPr algn="r" rtl="1">
              <a:buNone/>
            </a:pPr>
            <a:r>
              <a:rPr lang="he-IL" dirty="0" smtClean="0"/>
              <a:t>בולי מנהלת העם</a:t>
            </a:r>
            <a:endParaRPr lang="en-US" dirty="0"/>
          </a:p>
        </p:txBody>
      </p:sp>
      <p:pic>
        <p:nvPicPr>
          <p:cNvPr id="35842" name="Picture 2" descr="%7b3606143D-12C0-4D3F-B020-1B7602BEADA5%7d"/>
          <p:cNvPicPr>
            <a:picLocks noChangeAspect="1" noChangeArrowheads="1"/>
          </p:cNvPicPr>
          <p:nvPr/>
        </p:nvPicPr>
        <p:blipFill>
          <a:blip r:embed="rId3" cstate="print"/>
          <a:srcRect/>
          <a:stretch>
            <a:fillRect/>
          </a:stretch>
        </p:blipFill>
        <p:spPr bwMode="auto">
          <a:xfrm>
            <a:off x="457200" y="1295400"/>
            <a:ext cx="2743200" cy="3400889"/>
          </a:xfrm>
          <a:prstGeom prst="rect">
            <a:avLst/>
          </a:prstGeom>
          <a:noFill/>
          <a:ln w="9525">
            <a:noFill/>
            <a:miter lim="800000"/>
            <a:headEnd/>
            <a:tailEnd/>
          </a:ln>
        </p:spPr>
      </p:pic>
      <p:sp>
        <p:nvSpPr>
          <p:cNvPr id="5" name="TextBox 4"/>
          <p:cNvSpPr txBox="1"/>
          <p:nvPr/>
        </p:nvSpPr>
        <p:spPr>
          <a:xfrm>
            <a:off x="533400" y="4800600"/>
            <a:ext cx="2971800" cy="1754326"/>
          </a:xfrm>
          <a:prstGeom prst="rect">
            <a:avLst/>
          </a:prstGeom>
          <a:noFill/>
        </p:spPr>
        <p:txBody>
          <a:bodyPr wrap="square" rtlCol="0">
            <a:spAutoFit/>
          </a:bodyPr>
          <a:lstStyle/>
          <a:p>
            <a:pPr algn="r" rtl="1"/>
            <a:r>
              <a:rPr lang="he-IL" b="1" dirty="0" smtClean="0"/>
              <a:t>המדפיס:</a:t>
            </a:r>
            <a:r>
              <a:rPr lang="he-IL" dirty="0" smtClean="0"/>
              <a:t> קרן קיימת לישראל   </a:t>
            </a:r>
            <a:endParaRPr lang="en-US" dirty="0" smtClean="0"/>
          </a:p>
          <a:p>
            <a:pPr algn="r" rtl="1"/>
            <a:r>
              <a:rPr lang="he-IL" b="1" dirty="0" smtClean="0"/>
              <a:t>הסדרה:</a:t>
            </a:r>
            <a:r>
              <a:rPr lang="he-IL" dirty="0" smtClean="0"/>
              <a:t> הרצל  </a:t>
            </a:r>
            <a:endParaRPr lang="en-US" dirty="0" smtClean="0"/>
          </a:p>
          <a:p>
            <a:pPr algn="r" rtl="1"/>
            <a:r>
              <a:rPr lang="he-IL" b="1" dirty="0" smtClean="0"/>
              <a:t>שנת ההנפקה:</a:t>
            </a:r>
            <a:r>
              <a:rPr lang="he-IL" dirty="0" smtClean="0"/>
              <a:t> 1946 </a:t>
            </a:r>
            <a:endParaRPr lang="en-US" dirty="0" smtClean="0"/>
          </a:p>
          <a:p>
            <a:pPr algn="r" rtl="1"/>
            <a:r>
              <a:rPr lang="he-IL" b="1" dirty="0" smtClean="0"/>
              <a:t>הכיתוב:</a:t>
            </a:r>
            <a:r>
              <a:rPr lang="he-IL" dirty="0" smtClean="0"/>
              <a:t> תש"ו שנת היובל ל"מדינת היהודים" (הדפס רכב)</a:t>
            </a:r>
            <a:r>
              <a:rPr lang="he-IL" i="1" dirty="0" smtClean="0"/>
              <a:t> </a:t>
            </a:r>
            <a:endParaRPr lang="en-US" i="1" dirty="0" smtClean="0"/>
          </a:p>
          <a:p>
            <a:pPr algn="r" rtl="1"/>
            <a:endParaRPr lang="en-US" dirty="0"/>
          </a:p>
        </p:txBody>
      </p:sp>
      <p:pic>
        <p:nvPicPr>
          <p:cNvPr id="35843" name="Picture 3" descr="%7BF95BD87D-3296-4CFC-89D4-C7E0D786881C%7D"/>
          <p:cNvPicPr>
            <a:picLocks noChangeAspect="1" noChangeArrowheads="1"/>
          </p:cNvPicPr>
          <p:nvPr/>
        </p:nvPicPr>
        <p:blipFill>
          <a:blip r:embed="rId4" cstate="print"/>
          <a:srcRect/>
          <a:stretch>
            <a:fillRect/>
          </a:stretch>
        </p:blipFill>
        <p:spPr bwMode="auto">
          <a:xfrm>
            <a:off x="3886200" y="1905000"/>
            <a:ext cx="4986338" cy="3278188"/>
          </a:xfrm>
          <a:prstGeom prst="rect">
            <a:avLst/>
          </a:prstGeom>
          <a:noFill/>
          <a:ln w="9525">
            <a:noFill/>
            <a:miter lim="800000"/>
            <a:headEnd/>
            <a:tailEnd/>
          </a:ln>
        </p:spPr>
      </p:pic>
      <p:sp>
        <p:nvSpPr>
          <p:cNvPr id="7" name="TextBox 6"/>
          <p:cNvSpPr txBox="1"/>
          <p:nvPr/>
        </p:nvSpPr>
        <p:spPr>
          <a:xfrm>
            <a:off x="3962400" y="5380672"/>
            <a:ext cx="4844061" cy="1200329"/>
          </a:xfrm>
          <a:prstGeom prst="rect">
            <a:avLst/>
          </a:prstGeom>
          <a:noFill/>
        </p:spPr>
        <p:txBody>
          <a:bodyPr wrap="square" rtlCol="0">
            <a:spAutoFit/>
          </a:bodyPr>
          <a:lstStyle/>
          <a:p>
            <a:pPr algn="r" rtl="1"/>
            <a:r>
              <a:rPr lang="he-IL" b="1" dirty="0" smtClean="0"/>
              <a:t>המדפיס</a:t>
            </a:r>
            <a:r>
              <a:rPr lang="he-IL" dirty="0" smtClean="0"/>
              <a:t>: קרן קיימת לישראל   </a:t>
            </a:r>
          </a:p>
          <a:p>
            <a:pPr algn="r" rtl="1"/>
            <a:r>
              <a:rPr lang="he-IL" b="1" dirty="0" smtClean="0"/>
              <a:t>הסדרה</a:t>
            </a:r>
            <a:r>
              <a:rPr lang="he-IL" dirty="0" smtClean="0"/>
              <a:t>: הרצל וביאליק  </a:t>
            </a:r>
          </a:p>
          <a:p>
            <a:pPr algn="r" rtl="1"/>
            <a:r>
              <a:rPr lang="he-IL" b="1" dirty="0" smtClean="0"/>
              <a:t>שנת ההנפקה: </a:t>
            </a:r>
            <a:r>
              <a:rPr lang="he-IL" dirty="0" smtClean="0"/>
              <a:t>1945 </a:t>
            </a:r>
          </a:p>
          <a:p>
            <a:pPr algn="r" rtl="1"/>
            <a:r>
              <a:rPr lang="he-IL" b="1" dirty="0" smtClean="0"/>
              <a:t>הכיתוב: </a:t>
            </a:r>
            <a:r>
              <a:rPr lang="he-IL" dirty="0" smtClean="0"/>
              <a:t>לתודה ולתעודה, ב. ז. הרצל, ח. נ. ביאליק.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71" name="Picture 7" descr="מעטפת דואר לקונגרס הציוני הכג בירושלים">
            <a:hlinkClick r:id="rId3"/>
          </p:cNvPr>
          <p:cNvPicPr>
            <a:picLocks noChangeAspect="1" noChangeArrowheads="1"/>
          </p:cNvPicPr>
          <p:nvPr/>
        </p:nvPicPr>
        <p:blipFill>
          <a:blip r:embed="rId4" cstate="print"/>
          <a:srcRect/>
          <a:stretch>
            <a:fillRect/>
          </a:stretch>
        </p:blipFill>
        <p:spPr bwMode="auto">
          <a:xfrm>
            <a:off x="2362200" y="4114800"/>
            <a:ext cx="4171950" cy="2447926"/>
          </a:xfrm>
          <a:prstGeom prst="rect">
            <a:avLst/>
          </a:prstGeom>
          <a:noFill/>
        </p:spPr>
      </p:pic>
      <p:sp>
        <p:nvSpPr>
          <p:cNvPr id="2" name="Title 1"/>
          <p:cNvSpPr>
            <a:spLocks noGrp="1"/>
          </p:cNvSpPr>
          <p:nvPr>
            <p:ph type="title"/>
          </p:nvPr>
        </p:nvSpPr>
        <p:spPr/>
        <p:txBody>
          <a:bodyPr/>
          <a:lstStyle/>
          <a:p>
            <a:r>
              <a:rPr lang="he-IL" dirty="0" smtClean="0"/>
              <a:t>הקרן הקיימת מפיצה את דיוקן הרצל</a:t>
            </a:r>
            <a:endParaRPr lang="en-US" dirty="0"/>
          </a:p>
        </p:txBody>
      </p:sp>
      <p:sp>
        <p:nvSpPr>
          <p:cNvPr id="3" name="Content Placeholder 2"/>
          <p:cNvSpPr>
            <a:spLocks noGrp="1"/>
          </p:cNvSpPr>
          <p:nvPr>
            <p:ph idx="1"/>
          </p:nvPr>
        </p:nvSpPr>
        <p:spPr>
          <a:xfrm>
            <a:off x="4800600" y="1219200"/>
            <a:ext cx="3276600" cy="685800"/>
          </a:xfrm>
        </p:spPr>
        <p:txBody>
          <a:bodyPr/>
          <a:lstStyle/>
          <a:p>
            <a:pPr algn="r" rtl="1">
              <a:buNone/>
            </a:pPr>
            <a:r>
              <a:rPr lang="he-IL" dirty="0" smtClean="0"/>
              <a:t>בולי מדינת ישראל</a:t>
            </a:r>
            <a:endParaRPr lang="en-US" dirty="0"/>
          </a:p>
        </p:txBody>
      </p:sp>
      <p:pic>
        <p:nvPicPr>
          <p:cNvPr id="36866" name="Picture 2" descr="4-herzl-stamp"/>
          <p:cNvPicPr>
            <a:picLocks noChangeAspect="1" noChangeArrowheads="1"/>
          </p:cNvPicPr>
          <p:nvPr/>
        </p:nvPicPr>
        <p:blipFill>
          <a:blip r:embed="rId5" cstate="print"/>
          <a:srcRect/>
          <a:stretch>
            <a:fillRect/>
          </a:stretch>
        </p:blipFill>
        <p:spPr bwMode="auto">
          <a:xfrm>
            <a:off x="304800" y="1371600"/>
            <a:ext cx="2593278" cy="4038600"/>
          </a:xfrm>
          <a:prstGeom prst="rect">
            <a:avLst/>
          </a:prstGeom>
          <a:noFill/>
          <a:ln w="9525">
            <a:noFill/>
            <a:miter lim="800000"/>
            <a:headEnd/>
            <a:tailEnd/>
          </a:ln>
        </p:spPr>
      </p:pic>
      <p:sp>
        <p:nvSpPr>
          <p:cNvPr id="5" name="TextBox 4"/>
          <p:cNvSpPr txBox="1"/>
          <p:nvPr/>
        </p:nvSpPr>
        <p:spPr>
          <a:xfrm>
            <a:off x="457200" y="4800600"/>
            <a:ext cx="2362200" cy="369332"/>
          </a:xfrm>
          <a:prstGeom prst="rect">
            <a:avLst/>
          </a:prstGeom>
          <a:noFill/>
          <a:ln>
            <a:solidFill>
              <a:schemeClr val="tx1"/>
            </a:solidFill>
          </a:ln>
        </p:spPr>
        <p:txBody>
          <a:bodyPr wrap="square" rtlCol="0">
            <a:spAutoFit/>
          </a:bodyPr>
          <a:lstStyle/>
          <a:p>
            <a:r>
              <a:rPr lang="he-IL" dirty="0" smtClean="0"/>
              <a:t>בול מדינת ישראל 1954</a:t>
            </a:r>
            <a:endParaRPr lang="en-US" dirty="0"/>
          </a:p>
        </p:txBody>
      </p:sp>
      <p:pic>
        <p:nvPicPr>
          <p:cNvPr id="36869" name="Picture 5" descr="גלוית דואר ליום הופעת הבול, 100 שנה להולדת הרצל">
            <a:hlinkClick r:id="rId6"/>
          </p:cNvPr>
          <p:cNvPicPr>
            <a:picLocks noChangeAspect="1" noChangeArrowheads="1"/>
          </p:cNvPicPr>
          <p:nvPr/>
        </p:nvPicPr>
        <p:blipFill>
          <a:blip r:embed="rId7" cstate="print"/>
          <a:srcRect/>
          <a:stretch>
            <a:fillRect/>
          </a:stretch>
        </p:blipFill>
        <p:spPr bwMode="auto">
          <a:xfrm>
            <a:off x="2971800" y="1752600"/>
            <a:ext cx="4171950" cy="2686051"/>
          </a:xfrm>
          <a:prstGeom prst="rect">
            <a:avLst/>
          </a:prstGeom>
          <a:noFill/>
        </p:spPr>
      </p:pic>
      <p:sp>
        <p:nvSpPr>
          <p:cNvPr id="9" name="TextBox 8"/>
          <p:cNvSpPr txBox="1"/>
          <p:nvPr/>
        </p:nvSpPr>
        <p:spPr>
          <a:xfrm>
            <a:off x="3048000" y="1752600"/>
            <a:ext cx="1219200" cy="646331"/>
          </a:xfrm>
          <a:prstGeom prst="rect">
            <a:avLst/>
          </a:prstGeom>
          <a:noFill/>
          <a:ln>
            <a:solidFill>
              <a:schemeClr val="tx1"/>
            </a:solidFill>
          </a:ln>
        </p:spPr>
        <p:txBody>
          <a:bodyPr wrap="square" rtlCol="0">
            <a:spAutoFit/>
          </a:bodyPr>
          <a:lstStyle/>
          <a:p>
            <a:pPr algn="r" rtl="1"/>
            <a:r>
              <a:rPr lang="he-IL" dirty="0" smtClean="0"/>
              <a:t>100 שנה להולדתו</a:t>
            </a:r>
            <a:endParaRPr lang="en-US" dirty="0"/>
          </a:p>
        </p:txBody>
      </p:sp>
      <p:sp>
        <p:nvSpPr>
          <p:cNvPr id="11" name="TextBox 10"/>
          <p:cNvSpPr txBox="1"/>
          <p:nvPr/>
        </p:nvSpPr>
        <p:spPr>
          <a:xfrm>
            <a:off x="4800600" y="5562600"/>
            <a:ext cx="1524000" cy="646331"/>
          </a:xfrm>
          <a:prstGeom prst="rect">
            <a:avLst/>
          </a:prstGeom>
          <a:noFill/>
          <a:ln>
            <a:solidFill>
              <a:schemeClr val="tx1"/>
            </a:solidFill>
          </a:ln>
        </p:spPr>
        <p:txBody>
          <a:bodyPr wrap="square" rtlCol="0">
            <a:spAutoFit/>
          </a:bodyPr>
          <a:lstStyle/>
          <a:p>
            <a:pPr algn="r" rtl="1"/>
            <a:r>
              <a:rPr lang="he-IL" dirty="0" smtClean="0"/>
              <a:t>1951 הקונגרס הציוני ה-23</a:t>
            </a:r>
            <a:endParaRPr lang="en-US" dirty="0"/>
          </a:p>
        </p:txBody>
      </p:sp>
      <p:pic>
        <p:nvPicPr>
          <p:cNvPr id="10" name="Picture 2" descr="[מדינה-מקור-מקרא-בול.jpg]"/>
          <p:cNvPicPr>
            <a:picLocks noChangeAspect="1" noChangeArrowheads="1"/>
          </p:cNvPicPr>
          <p:nvPr/>
        </p:nvPicPr>
        <p:blipFill>
          <a:blip r:embed="rId8" cstate="print"/>
          <a:srcRect/>
          <a:stretch>
            <a:fillRect/>
          </a:stretch>
        </p:blipFill>
        <p:spPr bwMode="auto">
          <a:xfrm>
            <a:off x="6629400" y="2209800"/>
            <a:ext cx="2198496" cy="3604741"/>
          </a:xfrm>
          <a:prstGeom prst="rect">
            <a:avLst/>
          </a:prstGeom>
          <a:noFill/>
          <a:ln w="9525">
            <a:noFill/>
            <a:miter lim="800000"/>
            <a:headEnd/>
            <a:tailEnd/>
          </a:ln>
        </p:spPr>
      </p:pic>
      <p:sp>
        <p:nvSpPr>
          <p:cNvPr id="13" name="TextBox 12"/>
          <p:cNvSpPr txBox="1"/>
          <p:nvPr/>
        </p:nvSpPr>
        <p:spPr>
          <a:xfrm>
            <a:off x="7162800" y="5638800"/>
            <a:ext cx="1295400" cy="646331"/>
          </a:xfrm>
          <a:prstGeom prst="rect">
            <a:avLst/>
          </a:prstGeom>
          <a:noFill/>
          <a:ln>
            <a:solidFill>
              <a:schemeClr val="tx1"/>
            </a:solidFill>
          </a:ln>
        </p:spPr>
        <p:txBody>
          <a:bodyPr wrap="square" rtlCol="0">
            <a:spAutoFit/>
          </a:bodyPr>
          <a:lstStyle/>
          <a:p>
            <a:pPr algn="r" rtl="1"/>
            <a:r>
              <a:rPr lang="he-IL" dirty="0" smtClean="0"/>
              <a:t>100 שנה </a:t>
            </a:r>
            <a:r>
              <a:rPr lang="he-IL" dirty="0" smtClean="0"/>
              <a:t>למותו</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בעולם הילדים:</a:t>
            </a:r>
            <a:endParaRPr lang="en-US" dirty="0"/>
          </a:p>
        </p:txBody>
      </p:sp>
      <p:sp>
        <p:nvSpPr>
          <p:cNvPr id="3" name="Content Placeholder 2"/>
          <p:cNvSpPr>
            <a:spLocks noGrp="1"/>
          </p:cNvSpPr>
          <p:nvPr>
            <p:ph idx="1"/>
          </p:nvPr>
        </p:nvSpPr>
        <p:spPr>
          <a:xfrm>
            <a:off x="2819400" y="5486400"/>
            <a:ext cx="3200400" cy="1143000"/>
          </a:xfrm>
        </p:spPr>
        <p:txBody>
          <a:bodyPr>
            <a:noAutofit/>
          </a:bodyPr>
          <a:lstStyle/>
          <a:p>
            <a:pPr algn="r" rtl="1">
              <a:buNone/>
            </a:pPr>
            <a:r>
              <a:rPr lang="he-IL" sz="2400" dirty="0" smtClean="0"/>
              <a:t>דגל שמחת תורה/ קישוט לסוכה רוסיה 1902</a:t>
            </a:r>
            <a:endParaRPr lang="en-US" sz="2400" dirty="0"/>
          </a:p>
        </p:txBody>
      </p:sp>
      <p:pic>
        <p:nvPicPr>
          <p:cNvPr id="51202" name="Picture 2" descr="C:\Users\Osnat\Documents\heb126_fall2010\Herzl\SCAN0121.jpg"/>
          <p:cNvPicPr>
            <a:picLocks noChangeAspect="1" noChangeArrowheads="1"/>
          </p:cNvPicPr>
          <p:nvPr/>
        </p:nvPicPr>
        <p:blipFill>
          <a:blip r:embed="rId3" cstate="print"/>
          <a:srcRect/>
          <a:stretch>
            <a:fillRect/>
          </a:stretch>
        </p:blipFill>
        <p:spPr bwMode="auto">
          <a:xfrm>
            <a:off x="1676400" y="1295400"/>
            <a:ext cx="5410200" cy="408502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בעולם הילדים:</a:t>
            </a:r>
            <a:endParaRPr lang="en-US" dirty="0"/>
          </a:p>
        </p:txBody>
      </p:sp>
      <p:sp>
        <p:nvSpPr>
          <p:cNvPr id="3" name="Content Placeholder 2"/>
          <p:cNvSpPr>
            <a:spLocks noGrp="1"/>
          </p:cNvSpPr>
          <p:nvPr>
            <p:ph idx="1"/>
          </p:nvPr>
        </p:nvSpPr>
        <p:spPr>
          <a:xfrm>
            <a:off x="6705600" y="1600201"/>
            <a:ext cx="1981200" cy="990600"/>
          </a:xfrm>
        </p:spPr>
        <p:txBody>
          <a:bodyPr/>
          <a:lstStyle/>
          <a:p>
            <a:pPr marL="514350" indent="-514350" algn="r" rtl="1">
              <a:buNone/>
            </a:pPr>
            <a:r>
              <a:rPr lang="he-IL" dirty="0" smtClean="0"/>
              <a:t>משחקים</a:t>
            </a:r>
            <a:endParaRPr lang="en-US" dirty="0"/>
          </a:p>
        </p:txBody>
      </p:sp>
      <p:pic>
        <p:nvPicPr>
          <p:cNvPr id="49154" name="Picture 2" descr="http://images.mouse.co.il/storage/c/a/490_mishak.jpg"/>
          <p:cNvPicPr>
            <a:picLocks noChangeAspect="1" noChangeArrowheads="1"/>
          </p:cNvPicPr>
          <p:nvPr/>
        </p:nvPicPr>
        <p:blipFill>
          <a:blip r:embed="rId2" cstate="print"/>
          <a:srcRect/>
          <a:stretch>
            <a:fillRect/>
          </a:stretch>
        </p:blipFill>
        <p:spPr bwMode="auto">
          <a:xfrm>
            <a:off x="226290" y="1371600"/>
            <a:ext cx="6223000" cy="4191000"/>
          </a:xfrm>
          <a:prstGeom prst="rect">
            <a:avLst/>
          </a:prstGeom>
          <a:noFill/>
        </p:spPr>
      </p:pic>
      <p:sp>
        <p:nvSpPr>
          <p:cNvPr id="5" name="TextBox 4"/>
          <p:cNvSpPr txBox="1"/>
          <p:nvPr/>
        </p:nvSpPr>
        <p:spPr>
          <a:xfrm>
            <a:off x="990600" y="5638800"/>
            <a:ext cx="5486400" cy="646331"/>
          </a:xfrm>
          <a:prstGeom prst="rect">
            <a:avLst/>
          </a:prstGeom>
          <a:noFill/>
        </p:spPr>
        <p:txBody>
          <a:bodyPr wrap="square" rtlCol="0">
            <a:spAutoFit/>
          </a:bodyPr>
          <a:lstStyle/>
          <a:p>
            <a:r>
              <a:rPr lang="he-IL" dirty="0" smtClean="0"/>
              <a:t>דף משחק ללימוד עברית,מתוך המשחק "שחק ועלה" ערוך ומצוייר על ידי מרים ריטר צדק, הוצאת ברלוי, ת"א, 1940</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7" name="Picture 3"/>
          <p:cNvPicPr>
            <a:picLocks noChangeAspect="1" noChangeArrowheads="1"/>
          </p:cNvPicPr>
          <p:nvPr/>
        </p:nvPicPr>
        <p:blipFill>
          <a:blip r:embed="rId2" cstate="print"/>
          <a:srcRect/>
          <a:stretch>
            <a:fillRect/>
          </a:stretch>
        </p:blipFill>
        <p:spPr bwMode="auto">
          <a:xfrm>
            <a:off x="304800" y="1524000"/>
            <a:ext cx="5181600" cy="3805238"/>
          </a:xfrm>
          <a:prstGeom prst="rect">
            <a:avLst/>
          </a:prstGeom>
          <a:noFill/>
          <a:ln w="9525">
            <a:noFill/>
            <a:miter lim="800000"/>
            <a:headEnd/>
            <a:tailEnd/>
          </a:ln>
        </p:spPr>
      </p:pic>
      <p:sp>
        <p:nvSpPr>
          <p:cNvPr id="2" name="Title 1"/>
          <p:cNvSpPr>
            <a:spLocks noGrp="1"/>
          </p:cNvSpPr>
          <p:nvPr>
            <p:ph type="title"/>
          </p:nvPr>
        </p:nvSpPr>
        <p:spPr/>
        <p:txBody>
          <a:bodyPr/>
          <a:lstStyle/>
          <a:p>
            <a:r>
              <a:rPr lang="he-IL" dirty="0" smtClean="0"/>
              <a:t>בעולם הילדים: ספרים</a:t>
            </a:r>
            <a:endParaRPr lang="en-US" dirty="0"/>
          </a:p>
        </p:txBody>
      </p:sp>
      <p:sp>
        <p:nvSpPr>
          <p:cNvPr id="3" name="Content Placeholder 2"/>
          <p:cNvSpPr>
            <a:spLocks noGrp="1"/>
          </p:cNvSpPr>
          <p:nvPr>
            <p:ph idx="1"/>
          </p:nvPr>
        </p:nvSpPr>
        <p:spPr>
          <a:xfrm>
            <a:off x="381000" y="1676400"/>
            <a:ext cx="5029200" cy="533400"/>
          </a:xfrm>
        </p:spPr>
        <p:txBody>
          <a:bodyPr anchor="ctr">
            <a:normAutofit fontScale="70000" lnSpcReduction="20000"/>
          </a:bodyPr>
          <a:lstStyle/>
          <a:p>
            <a:pPr algn="r" rtl="1">
              <a:buNone/>
            </a:pPr>
            <a:r>
              <a:rPr lang="he-IL" dirty="0" smtClean="0"/>
              <a:t>אם תרצו אין זו אגדה, מאת אוריאל אופק</a:t>
            </a:r>
            <a:endParaRPr lang="en-US" dirty="0"/>
          </a:p>
        </p:txBody>
      </p:sp>
      <p:pic>
        <p:nvPicPr>
          <p:cNvPr id="52229" name="Picture 5" descr="http://simania.co.il/bookimages/covers68/689458.jpg"/>
          <p:cNvPicPr>
            <a:picLocks noChangeAspect="1" noChangeArrowheads="1"/>
          </p:cNvPicPr>
          <p:nvPr/>
        </p:nvPicPr>
        <p:blipFill>
          <a:blip r:embed="rId3" cstate="print"/>
          <a:srcRect/>
          <a:stretch>
            <a:fillRect/>
          </a:stretch>
        </p:blipFill>
        <p:spPr bwMode="auto">
          <a:xfrm>
            <a:off x="5562600" y="1143000"/>
            <a:ext cx="3348779" cy="52165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בעולם הילדים: ספרי לימוד ומחברות</a:t>
            </a:r>
            <a:endParaRPr lang="en-US" dirty="0"/>
          </a:p>
        </p:txBody>
      </p:sp>
      <p:pic>
        <p:nvPicPr>
          <p:cNvPr id="53250" name="Picture 2" descr="מחברת by zeevveez."/>
          <p:cNvPicPr>
            <a:picLocks noChangeAspect="1" noChangeArrowheads="1"/>
          </p:cNvPicPr>
          <p:nvPr/>
        </p:nvPicPr>
        <p:blipFill>
          <a:blip r:embed="rId2" cstate="print"/>
          <a:srcRect/>
          <a:stretch>
            <a:fillRect/>
          </a:stretch>
        </p:blipFill>
        <p:spPr bwMode="auto">
          <a:xfrm>
            <a:off x="350996" y="1858445"/>
            <a:ext cx="2773204" cy="3475555"/>
          </a:xfrm>
          <a:prstGeom prst="rect">
            <a:avLst/>
          </a:prstGeom>
          <a:noFill/>
          <a:ln w="9525">
            <a:noFill/>
            <a:miter lim="800000"/>
            <a:headEnd/>
            <a:tailEnd/>
          </a:ln>
        </p:spPr>
      </p:pic>
      <p:pic>
        <p:nvPicPr>
          <p:cNvPr id="53251" name="Picture 3"/>
          <p:cNvPicPr>
            <a:picLocks noChangeAspect="1" noChangeArrowheads="1"/>
          </p:cNvPicPr>
          <p:nvPr/>
        </p:nvPicPr>
        <p:blipFill>
          <a:blip r:embed="rId3" cstate="print"/>
          <a:srcRect/>
          <a:stretch>
            <a:fillRect/>
          </a:stretch>
        </p:blipFill>
        <p:spPr bwMode="auto">
          <a:xfrm>
            <a:off x="3352800" y="1792558"/>
            <a:ext cx="2590800" cy="3617642"/>
          </a:xfrm>
          <a:prstGeom prst="rect">
            <a:avLst/>
          </a:prstGeom>
          <a:noFill/>
          <a:ln w="9525">
            <a:noFill/>
            <a:miter lim="800000"/>
            <a:headEnd/>
            <a:tailEnd/>
          </a:ln>
        </p:spPr>
      </p:pic>
      <p:pic>
        <p:nvPicPr>
          <p:cNvPr id="53252" name="Picture 4"/>
          <p:cNvPicPr>
            <a:picLocks noChangeAspect="1" noChangeArrowheads="1"/>
          </p:cNvPicPr>
          <p:nvPr/>
        </p:nvPicPr>
        <p:blipFill>
          <a:blip r:embed="rId4" cstate="print"/>
          <a:srcRect/>
          <a:stretch>
            <a:fillRect/>
          </a:stretch>
        </p:blipFill>
        <p:spPr bwMode="auto">
          <a:xfrm>
            <a:off x="6096000" y="1828800"/>
            <a:ext cx="2590800" cy="36143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בעולם הילדים</a:t>
            </a:r>
            <a:endParaRPr lang="en-US" dirty="0"/>
          </a:p>
        </p:txBody>
      </p:sp>
      <p:pic>
        <p:nvPicPr>
          <p:cNvPr id="55298" name="Picture 2"/>
          <p:cNvPicPr>
            <a:picLocks noChangeAspect="1" noChangeArrowheads="1"/>
          </p:cNvPicPr>
          <p:nvPr/>
        </p:nvPicPr>
        <p:blipFill>
          <a:blip r:embed="rId3" cstate="print"/>
          <a:srcRect/>
          <a:stretch>
            <a:fillRect/>
          </a:stretch>
        </p:blipFill>
        <p:spPr bwMode="auto">
          <a:xfrm>
            <a:off x="1524000" y="1524000"/>
            <a:ext cx="5867400" cy="49977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עם קום המדינה: גיבורי תרבות חדשים</a:t>
            </a:r>
            <a:endParaRPr lang="en-US" dirty="0"/>
          </a:p>
        </p:txBody>
      </p:sp>
      <p:pic>
        <p:nvPicPr>
          <p:cNvPr id="57346" name="Picture 2" descr="http://storage.cet.ac.il/SharvitNew/Storage/591370/401158.jpg"/>
          <p:cNvPicPr>
            <a:picLocks noChangeAspect="1" noChangeArrowheads="1"/>
          </p:cNvPicPr>
          <p:nvPr/>
        </p:nvPicPr>
        <p:blipFill>
          <a:blip r:embed="rId3" cstate="print"/>
          <a:srcRect/>
          <a:stretch>
            <a:fillRect/>
          </a:stretch>
        </p:blipFill>
        <p:spPr bwMode="auto">
          <a:xfrm>
            <a:off x="1447800" y="1219200"/>
            <a:ext cx="3276599" cy="3996987"/>
          </a:xfrm>
          <a:prstGeom prst="rect">
            <a:avLst/>
          </a:prstGeom>
          <a:noFill/>
        </p:spPr>
      </p:pic>
      <p:pic>
        <p:nvPicPr>
          <p:cNvPr id="57350" name="Picture 6" descr="http://www.orianit.edu-negev.gov.il/mheifacm/sites/homepage/israel/Images/צבר(1).gif"/>
          <p:cNvPicPr>
            <a:picLocks noChangeAspect="1" noChangeArrowheads="1"/>
          </p:cNvPicPr>
          <p:nvPr/>
        </p:nvPicPr>
        <p:blipFill>
          <a:blip r:embed="rId4" cstate="print"/>
          <a:srcRect/>
          <a:stretch>
            <a:fillRect/>
          </a:stretch>
        </p:blipFill>
        <p:spPr bwMode="auto">
          <a:xfrm>
            <a:off x="304800" y="3581400"/>
            <a:ext cx="1709794" cy="2790826"/>
          </a:xfrm>
          <a:prstGeom prst="rect">
            <a:avLst/>
          </a:prstGeom>
          <a:noFill/>
        </p:spPr>
      </p:pic>
      <p:pic>
        <p:nvPicPr>
          <p:cNvPr id="57352" name="Picture 8" descr="israeli_soldier_in_suez_canal_life.jpg"/>
          <p:cNvPicPr>
            <a:picLocks noChangeAspect="1" noChangeArrowheads="1"/>
          </p:cNvPicPr>
          <p:nvPr/>
        </p:nvPicPr>
        <p:blipFill>
          <a:blip r:embed="rId5" cstate="print"/>
          <a:srcRect/>
          <a:stretch>
            <a:fillRect/>
          </a:stretch>
        </p:blipFill>
        <p:spPr bwMode="auto">
          <a:xfrm>
            <a:off x="5257800" y="1981200"/>
            <a:ext cx="3429000" cy="45720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he-IL" dirty="0" smtClean="0"/>
              <a:t>ובכל ישוב בישראל – שמו של הרחוב הראשי:</a:t>
            </a:r>
            <a:endParaRPr lang="en-US" dirty="0"/>
          </a:p>
        </p:txBody>
      </p:sp>
      <p:pic>
        <p:nvPicPr>
          <p:cNvPr id="44034" name="Picture 2" descr="http://www.nrg.co.il/images/archive/300x225/930/925.jpg"/>
          <p:cNvPicPr>
            <a:picLocks noChangeAspect="1" noChangeArrowheads="1"/>
          </p:cNvPicPr>
          <p:nvPr/>
        </p:nvPicPr>
        <p:blipFill>
          <a:blip r:embed="rId2" cstate="print"/>
          <a:srcRect/>
          <a:stretch>
            <a:fillRect/>
          </a:stretch>
        </p:blipFill>
        <p:spPr bwMode="auto">
          <a:xfrm>
            <a:off x="4419600" y="1371600"/>
            <a:ext cx="3771900" cy="2514600"/>
          </a:xfrm>
          <a:prstGeom prst="rect">
            <a:avLst/>
          </a:prstGeom>
          <a:noFill/>
        </p:spPr>
      </p:pic>
      <p:pic>
        <p:nvPicPr>
          <p:cNvPr id="7" name="Picture 6" descr="herzelst.jpg"/>
          <p:cNvPicPr>
            <a:picLocks noChangeAspect="1"/>
          </p:cNvPicPr>
          <p:nvPr/>
        </p:nvPicPr>
        <p:blipFill>
          <a:blip r:embed="rId3" cstate="print"/>
          <a:stretch>
            <a:fillRect/>
          </a:stretch>
        </p:blipFill>
        <p:spPr>
          <a:xfrm>
            <a:off x="685800" y="1371600"/>
            <a:ext cx="3611348" cy="2413000"/>
          </a:xfrm>
          <a:prstGeom prst="rect">
            <a:avLst/>
          </a:prstGeom>
        </p:spPr>
      </p:pic>
      <p:pic>
        <p:nvPicPr>
          <p:cNvPr id="44038" name="Picture 6" descr="http://www.notes.co.il/dar/user/%D7%A8%D7%97%D7%95%D7%91%20%D7%94%D7%A8%D7%A6%D7%9C%201913-1.JPG"/>
          <p:cNvPicPr>
            <a:picLocks noChangeAspect="1" noChangeArrowheads="1"/>
          </p:cNvPicPr>
          <p:nvPr/>
        </p:nvPicPr>
        <p:blipFill>
          <a:blip r:embed="rId4" cstate="print"/>
          <a:srcRect/>
          <a:stretch>
            <a:fillRect/>
          </a:stretch>
        </p:blipFill>
        <p:spPr bwMode="auto">
          <a:xfrm>
            <a:off x="609600" y="4038600"/>
            <a:ext cx="3762829" cy="2590800"/>
          </a:xfrm>
          <a:prstGeom prst="rect">
            <a:avLst/>
          </a:prstGeom>
          <a:noFill/>
        </p:spPr>
      </p:pic>
      <p:pic>
        <p:nvPicPr>
          <p:cNvPr id="44039" name="Picture 7" descr="52671"/>
          <p:cNvPicPr>
            <a:picLocks noChangeAspect="1" noChangeArrowheads="1"/>
          </p:cNvPicPr>
          <p:nvPr/>
        </p:nvPicPr>
        <p:blipFill>
          <a:blip r:embed="rId5" cstate="print"/>
          <a:srcRect/>
          <a:stretch>
            <a:fillRect/>
          </a:stretch>
        </p:blipFill>
        <p:spPr bwMode="auto">
          <a:xfrm>
            <a:off x="4648200" y="3962400"/>
            <a:ext cx="3581400" cy="26888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descr="http://upload.wikimedia.org/wikipedia/commons/thumb/c/c5/Herzl%2C_Herzliya.JPG/250px-Herzl%2C_Herzliya.JPG">
            <a:hlinkClick r:id="rId3"/>
          </p:cNvPr>
          <p:cNvPicPr>
            <a:picLocks noChangeAspect="1" noChangeArrowheads="1"/>
          </p:cNvPicPr>
          <p:nvPr/>
        </p:nvPicPr>
        <p:blipFill>
          <a:blip r:embed="rId4" cstate="print"/>
          <a:srcRect/>
          <a:stretch>
            <a:fillRect/>
          </a:stretch>
        </p:blipFill>
        <p:spPr bwMode="auto">
          <a:xfrm>
            <a:off x="228600" y="381000"/>
            <a:ext cx="2381250" cy="2762251"/>
          </a:xfrm>
          <a:prstGeom prst="rect">
            <a:avLst/>
          </a:prstGeom>
          <a:noFill/>
        </p:spPr>
      </p:pic>
      <p:sp>
        <p:nvSpPr>
          <p:cNvPr id="2" name="Title 1"/>
          <p:cNvSpPr>
            <a:spLocks noGrp="1"/>
          </p:cNvSpPr>
          <p:nvPr>
            <p:ph type="title"/>
          </p:nvPr>
        </p:nvSpPr>
        <p:spPr/>
        <p:txBody>
          <a:bodyPr>
            <a:normAutofit/>
          </a:bodyPr>
          <a:lstStyle/>
          <a:p>
            <a:r>
              <a:rPr lang="he-IL" dirty="0" smtClean="0"/>
              <a:t>ובעיר הרצליה (נוסדה 1924):</a:t>
            </a:r>
            <a:endParaRPr lang="en-US" dirty="0"/>
          </a:p>
        </p:txBody>
      </p:sp>
      <p:pic>
        <p:nvPicPr>
          <p:cNvPr id="45058" name="Picture 2" descr="file_0_big"/>
          <p:cNvPicPr>
            <a:picLocks noChangeAspect="1" noChangeArrowheads="1"/>
          </p:cNvPicPr>
          <p:nvPr/>
        </p:nvPicPr>
        <p:blipFill>
          <a:blip r:embed="rId5" cstate="print"/>
          <a:srcRect/>
          <a:stretch>
            <a:fillRect/>
          </a:stretch>
        </p:blipFill>
        <p:spPr bwMode="auto">
          <a:xfrm>
            <a:off x="2133600" y="1371600"/>
            <a:ext cx="6324600" cy="4965943"/>
          </a:xfrm>
          <a:prstGeom prst="rect">
            <a:avLst/>
          </a:prstGeom>
          <a:noFill/>
          <a:ln w="9525">
            <a:noFill/>
            <a:miter lim="800000"/>
            <a:headEnd/>
            <a:tailEnd/>
          </a:ln>
        </p:spPr>
      </p:pic>
      <p:pic>
        <p:nvPicPr>
          <p:cNvPr id="12290" name="Picture 2" descr="http://israelity.com/wp-content/2010/04/camel_herzliya-sm.jpg"/>
          <p:cNvPicPr>
            <a:picLocks noChangeAspect="1" noChangeArrowheads="1"/>
          </p:cNvPicPr>
          <p:nvPr/>
        </p:nvPicPr>
        <p:blipFill>
          <a:blip r:embed="rId6" cstate="print"/>
          <a:srcRect/>
          <a:stretch>
            <a:fillRect/>
          </a:stretch>
        </p:blipFill>
        <p:spPr bwMode="auto">
          <a:xfrm>
            <a:off x="228600" y="3048000"/>
            <a:ext cx="4177845" cy="3267076"/>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וגם:</a:t>
            </a:r>
            <a:endParaRPr lang="en-US" dirty="0"/>
          </a:p>
        </p:txBody>
      </p:sp>
      <p:pic>
        <p:nvPicPr>
          <p:cNvPr id="46085" name="Picture 5" descr="קובץ:Herzl Flag.jpg"/>
          <p:cNvPicPr>
            <a:picLocks noChangeAspect="1" noChangeArrowheads="1"/>
          </p:cNvPicPr>
          <p:nvPr/>
        </p:nvPicPr>
        <p:blipFill>
          <a:blip r:embed="rId3" r:link="rId4" cstate="print"/>
          <a:srcRect/>
          <a:stretch>
            <a:fillRect/>
          </a:stretch>
        </p:blipFill>
        <p:spPr bwMode="auto">
          <a:xfrm>
            <a:off x="5181600" y="1143000"/>
            <a:ext cx="3581400" cy="4954408"/>
          </a:xfrm>
          <a:prstGeom prst="rect">
            <a:avLst/>
          </a:prstGeom>
          <a:noFill/>
        </p:spPr>
      </p:pic>
      <p:sp>
        <p:nvSpPr>
          <p:cNvPr id="46087" name="Rectangle 7"/>
          <p:cNvSpPr>
            <a:spLocks noChangeArrowheads="1"/>
          </p:cNvSpPr>
          <p:nvPr/>
        </p:nvSpPr>
        <p:spPr bwMode="auto">
          <a:xfrm>
            <a:off x="0" y="57054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700" b="0" i="0" u="none" strike="noStrike" cap="none" normalizeH="0" baseline="0" smtClean="0">
                <a:ln>
                  <a:noFill/>
                </a:ln>
                <a:solidFill>
                  <a:schemeClr val="tx1"/>
                </a:solidFill>
                <a:effectLst/>
                <a:latin typeface="Arial" pitchFamily="34" charset="0"/>
                <a:cs typeface="Arial" pitchFamily="34" charset="0"/>
              </a:rPr>
              <a:t> </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9" name="Straight Arrow Connector 8"/>
          <p:cNvCxnSpPr/>
          <p:nvPr/>
        </p:nvCxnSpPr>
        <p:spPr>
          <a:xfrm rot="10800000">
            <a:off x="3962400" y="3733800"/>
            <a:ext cx="1143000" cy="1588"/>
          </a:xfrm>
          <a:prstGeom prst="straightConnector1">
            <a:avLst/>
          </a:prstGeom>
          <a:ln w="76200">
            <a:solidFill>
              <a:srgbClr val="00B0F0"/>
            </a:solidFill>
            <a:tailEnd type="arrow"/>
          </a:ln>
        </p:spPr>
        <p:style>
          <a:lnRef idx="1">
            <a:schemeClr val="accent1"/>
          </a:lnRef>
          <a:fillRef idx="0">
            <a:schemeClr val="accent1"/>
          </a:fillRef>
          <a:effectRef idx="0">
            <a:schemeClr val="accent1"/>
          </a:effectRef>
          <a:fontRef idx="minor">
            <a:schemeClr val="tx1"/>
          </a:fontRef>
        </p:style>
      </p:cxnSp>
      <p:pic>
        <p:nvPicPr>
          <p:cNvPr id="10" name="Picture 9" descr="Herz_Sportek.jpg"/>
          <p:cNvPicPr>
            <a:picLocks noChangeAspect="1"/>
          </p:cNvPicPr>
          <p:nvPr/>
        </p:nvPicPr>
        <p:blipFill>
          <a:blip r:embed="rId5" cstate="print"/>
          <a:stretch>
            <a:fillRect/>
          </a:stretch>
        </p:blipFill>
        <p:spPr>
          <a:xfrm>
            <a:off x="304800" y="1676400"/>
            <a:ext cx="3505200" cy="4831081"/>
          </a:xfrm>
          <a:prstGeom prst="rect">
            <a:avLst/>
          </a:prstGeom>
        </p:spPr>
      </p:pic>
      <p:pic>
        <p:nvPicPr>
          <p:cNvPr id="46082" name="Picture 2" descr="http://www.ynet.co.il/PicServer/48061/77_a.jpg"/>
          <p:cNvPicPr>
            <a:picLocks noChangeAspect="1" noChangeArrowheads="1"/>
          </p:cNvPicPr>
          <p:nvPr/>
        </p:nvPicPr>
        <p:blipFill>
          <a:blip r:embed="rId6" cstate="print"/>
          <a:srcRect/>
          <a:stretch>
            <a:fillRect/>
          </a:stretch>
        </p:blipFill>
        <p:spPr bwMode="auto">
          <a:xfrm>
            <a:off x="304800" y="609600"/>
            <a:ext cx="3505200" cy="3505200"/>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229600" cy="1143000"/>
          </a:xfrm>
        </p:spPr>
        <p:txBody>
          <a:bodyPr/>
          <a:lstStyle/>
          <a:p>
            <a:r>
              <a:rPr lang="he-IL" dirty="0" smtClean="0"/>
              <a:t>"הרצל" שווה מאה</a:t>
            </a:r>
            <a:endParaRPr lang="en-US" dirty="0"/>
          </a:p>
        </p:txBody>
      </p:sp>
      <p:pic>
        <p:nvPicPr>
          <p:cNvPr id="63490" name="Picture 2" descr="5-herzl-bill"/>
          <p:cNvPicPr>
            <a:picLocks noChangeAspect="1" noChangeArrowheads="1"/>
          </p:cNvPicPr>
          <p:nvPr/>
        </p:nvPicPr>
        <p:blipFill>
          <a:blip r:embed="rId3" cstate="print"/>
          <a:srcRect/>
          <a:stretch>
            <a:fillRect/>
          </a:stretch>
        </p:blipFill>
        <p:spPr bwMode="auto">
          <a:xfrm>
            <a:off x="228600" y="1905000"/>
            <a:ext cx="5097894" cy="2514600"/>
          </a:xfrm>
          <a:prstGeom prst="rect">
            <a:avLst/>
          </a:prstGeom>
          <a:noFill/>
          <a:ln w="9525">
            <a:noFill/>
            <a:miter lim="800000"/>
            <a:headEnd/>
            <a:tailEnd/>
          </a:ln>
        </p:spPr>
      </p:pic>
      <p:pic>
        <p:nvPicPr>
          <p:cNvPr id="63492" name="Picture 4" descr="http://agenda.nana10.co.il/uploads/yqvi_06_.jpg"/>
          <p:cNvPicPr>
            <a:picLocks noChangeAspect="1" noChangeArrowheads="1"/>
          </p:cNvPicPr>
          <p:nvPr/>
        </p:nvPicPr>
        <p:blipFill>
          <a:blip r:embed="rId4" cstate="print"/>
          <a:srcRect/>
          <a:stretch>
            <a:fillRect/>
          </a:stretch>
        </p:blipFill>
        <p:spPr bwMode="auto">
          <a:xfrm>
            <a:off x="5867400" y="990600"/>
            <a:ext cx="2845202" cy="550922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838200" y="0"/>
            <a:ext cx="7772400" cy="1470025"/>
          </a:xfrm>
        </p:spPr>
        <p:txBody>
          <a:bodyPr/>
          <a:lstStyle/>
          <a:p>
            <a:r>
              <a:rPr lang="he-IL" dirty="0" smtClean="0"/>
              <a:t>הרצל והמרפסת באומנות השימושית:</a:t>
            </a:r>
            <a:endParaRPr lang="en-US" dirty="0"/>
          </a:p>
        </p:txBody>
      </p:sp>
      <p:pic>
        <p:nvPicPr>
          <p:cNvPr id="3074" name="Picture 2" descr="http://www.herzl.org/upload/GalleryPics/Gallery1_346.jpg"/>
          <p:cNvPicPr>
            <a:picLocks noChangeAspect="1" noChangeArrowheads="1"/>
          </p:cNvPicPr>
          <p:nvPr/>
        </p:nvPicPr>
        <p:blipFill>
          <a:blip r:embed="rId3" cstate="print"/>
          <a:srcRect/>
          <a:stretch>
            <a:fillRect/>
          </a:stretch>
        </p:blipFill>
        <p:spPr bwMode="auto">
          <a:xfrm>
            <a:off x="990600" y="1112044"/>
            <a:ext cx="3429000" cy="2336006"/>
          </a:xfrm>
          <a:prstGeom prst="rect">
            <a:avLst/>
          </a:prstGeom>
          <a:noFill/>
        </p:spPr>
      </p:pic>
      <p:pic>
        <p:nvPicPr>
          <p:cNvPr id="3075" name="Picture 3" descr="שירון by zeevveez."/>
          <p:cNvPicPr>
            <a:picLocks noChangeAspect="1" noChangeArrowheads="1"/>
          </p:cNvPicPr>
          <p:nvPr/>
        </p:nvPicPr>
        <p:blipFill>
          <a:blip r:embed="rId4" cstate="print"/>
          <a:srcRect/>
          <a:stretch>
            <a:fillRect/>
          </a:stretch>
        </p:blipFill>
        <p:spPr bwMode="auto">
          <a:xfrm>
            <a:off x="4572000" y="1143000"/>
            <a:ext cx="3848100" cy="2920708"/>
          </a:xfrm>
          <a:prstGeom prst="rect">
            <a:avLst/>
          </a:prstGeom>
          <a:noFill/>
          <a:ln w="9525">
            <a:noFill/>
            <a:miter lim="800000"/>
            <a:headEnd/>
            <a:tailEnd/>
          </a:ln>
        </p:spPr>
      </p:pic>
      <p:pic>
        <p:nvPicPr>
          <p:cNvPr id="3076" name="Picture 4" descr="הרצל שלנו - מקראה לכתות ג ד ה - תש''ך by zeevveez."/>
          <p:cNvPicPr>
            <a:picLocks noChangeAspect="1" noChangeArrowheads="1"/>
          </p:cNvPicPr>
          <p:nvPr/>
        </p:nvPicPr>
        <p:blipFill>
          <a:blip r:embed="rId5" cstate="print"/>
          <a:srcRect/>
          <a:stretch>
            <a:fillRect/>
          </a:stretch>
        </p:blipFill>
        <p:spPr bwMode="auto">
          <a:xfrm>
            <a:off x="1524000" y="3429000"/>
            <a:ext cx="2289175" cy="3200400"/>
          </a:xfrm>
          <a:prstGeom prst="rect">
            <a:avLst/>
          </a:prstGeom>
          <a:noFill/>
          <a:ln w="9525">
            <a:noFill/>
            <a:miter lim="800000"/>
            <a:headEnd/>
            <a:tailEnd/>
          </a:ln>
        </p:spPr>
      </p:pic>
      <p:pic>
        <p:nvPicPr>
          <p:cNvPr id="3080" name="Picture 8" descr="http://www.herzl.org/upload/GalleryPics/Gallery1_348.jpg"/>
          <p:cNvPicPr>
            <a:picLocks noChangeAspect="1" noChangeArrowheads="1"/>
          </p:cNvPicPr>
          <p:nvPr/>
        </p:nvPicPr>
        <p:blipFill>
          <a:blip r:embed="rId6" cstate="print"/>
          <a:srcRect/>
          <a:stretch>
            <a:fillRect/>
          </a:stretch>
        </p:blipFill>
        <p:spPr bwMode="auto">
          <a:xfrm>
            <a:off x="4343400" y="4267200"/>
            <a:ext cx="4267200" cy="2360296"/>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62000" y="457200"/>
            <a:ext cx="7772400" cy="1470025"/>
          </a:xfrm>
        </p:spPr>
        <p:txBody>
          <a:bodyPr/>
          <a:lstStyle/>
          <a:p>
            <a:r>
              <a:rPr lang="he-IL" dirty="0" smtClean="0"/>
              <a:t>הרצל והמרפסת</a:t>
            </a:r>
            <a:br>
              <a:rPr lang="he-IL" dirty="0" smtClean="0"/>
            </a:br>
            <a:r>
              <a:rPr lang="he-IL" dirty="0" smtClean="0"/>
              <a:t>במחצית השניה של המאה ה-20</a:t>
            </a:r>
            <a:endParaRPr lang="en-US" dirty="0"/>
          </a:p>
        </p:txBody>
      </p:sp>
      <p:sp>
        <p:nvSpPr>
          <p:cNvPr id="5" name="Subtitle 4"/>
          <p:cNvSpPr>
            <a:spLocks noGrp="1"/>
          </p:cNvSpPr>
          <p:nvPr>
            <p:ph type="subTitle" idx="1"/>
          </p:nvPr>
        </p:nvSpPr>
        <p:spPr>
          <a:xfrm>
            <a:off x="5791200" y="2057400"/>
            <a:ext cx="2819400" cy="609600"/>
          </a:xfrm>
        </p:spPr>
        <p:txBody>
          <a:bodyPr>
            <a:normAutofit/>
          </a:bodyPr>
          <a:lstStyle/>
          <a:p>
            <a:pPr rtl="1"/>
            <a:r>
              <a:rPr lang="he-IL" dirty="0" smtClean="0">
                <a:solidFill>
                  <a:schemeClr val="tx1"/>
                </a:solidFill>
              </a:rPr>
              <a:t>פרסום פרטי</a:t>
            </a:r>
            <a:endParaRPr lang="en-US" dirty="0">
              <a:solidFill>
                <a:schemeClr val="tx1"/>
              </a:solidFill>
            </a:endParaRPr>
          </a:p>
        </p:txBody>
      </p:sp>
      <p:pic>
        <p:nvPicPr>
          <p:cNvPr id="1026" name="Picture 2" descr="אסי כהן במודעה של הבינלאומי by zeevveez."/>
          <p:cNvPicPr>
            <a:picLocks noChangeAspect="1" noChangeArrowheads="1"/>
          </p:cNvPicPr>
          <p:nvPr/>
        </p:nvPicPr>
        <p:blipFill>
          <a:blip r:embed="rId3" cstate="print"/>
          <a:srcRect/>
          <a:stretch>
            <a:fillRect/>
          </a:stretch>
        </p:blipFill>
        <p:spPr bwMode="auto">
          <a:xfrm>
            <a:off x="1676400" y="1905000"/>
            <a:ext cx="3527425" cy="4762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e-IL" dirty="0" smtClean="0"/>
              <a:t>הרצל והמרפסת</a:t>
            </a:r>
            <a:br>
              <a:rPr lang="he-IL" dirty="0" smtClean="0"/>
            </a:br>
            <a:r>
              <a:rPr lang="he-IL" dirty="0" smtClean="0"/>
              <a:t>במחצית השניה של המאה ה-20</a:t>
            </a:r>
            <a:endParaRPr lang="en-US" dirty="0"/>
          </a:p>
        </p:txBody>
      </p:sp>
      <p:sp>
        <p:nvSpPr>
          <p:cNvPr id="3" name="Content Placeholder 2"/>
          <p:cNvSpPr>
            <a:spLocks noGrp="1"/>
          </p:cNvSpPr>
          <p:nvPr>
            <p:ph idx="1"/>
          </p:nvPr>
        </p:nvSpPr>
        <p:spPr>
          <a:xfrm>
            <a:off x="6248400" y="1600201"/>
            <a:ext cx="2438400" cy="685800"/>
          </a:xfrm>
        </p:spPr>
        <p:txBody>
          <a:bodyPr/>
          <a:lstStyle/>
          <a:p>
            <a:pPr algn="r" rtl="1">
              <a:buNone/>
            </a:pPr>
            <a:r>
              <a:rPr lang="he-IL" dirty="0" smtClean="0"/>
              <a:t>פרסום פרטי</a:t>
            </a:r>
            <a:endParaRPr lang="en-US" dirty="0"/>
          </a:p>
        </p:txBody>
      </p:sp>
      <p:pic>
        <p:nvPicPr>
          <p:cNvPr id="2050" name="Picture 2" descr="מודעה עם  דיוקן הרצל 2 by zeevveez."/>
          <p:cNvPicPr>
            <a:picLocks noChangeAspect="1" noChangeArrowheads="1"/>
          </p:cNvPicPr>
          <p:nvPr/>
        </p:nvPicPr>
        <p:blipFill>
          <a:blip r:embed="rId3" cstate="print"/>
          <a:srcRect/>
          <a:stretch>
            <a:fillRect/>
          </a:stretch>
        </p:blipFill>
        <p:spPr bwMode="auto">
          <a:xfrm>
            <a:off x="381000" y="1524000"/>
            <a:ext cx="3733800" cy="51402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e-IL" dirty="0" smtClean="0"/>
              <a:t>הרצל והמרפסת</a:t>
            </a:r>
            <a:br>
              <a:rPr lang="he-IL" dirty="0" smtClean="0"/>
            </a:br>
            <a:r>
              <a:rPr lang="he-IL" dirty="0" smtClean="0"/>
              <a:t>במחצית השניה של המאה ה-20</a:t>
            </a:r>
            <a:endParaRPr lang="en-US" dirty="0"/>
          </a:p>
        </p:txBody>
      </p:sp>
      <p:sp>
        <p:nvSpPr>
          <p:cNvPr id="3" name="Content Placeholder 2"/>
          <p:cNvSpPr>
            <a:spLocks noGrp="1"/>
          </p:cNvSpPr>
          <p:nvPr>
            <p:ph idx="1"/>
          </p:nvPr>
        </p:nvSpPr>
        <p:spPr>
          <a:xfrm>
            <a:off x="6629400" y="1600201"/>
            <a:ext cx="2057400" cy="685800"/>
          </a:xfrm>
        </p:spPr>
        <p:txBody>
          <a:bodyPr>
            <a:normAutofit fontScale="92500"/>
          </a:bodyPr>
          <a:lstStyle/>
          <a:p>
            <a:pPr algn="r" rtl="1">
              <a:buNone/>
            </a:pPr>
            <a:r>
              <a:rPr lang="he-IL" dirty="0" smtClean="0"/>
              <a:t>פרסום פרטי</a:t>
            </a:r>
            <a:endParaRPr lang="en-US" dirty="0" smtClean="0"/>
          </a:p>
          <a:p>
            <a:pPr algn="r" rtl="1"/>
            <a:endParaRPr lang="en-US" dirty="0"/>
          </a:p>
        </p:txBody>
      </p:sp>
      <p:pic>
        <p:nvPicPr>
          <p:cNvPr id="4098" name="Picture 2" descr="מודעה עם  דיוקן הרצל -1 by zeevveez."/>
          <p:cNvPicPr>
            <a:picLocks noChangeAspect="1" noChangeArrowheads="1"/>
          </p:cNvPicPr>
          <p:nvPr/>
        </p:nvPicPr>
        <p:blipFill>
          <a:blip r:embed="rId3" cstate="print"/>
          <a:srcRect/>
          <a:stretch>
            <a:fillRect/>
          </a:stretch>
        </p:blipFill>
        <p:spPr bwMode="auto">
          <a:xfrm>
            <a:off x="1066800" y="1524000"/>
            <a:ext cx="3429000" cy="525293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הזמנות למסיבות יום העצמאות</a:t>
            </a:r>
            <a:endParaRPr lang="en-US" dirty="0"/>
          </a:p>
        </p:txBody>
      </p:sp>
      <p:pic>
        <p:nvPicPr>
          <p:cNvPr id="11267" name="Picture 3" descr="הזמנה למסיבת עצמאות by zeevveez."/>
          <p:cNvPicPr>
            <a:picLocks noChangeAspect="1" noChangeArrowheads="1"/>
          </p:cNvPicPr>
          <p:nvPr/>
        </p:nvPicPr>
        <p:blipFill>
          <a:blip r:embed="rId3" cstate="print"/>
          <a:srcRect/>
          <a:stretch>
            <a:fillRect/>
          </a:stretch>
        </p:blipFill>
        <p:spPr bwMode="auto">
          <a:xfrm>
            <a:off x="4191000" y="1066800"/>
            <a:ext cx="4762500" cy="4011613"/>
          </a:xfrm>
          <a:prstGeom prst="rect">
            <a:avLst/>
          </a:prstGeom>
          <a:noFill/>
          <a:ln w="9525">
            <a:noFill/>
            <a:miter lim="800000"/>
            <a:headEnd/>
            <a:tailEnd/>
          </a:ln>
        </p:spPr>
      </p:pic>
      <p:pic>
        <p:nvPicPr>
          <p:cNvPr id="11266" name="Picture 2" descr="הזמנה למסיבת יום העצמאות ה-58 by zeevveez."/>
          <p:cNvPicPr>
            <a:picLocks noChangeAspect="1" noChangeArrowheads="1"/>
          </p:cNvPicPr>
          <p:nvPr/>
        </p:nvPicPr>
        <p:blipFill>
          <a:blip r:embed="rId4" cstate="print"/>
          <a:srcRect/>
          <a:stretch>
            <a:fillRect/>
          </a:stretch>
        </p:blipFill>
        <p:spPr bwMode="auto">
          <a:xfrm>
            <a:off x="304800" y="2362200"/>
            <a:ext cx="4762500" cy="3562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e-IL" dirty="0" smtClean="0"/>
              <a:t>הרצל והמרפסת</a:t>
            </a:r>
            <a:br>
              <a:rPr lang="he-IL" dirty="0" smtClean="0"/>
            </a:br>
            <a:r>
              <a:rPr lang="he-IL" dirty="0" smtClean="0"/>
              <a:t>במחצית השניה של המאה ה-20</a:t>
            </a:r>
            <a:endParaRPr lang="en-US" dirty="0"/>
          </a:p>
        </p:txBody>
      </p:sp>
      <p:sp>
        <p:nvSpPr>
          <p:cNvPr id="3" name="Content Placeholder 2"/>
          <p:cNvSpPr>
            <a:spLocks noGrp="1"/>
          </p:cNvSpPr>
          <p:nvPr>
            <p:ph idx="1"/>
          </p:nvPr>
        </p:nvSpPr>
        <p:spPr>
          <a:xfrm>
            <a:off x="7315200" y="1600201"/>
            <a:ext cx="1371600" cy="762000"/>
          </a:xfrm>
        </p:spPr>
        <p:txBody>
          <a:bodyPr/>
          <a:lstStyle/>
          <a:p>
            <a:pPr algn="r" rtl="1">
              <a:buNone/>
            </a:pPr>
            <a:r>
              <a:rPr lang="he-IL" dirty="0" smtClean="0"/>
              <a:t>מחאה</a:t>
            </a:r>
            <a:endParaRPr lang="en-US" dirty="0"/>
          </a:p>
        </p:txBody>
      </p:sp>
      <p:pic>
        <p:nvPicPr>
          <p:cNvPr id="6146" name="Picture 2" descr="איריס דישון-כרזה ליום העצמאות ה-40 by zeevveez."/>
          <p:cNvPicPr>
            <a:picLocks noChangeAspect="1" noChangeArrowheads="1"/>
          </p:cNvPicPr>
          <p:nvPr/>
        </p:nvPicPr>
        <p:blipFill>
          <a:blip r:embed="rId3" cstate="print"/>
          <a:srcRect/>
          <a:stretch>
            <a:fillRect/>
          </a:stretch>
        </p:blipFill>
        <p:spPr bwMode="auto">
          <a:xfrm>
            <a:off x="1600200" y="1600200"/>
            <a:ext cx="3373438" cy="47625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דמות הרצל ככלי מחאה</a:t>
            </a:r>
            <a:endParaRPr lang="en-US" dirty="0"/>
          </a:p>
        </p:txBody>
      </p:sp>
      <p:sp>
        <p:nvSpPr>
          <p:cNvPr id="3" name="Content Placeholder 2"/>
          <p:cNvSpPr>
            <a:spLocks noGrp="1"/>
          </p:cNvSpPr>
          <p:nvPr>
            <p:ph idx="1"/>
          </p:nvPr>
        </p:nvSpPr>
        <p:spPr>
          <a:xfrm>
            <a:off x="5181600" y="1066800"/>
            <a:ext cx="3352800" cy="762000"/>
          </a:xfrm>
        </p:spPr>
        <p:txBody>
          <a:bodyPr/>
          <a:lstStyle/>
          <a:p>
            <a:pPr algn="r" rtl="1">
              <a:buNone/>
            </a:pPr>
            <a:r>
              <a:rPr lang="he-IL" dirty="0" smtClean="0"/>
              <a:t>לא רוצים לא צריך</a:t>
            </a:r>
            <a:endParaRPr lang="en-US" dirty="0"/>
          </a:p>
        </p:txBody>
      </p:sp>
      <p:pic>
        <p:nvPicPr>
          <p:cNvPr id="7170" name="Picture 2" descr="הרצל  אמר (שמיר): לא רוצים לא צריך by zeevveez."/>
          <p:cNvPicPr>
            <a:picLocks noChangeAspect="1" noChangeArrowheads="1"/>
          </p:cNvPicPr>
          <p:nvPr/>
        </p:nvPicPr>
        <p:blipFill>
          <a:blip r:embed="rId3" cstate="print"/>
          <a:srcRect/>
          <a:stretch>
            <a:fillRect/>
          </a:stretch>
        </p:blipFill>
        <p:spPr bwMode="auto">
          <a:xfrm>
            <a:off x="304800" y="1371600"/>
            <a:ext cx="3476625" cy="4762500"/>
          </a:xfrm>
          <a:prstGeom prst="rect">
            <a:avLst/>
          </a:prstGeom>
          <a:noFill/>
          <a:ln w="9525">
            <a:noFill/>
            <a:miter lim="800000"/>
            <a:headEnd/>
            <a:tailEnd/>
          </a:ln>
        </p:spPr>
      </p:pic>
      <p:pic>
        <p:nvPicPr>
          <p:cNvPr id="7171" name="Picture 3" descr="הרצל אמר: לא רוצים לא צריך 8 by zeevveez."/>
          <p:cNvPicPr>
            <a:picLocks noChangeAspect="1" noChangeArrowheads="1"/>
          </p:cNvPicPr>
          <p:nvPr/>
        </p:nvPicPr>
        <p:blipFill>
          <a:blip r:embed="rId4" cstate="print"/>
          <a:srcRect/>
          <a:stretch>
            <a:fillRect/>
          </a:stretch>
        </p:blipFill>
        <p:spPr bwMode="auto">
          <a:xfrm>
            <a:off x="4800600" y="1676400"/>
            <a:ext cx="3406775" cy="4762500"/>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דמות הרצל ככלי מחאה</a:t>
            </a:r>
            <a:endParaRPr lang="en-US" dirty="0"/>
          </a:p>
        </p:txBody>
      </p:sp>
      <p:pic>
        <p:nvPicPr>
          <p:cNvPr id="9218" name="Picture 2" descr="הרצל אמר: שואה שקטה 1 by zeevveez."/>
          <p:cNvPicPr>
            <a:picLocks noChangeAspect="1" noChangeArrowheads="1"/>
          </p:cNvPicPr>
          <p:nvPr/>
        </p:nvPicPr>
        <p:blipFill>
          <a:blip r:embed="rId2" cstate="print"/>
          <a:srcRect/>
          <a:stretch>
            <a:fillRect/>
          </a:stretch>
        </p:blipFill>
        <p:spPr bwMode="auto">
          <a:xfrm>
            <a:off x="1066800" y="1447800"/>
            <a:ext cx="6553200" cy="49149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mgTagOf3165356" descr="8163082009414204914"/>
          <p:cNvPicPr>
            <a:picLocks noChangeAspect="1" noChangeArrowheads="1"/>
          </p:cNvPicPr>
          <p:nvPr/>
        </p:nvPicPr>
        <p:blipFill>
          <a:blip r:embed="rId3" cstate="print"/>
          <a:srcRect/>
          <a:stretch>
            <a:fillRect/>
          </a:stretch>
        </p:blipFill>
        <p:spPr bwMode="auto">
          <a:xfrm>
            <a:off x="6858000" y="990600"/>
            <a:ext cx="2286000" cy="3219232"/>
          </a:xfrm>
          <a:prstGeom prst="rect">
            <a:avLst/>
          </a:prstGeom>
          <a:noFill/>
          <a:ln w="9525">
            <a:noFill/>
            <a:miter lim="800000"/>
            <a:headEnd/>
            <a:tailEnd/>
          </a:ln>
        </p:spPr>
      </p:pic>
      <p:sp>
        <p:nvSpPr>
          <p:cNvPr id="2" name="Title 1"/>
          <p:cNvSpPr>
            <a:spLocks noGrp="1"/>
          </p:cNvSpPr>
          <p:nvPr>
            <p:ph type="title"/>
          </p:nvPr>
        </p:nvSpPr>
        <p:spPr>
          <a:xfrm>
            <a:off x="304800" y="304800"/>
            <a:ext cx="8229600" cy="1143000"/>
          </a:xfrm>
        </p:spPr>
        <p:txBody>
          <a:bodyPr/>
          <a:lstStyle/>
          <a:p>
            <a:r>
              <a:rPr lang="he-IL" dirty="0" smtClean="0"/>
              <a:t>חוזה אישי: תערוכת קריקטורות 2008</a:t>
            </a:r>
            <a:endParaRPr lang="en-US" dirty="0"/>
          </a:p>
        </p:txBody>
      </p:sp>
      <p:sp>
        <p:nvSpPr>
          <p:cNvPr id="3" name="Content Placeholder 2"/>
          <p:cNvSpPr>
            <a:spLocks noGrp="1"/>
          </p:cNvSpPr>
          <p:nvPr>
            <p:ph idx="1"/>
          </p:nvPr>
        </p:nvSpPr>
        <p:spPr>
          <a:xfrm>
            <a:off x="5791200" y="5943600"/>
            <a:ext cx="2819400" cy="533400"/>
          </a:xfrm>
        </p:spPr>
        <p:txBody>
          <a:bodyPr>
            <a:normAutofit lnSpcReduction="10000"/>
          </a:bodyPr>
          <a:lstStyle/>
          <a:p>
            <a:pPr algn="r" rtl="1">
              <a:buNone/>
            </a:pPr>
            <a:r>
              <a:rPr lang="he-IL" dirty="0" smtClean="0"/>
              <a:t>חנוך פיבן</a:t>
            </a:r>
            <a:endParaRPr lang="en-US" dirty="0"/>
          </a:p>
        </p:txBody>
      </p:sp>
      <p:pic>
        <p:nvPicPr>
          <p:cNvPr id="12291" name="mainPic" descr="069"/>
          <p:cNvPicPr>
            <a:picLocks noChangeAspect="1" noChangeArrowheads="1"/>
          </p:cNvPicPr>
          <p:nvPr/>
        </p:nvPicPr>
        <p:blipFill>
          <a:blip r:embed="rId4" cstate="print"/>
          <a:srcRect/>
          <a:stretch>
            <a:fillRect/>
          </a:stretch>
        </p:blipFill>
        <p:spPr bwMode="auto">
          <a:xfrm>
            <a:off x="1295400" y="1219200"/>
            <a:ext cx="3690317" cy="51054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lstStyle/>
          <a:p>
            <a:r>
              <a:rPr lang="he-IL" dirty="0" smtClean="0"/>
              <a:t>חוזה אישי: תערוכת קריקטורות 2008</a:t>
            </a:r>
            <a:endParaRPr lang="en-US" dirty="0"/>
          </a:p>
        </p:txBody>
      </p:sp>
      <p:pic>
        <p:nvPicPr>
          <p:cNvPr id="13314" name="Picture 2" descr="http://www.nrg.co.il/images/archive/465x349/938/066.jpg"/>
          <p:cNvPicPr>
            <a:picLocks noChangeAspect="1" noChangeArrowheads="1"/>
          </p:cNvPicPr>
          <p:nvPr/>
        </p:nvPicPr>
        <p:blipFill>
          <a:blip r:embed="rId3" cstate="print"/>
          <a:srcRect/>
          <a:stretch>
            <a:fillRect/>
          </a:stretch>
        </p:blipFill>
        <p:spPr bwMode="auto">
          <a:xfrm>
            <a:off x="2133600" y="971550"/>
            <a:ext cx="4429125" cy="588645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he-IL" dirty="0" smtClean="0"/>
              <a:t>חוזה אישי: תערוכת קריקטורות 2008</a:t>
            </a:r>
            <a:endParaRPr lang="en-US" dirty="0"/>
          </a:p>
        </p:txBody>
      </p:sp>
      <p:pic>
        <p:nvPicPr>
          <p:cNvPr id="15362" name="Picture 2" descr="http://www.nrg.co.il/images/archive/465x349/938/070.jpg"/>
          <p:cNvPicPr>
            <a:picLocks noChangeAspect="1" noChangeArrowheads="1"/>
          </p:cNvPicPr>
          <p:nvPr/>
        </p:nvPicPr>
        <p:blipFill>
          <a:blip r:embed="rId3" cstate="print"/>
          <a:srcRect/>
          <a:stretch>
            <a:fillRect/>
          </a:stretch>
        </p:blipFill>
        <p:spPr bwMode="auto">
          <a:xfrm>
            <a:off x="0" y="990271"/>
            <a:ext cx="4648200" cy="5867729"/>
          </a:xfrm>
          <a:prstGeom prst="rect">
            <a:avLst/>
          </a:prstGeom>
          <a:noFill/>
        </p:spPr>
      </p:pic>
      <p:pic>
        <p:nvPicPr>
          <p:cNvPr id="15363" name="Picture 3" descr="73979741uv5"/>
          <p:cNvPicPr>
            <a:picLocks noChangeAspect="1" noChangeArrowheads="1"/>
          </p:cNvPicPr>
          <p:nvPr/>
        </p:nvPicPr>
        <p:blipFill>
          <a:blip r:embed="rId4" cstate="print"/>
          <a:srcRect/>
          <a:stretch>
            <a:fillRect/>
          </a:stretch>
        </p:blipFill>
        <p:spPr bwMode="auto">
          <a:xfrm>
            <a:off x="4343400" y="1295400"/>
            <a:ext cx="4765180" cy="5391744"/>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חוזה אישי: תערוכת קריקטורות 2008</a:t>
            </a:r>
            <a:endParaRPr lang="en-US" dirty="0"/>
          </a:p>
        </p:txBody>
      </p:sp>
      <p:pic>
        <p:nvPicPr>
          <p:cNvPr id="14337" name="Picture 1" descr="herzl8"/>
          <p:cNvPicPr>
            <a:picLocks noChangeAspect="1" noChangeArrowheads="1"/>
          </p:cNvPicPr>
          <p:nvPr/>
        </p:nvPicPr>
        <p:blipFill>
          <a:blip r:embed="rId3" cstate="print"/>
          <a:srcRect/>
          <a:stretch>
            <a:fillRect/>
          </a:stretch>
        </p:blipFill>
        <p:spPr bwMode="auto">
          <a:xfrm>
            <a:off x="2286000" y="1264648"/>
            <a:ext cx="4419600" cy="5593352"/>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dirty="0" smtClean="0"/>
              <a:t>חוזה אישי: תערוכת קריקטורות 2008</a:t>
            </a:r>
            <a:endParaRPr lang="en-US" dirty="0"/>
          </a:p>
        </p:txBody>
      </p:sp>
      <p:pic>
        <p:nvPicPr>
          <p:cNvPr id="45058" name="Picture 2" descr="43021_1488">
            <a:hlinkClick r:id="rId3"/>
          </p:cNvPr>
          <p:cNvPicPr>
            <a:picLocks noChangeAspect="1" noChangeArrowheads="1"/>
          </p:cNvPicPr>
          <p:nvPr/>
        </p:nvPicPr>
        <p:blipFill>
          <a:blip r:embed="rId4" cstate="print"/>
          <a:srcRect/>
          <a:stretch>
            <a:fillRect/>
          </a:stretch>
        </p:blipFill>
        <p:spPr bwMode="auto">
          <a:xfrm>
            <a:off x="990600" y="1295400"/>
            <a:ext cx="7239000" cy="497078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1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2132</TotalTime>
  <Words>1941</Words>
  <Application>Microsoft Office PowerPoint</Application>
  <PresentationFormat>On-screen Show (4:3)</PresentationFormat>
  <Paragraphs>161</Paragraphs>
  <Slides>35</Slides>
  <Notes>30</Notes>
  <HiddenSlides>0</HiddenSlides>
  <MMClips>0</MMClips>
  <ScaleCrop>false</ScaleCrop>
  <HeadingPairs>
    <vt:vector size="6" baseType="variant">
      <vt:variant>
        <vt:lpstr>Fonts Used</vt:lpstr>
      </vt:variant>
      <vt:variant>
        <vt:i4>3</vt:i4>
      </vt:variant>
      <vt:variant>
        <vt:lpstr>Theme</vt:lpstr>
      </vt:variant>
      <vt:variant>
        <vt:i4>14</vt:i4>
      </vt:variant>
      <vt:variant>
        <vt:lpstr>Slide Titles</vt:lpstr>
      </vt:variant>
      <vt:variant>
        <vt:i4>35</vt:i4>
      </vt:variant>
    </vt:vector>
  </HeadingPairs>
  <TitlesOfParts>
    <vt:vector size="52" baseType="lpstr">
      <vt:lpstr>Arial</vt:lpstr>
      <vt:lpstr>Calibri</vt:lpstr>
      <vt:lpstr>Times New Roman</vt:lpstr>
      <vt:lpstr>Office Theme</vt:lpstr>
      <vt:lpstr>2_Office Theme</vt:lpstr>
      <vt:lpstr>3_Office Theme</vt:lpstr>
      <vt:lpstr>4_Office Theme</vt:lpstr>
      <vt:lpstr>6_Office Theme</vt:lpstr>
      <vt:lpstr>7_Office Theme</vt:lpstr>
      <vt:lpstr>9_Office Theme</vt:lpstr>
      <vt:lpstr>10_Office Theme</vt:lpstr>
      <vt:lpstr>12_Office Theme</vt:lpstr>
      <vt:lpstr>14_Office Theme</vt:lpstr>
      <vt:lpstr>15_Office Theme</vt:lpstr>
      <vt:lpstr>16_Office Theme</vt:lpstr>
      <vt:lpstr>17_Office Theme</vt:lpstr>
      <vt:lpstr>18_Office Theme</vt:lpstr>
      <vt:lpstr>באזל, מלון המלכים 1901, צילום:א. מ. ליליאן</vt:lpstr>
      <vt:lpstr>הרצל – אגדה בחייו</vt:lpstr>
      <vt:lpstr>  הרמן שטרוק,    א. מ. ליליאן  </vt:lpstr>
      <vt:lpstr>בוריס ש"ץ</vt:lpstr>
      <vt:lpstr>דיוקן הרצל בחפצי בצלאל כלי לתעמולה ציונית</vt:lpstr>
      <vt:lpstr>קנית הרצל – קנית חלק בסיפור הציוני</vt:lpstr>
      <vt:lpstr>הפצת אגדת הרצל בבית היהודי:</vt:lpstr>
      <vt:lpstr>הפצת אגדת הרצל בבית היהודי:</vt:lpstr>
      <vt:lpstr>הקרן הקיימת מפיצה את דיוקן הרצל</vt:lpstr>
      <vt:lpstr>הקרן הקיימת מפיצה את דיוקן הרצל</vt:lpstr>
      <vt:lpstr>הקרן הקיימת מפיצה את דיוקן הרצל</vt:lpstr>
      <vt:lpstr>הקרן הקיימת מפיצה את דיוקן הרצל</vt:lpstr>
      <vt:lpstr>בעולם הילדים:</vt:lpstr>
      <vt:lpstr>בעולם הילדים:</vt:lpstr>
      <vt:lpstr>בעולם הילדים: ספרים</vt:lpstr>
      <vt:lpstr>בעולם הילדים: ספרי לימוד ומחברות</vt:lpstr>
      <vt:lpstr>בעולם הילדים</vt:lpstr>
      <vt:lpstr>עם קום המדינה: גיבורי תרבות חדשים</vt:lpstr>
      <vt:lpstr>ובכל ישוב בישראל – שמו של הרחוב הראשי:</vt:lpstr>
      <vt:lpstr>ובעיר הרצליה (נוסדה 1924):</vt:lpstr>
      <vt:lpstr>וגם:</vt:lpstr>
      <vt:lpstr>"הרצל" שווה מאה</vt:lpstr>
      <vt:lpstr>הרצל והמרפסת באומנות השימושית:</vt:lpstr>
      <vt:lpstr>הרצל והמרפסת במחצית השניה של המאה ה-20</vt:lpstr>
      <vt:lpstr>הרצל והמרפסת במחצית השניה של המאה ה-20</vt:lpstr>
      <vt:lpstr>הרצל והמרפסת במחצית השניה של המאה ה-20</vt:lpstr>
      <vt:lpstr>הזמנות למסיבות יום העצמאות</vt:lpstr>
      <vt:lpstr>הרצל והמרפסת במחצית השניה של המאה ה-20</vt:lpstr>
      <vt:lpstr>דמות הרצל ככלי מחאה</vt:lpstr>
      <vt:lpstr>דמות הרצל ככלי מחאה</vt:lpstr>
      <vt:lpstr>חוזה אישי: תערוכת קריקטורות 2008</vt:lpstr>
      <vt:lpstr>חוזה אישי: תערוכת קריקטורות 2008</vt:lpstr>
      <vt:lpstr>חוזה אישי: תערוכת קריקטורות 2008</vt:lpstr>
      <vt:lpstr>חוזה אישי: תערוכת קריקטורות 2008</vt:lpstr>
      <vt:lpstr>חוזה אישי: תערוכת קריקטורות 2008</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דיוקן הרצל באומנות השימושית</dc:title>
  <dc:creator>Osnat</dc:creator>
  <cp:lastModifiedBy>osnat aharoni</cp:lastModifiedBy>
  <cp:revision>94</cp:revision>
  <cp:lastPrinted>2014-02-04T13:40:09Z</cp:lastPrinted>
  <dcterms:created xsi:type="dcterms:W3CDTF">2010-06-21T12:49:46Z</dcterms:created>
  <dcterms:modified xsi:type="dcterms:W3CDTF">2014-02-04T18:01:36Z</dcterms:modified>
</cp:coreProperties>
</file>