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1" r:id="rId4"/>
    <p:sldId id="259" r:id="rId5"/>
    <p:sldId id="258" r:id="rId6"/>
    <p:sldId id="263" r:id="rId7"/>
    <p:sldId id="260" r:id="rId8"/>
    <p:sldId id="262"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B235"/>
    <a:srgbClr val="ECF2D8"/>
    <a:srgbClr val="0066FF"/>
    <a:srgbClr val="CCECFF"/>
    <a:srgbClr val="7F18BE"/>
    <a:srgbClr val="7030A0"/>
    <a:srgbClr val="D8AA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0" autoAdjust="0"/>
    <p:restoredTop sz="66270" autoAdjust="0"/>
  </p:normalViewPr>
  <p:slideViewPr>
    <p:cSldViewPr snapToGrid="0">
      <p:cViewPr varScale="1">
        <p:scale>
          <a:sx n="48" d="100"/>
          <a:sy n="48" d="100"/>
        </p:scale>
        <p:origin x="72" y="10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30E1A0-8DFB-4862-B22C-EABBC5B87070}" type="datetimeFigureOut">
              <a:rPr lang="en-US" smtClean="0"/>
              <a:t>1/18/2016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D2A03E-E1C2-4517-B4B7-53041BE63232}" type="slidenum">
              <a:rPr lang="en-US" smtClean="0"/>
              <a:t>‹#›</a:t>
            </a:fld>
            <a:endParaRPr lang="en-US"/>
          </a:p>
        </p:txBody>
      </p:sp>
    </p:spTree>
    <p:extLst>
      <p:ext uri="{BB962C8B-B14F-4D97-AF65-F5344CB8AC3E}">
        <p14:creationId xmlns:p14="http://schemas.microsoft.com/office/powerpoint/2010/main" val="240822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linicom.co.il/external/?u=14&amp;a=http%3A%2F%2Fwww.text.org.il%2Findex.php%3Fbook%3D07020816&amp;ref=http%3A%2F%2Fcafe.themarker.com%2Fpost%2F2434900%2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he.wikipedia.org/wiki/%D7%A9%D7%91%D7%98_%D7%99%D7%94%D7%95%D7%93%D7%94" TargetMode="External"/><Relationship Id="rId3" Type="http://schemas.openxmlformats.org/officeDocument/2006/relationships/hyperlink" Target="https://he.wikipedia.org/wiki/%D7%A9%D7%95%D7%A2%D7%9C" TargetMode="External"/><Relationship Id="rId7" Type="http://schemas.openxmlformats.org/officeDocument/2006/relationships/hyperlink" Target="https://he.wikipedia.org/wiki/%D7%9E%D7%9C%D7%97%D7%9E%D7%94"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he.wikipedia.org/w/index.php?title=%D7%99%D7%91%D7%95%D7%9C_(%D7%97%D7%A7%D7%9C%D7%90%D7%95%D7%AA)&amp;action=edit&amp;redlink=1" TargetMode="External"/><Relationship Id="rId5" Type="http://schemas.openxmlformats.org/officeDocument/2006/relationships/hyperlink" Target="https://he.wikipedia.org/wiki/%D7%96%D7%A0%D7%91" TargetMode="External"/><Relationship Id="rId4" Type="http://schemas.openxmlformats.org/officeDocument/2006/relationships/hyperlink" Target="https://he.wikipedia.org/wiki/%D7%9C%D7%A4%D7%99%D7%93" TargetMode="External"/><Relationship Id="rId9" Type="http://schemas.openxmlformats.org/officeDocument/2006/relationships/hyperlink" Target="https://he.wikipedia.org/wiki/%D7%97%D7%9E%D7%95%D7%A8"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he.wikipedia.org/wiki/%D7%A8%D7%9E%D7%97%22%D7%9C"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gilihaskin.com/%D7%97%D7%99%D7%99%D7%95-%D7%95%D7%93%D7%9E%D7%95%D7%AA%D7%95-%D7%A9%D7%9C-%D7%A9%D7%9E%D7%A9%D7%95%D7%9F-%D7%94%D7%92%D7%99%D7%91%D7%95%D7%A8-%D7%97%D7%9C%D7%A7-%D7%90/#_ftn8"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he.wikipedia.org/wiki/%D7%9E%D7%99%D7%AA%D7%95%D7%9C%D7%95%D7%92%D7%99%D7%94_%D7%99%D7%95%D7%95%D7%A0%D7%99%D7%AA" TargetMode="External"/><Relationship Id="rId13" Type="http://schemas.openxmlformats.org/officeDocument/2006/relationships/hyperlink" Target="https://he.wikipedia.org/wiki/%D7%90%D7%9C" TargetMode="External"/><Relationship Id="rId3" Type="http://schemas.openxmlformats.org/officeDocument/2006/relationships/hyperlink" Target="http://linicom.co.il/external/?u=14&amp;a=http://www.gilihaskin.com/ManagementFolder/Articles/RTE_popup_word_paste.asp#_ftn14&amp;ref=http://cafe.themarker.com/post/2434900/" TargetMode="External"/><Relationship Id="rId7" Type="http://schemas.openxmlformats.org/officeDocument/2006/relationships/hyperlink" Target="https://he.wikipedia.org/wiki/%D7%94%D7%A8%D7%A7%D7%95%D7%9C%D7%A1" TargetMode="External"/><Relationship Id="rId12" Type="http://schemas.openxmlformats.org/officeDocument/2006/relationships/hyperlink" Target="https://he.wikipedia.org/wiki/%D7%96%D7%90%D7%95%D7%A1"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lib.cet.ac.il/pages/item.asp?item=11529" TargetMode="External"/><Relationship Id="rId11" Type="http://schemas.openxmlformats.org/officeDocument/2006/relationships/hyperlink" Target="https://he.wikipedia.org/wiki/%D7%90%D7%93%D7%9D" TargetMode="External"/><Relationship Id="rId5" Type="http://schemas.openxmlformats.org/officeDocument/2006/relationships/hyperlink" Target="http://lib.cet.ac.il/pages/item.asp?item=9711" TargetMode="External"/><Relationship Id="rId10" Type="http://schemas.openxmlformats.org/officeDocument/2006/relationships/hyperlink" Target="https://he.wikipedia.org/wiki/%D7%90%D7%A8%D7%99%D7%94" TargetMode="External"/><Relationship Id="rId4" Type="http://schemas.openxmlformats.org/officeDocument/2006/relationships/hyperlink" Target="http://linicom.co.il/external/?u=14&amp;a=http://he.wikipedia.org/wiki/%D7%94%D7%A8%D7%A7%D7%95%D7%9C%D7%A1&amp;ref=http://cafe.themarker.com/post/2434900/" TargetMode="External"/><Relationship Id="rId9" Type="http://schemas.openxmlformats.org/officeDocument/2006/relationships/hyperlink" Target="https://he.wikipedia.org/wiki/%D7%9E%D7%99%D7%AA%D7%95%D7%9C%D7%95%D7%92%D7%99%D7%94_%D7%A8%D7%95%D7%9E%D7%99%D7%AA"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200" kern="1200" dirty="0" smtClean="0">
                <a:solidFill>
                  <a:schemeClr val="tx1"/>
                </a:solidFill>
                <a:effectLst/>
                <a:latin typeface="+mn-lt"/>
                <a:ea typeface="+mn-ea"/>
                <a:cs typeface="+mn-cs"/>
              </a:rPr>
              <a:t>סיפור על אהבה וחושך, דרמה של סקס והתאבדות, מיתוס שעניינו ארוס</a:t>
            </a:r>
            <a:r>
              <a:rPr lang="he-IL" sz="1200" kern="1200" dirty="0" smtClean="0">
                <a:solidFill>
                  <a:schemeClr val="tx1"/>
                </a:solidFill>
                <a:effectLst/>
                <a:latin typeface="+mn-lt"/>
                <a:ea typeface="+mn-ea"/>
                <a:cs typeface="+mn-cs"/>
              </a:rPr>
              <a:t> (יצר החיים והמיניות)</a:t>
            </a:r>
            <a:r>
              <a:rPr lang="ar-SA" sz="1200" kern="1200" dirty="0" smtClean="0">
                <a:solidFill>
                  <a:schemeClr val="tx1"/>
                </a:solidFill>
                <a:effectLst/>
                <a:latin typeface="+mn-lt"/>
                <a:ea typeface="+mn-ea"/>
                <a:cs typeface="+mn-cs"/>
              </a:rPr>
              <a:t> ותנאטוס</a:t>
            </a:r>
            <a:r>
              <a:rPr lang="he-IL" sz="1200" kern="1200" dirty="0" smtClean="0">
                <a:solidFill>
                  <a:schemeClr val="tx1"/>
                </a:solidFill>
                <a:effectLst/>
                <a:latin typeface="+mn-lt"/>
                <a:ea typeface="+mn-ea"/>
                <a:cs typeface="+mn-cs"/>
              </a:rPr>
              <a:t> (יצר התוקפנות והמוות)</a:t>
            </a:r>
            <a:r>
              <a:rPr lang="ar-SA" sz="1200" kern="1200" dirty="0" smtClean="0">
                <a:solidFill>
                  <a:schemeClr val="tx1"/>
                </a:solidFill>
                <a:effectLst/>
                <a:latin typeface="+mn-lt"/>
                <a:ea typeface="+mn-ea"/>
                <a:cs typeface="+mn-cs"/>
              </a:rPr>
              <a:t>: הניסוחים שונים, אבל כולם יכולים לשמש כותרת למחזור סיפורי שמשון במקרא (שופטים יג'-טז'). תחילת הסיפור, כזכור, בבשורת לידתו של שמשון לאשת מנוח, המשכו במערכת היחסים הבעייתית בין שמשון לאשה התמנית ובעימותים שהסתעפו ממנה עם הפלשתים, ולאחר אפיזודה קצרה עם הזונה מעזה מגיע הסיפור לשיאו בתיאור המפגש עם דלילה, האשה שאהב, המוביל בחוקיות, כמו-טרגית, אל מותו ההרואי במקדש דגון</a:t>
            </a:r>
            <a:r>
              <a:rPr lang="en-US" sz="1200" kern="1200" dirty="0" smtClean="0">
                <a:solidFill>
                  <a:schemeClr val="tx1"/>
                </a:solidFill>
                <a:effectLst/>
                <a:latin typeface="+mn-lt"/>
                <a:ea typeface="+mn-ea"/>
                <a:cs typeface="+mn-cs"/>
              </a:rPr>
              <a:t>.</a:t>
            </a:r>
          </a:p>
          <a:p>
            <a:pPr algn="r" rtl="1"/>
            <a:endParaRPr lang="he-IL" sz="1200" kern="1200" dirty="0" smtClean="0">
              <a:solidFill>
                <a:schemeClr val="tx1"/>
              </a:solidFill>
              <a:effectLst/>
              <a:latin typeface="+mn-lt"/>
              <a:ea typeface="+mn-ea"/>
              <a:cs typeface="+mn-cs"/>
            </a:endParaRPr>
          </a:p>
          <a:p>
            <a:pPr algn="r" rtl="1"/>
            <a:r>
              <a:rPr lang="ar-SA" sz="1200" kern="1200" dirty="0" smtClean="0">
                <a:solidFill>
                  <a:schemeClr val="tx1"/>
                </a:solidFill>
                <a:effectLst/>
                <a:latin typeface="+mn-lt"/>
                <a:ea typeface="+mn-ea"/>
                <a:cs typeface="+mn-cs"/>
              </a:rPr>
              <a:t>חז"ל במדרשים, מילטון בדרמה, רובנס ורמברנדט בציור, סן-סנס באופרה, ז'בוטינסקי ברומן, דה-מיל בסרט הוליוודי, לאה גולדברג, דוד אבידן, יהודה עמיחי ונתן זך בשירים </a:t>
            </a:r>
            <a:r>
              <a:rPr lang="he-IL" sz="1200" kern="1200" dirty="0" smtClean="0">
                <a:solidFill>
                  <a:schemeClr val="tx1"/>
                </a:solidFill>
                <a:effectLst/>
                <a:latin typeface="+mn-lt"/>
                <a:ea typeface="+mn-ea"/>
                <a:cs typeface="+mn-cs"/>
              </a:rPr>
              <a:t>ודוד גרוסמן בספרו "דבש אריות"</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a:t>
            </a:fld>
            <a:endParaRPr lang="en-US"/>
          </a:p>
        </p:txBody>
      </p:sp>
    </p:spTree>
    <p:extLst>
      <p:ext uri="{BB962C8B-B14F-4D97-AF65-F5344CB8AC3E}">
        <p14:creationId xmlns:p14="http://schemas.microsoft.com/office/powerpoint/2010/main" val="1169596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אם לדמויות בתנ"ך היה רייטינג, שמשון הגיבור היה בוודאי מהמובילים. מדובר בדמות שהטקסט התנכ"י ויצירות אמנות במהלך הדורות העניקו לה אפיון גופני מובהק (ראסטות, קומה אדירה, כתפיים רחבות, שרירים) וגם אפיון התנהגותי מובהק (מכונת הרג משומנת היטב, תחבולנית וערמומית, שכל מטרתה להכות באויבי ישראל, </a:t>
            </a:r>
            <a:r>
              <a:rPr lang="he-IL" sz="1200" kern="1200" dirty="0" err="1" smtClean="0">
                <a:solidFill>
                  <a:schemeClr val="tx1"/>
                </a:solidFill>
                <a:effectLst/>
                <a:latin typeface="+mn-lt"/>
                <a:ea typeface="+mn-ea"/>
                <a:cs typeface="+mn-cs"/>
              </a:rPr>
              <a:t>הפלשתים</a:t>
            </a:r>
            <a:r>
              <a:rPr lang="he-IL" sz="1200" kern="1200" dirty="0" smtClean="0">
                <a:solidFill>
                  <a:schemeClr val="tx1"/>
                </a:solidFill>
                <a:effectLst/>
                <a:latin typeface="+mn-lt"/>
                <a:ea typeface="+mn-ea"/>
                <a:cs typeface="+mn-cs"/>
              </a:rPr>
              <a:t>). ואי אפשר לשכוח כמובן את סופו של הסיפור - כה רומנטי, דרמטי וטרגי.</a:t>
            </a:r>
            <a:endParaRPr lang="en-US"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שמשון הוא דמות</a:t>
            </a:r>
            <a:r>
              <a:rPr lang="ar-SA" sz="1200" b="1" kern="1200" dirty="0" smtClean="0">
                <a:solidFill>
                  <a:schemeClr val="tx1"/>
                </a:solidFill>
                <a:effectLst/>
                <a:latin typeface="+mn-lt"/>
                <a:ea typeface="+mn-ea"/>
                <a:cs typeface="+mn-cs"/>
              </a:rPr>
              <a:t> שבין תכונותיה השונות מתגלעים יחסים מתוחים - סתירה, ניגוד, מעבר חריף מתכונה לתכונה וכיוצא באלה. שמשון עומד בשני העקרונות האלה: שופט, נזיר אלוהים ולוחם החירות הלאומית, ועם זאת גם החזק מכל אדם העסוק למעלה מראש בפרשיות אהבים והוללות, במסעות נקמה פרטיים ובתחרויות של חידות</a:t>
            </a:r>
            <a:endParaRPr lang="he-IL" sz="1200" b="1" kern="1200" dirty="0" smtClean="0">
              <a:solidFill>
                <a:schemeClr val="tx1"/>
              </a:solidFill>
              <a:effectLst/>
              <a:latin typeface="+mn-lt"/>
              <a:ea typeface="+mn-ea"/>
              <a:cs typeface="+mn-cs"/>
            </a:endParaRPr>
          </a:p>
          <a:p>
            <a:pPr algn="r" rtl="1"/>
            <a:endParaRPr lang="he-IL" sz="1200" b="1" kern="1200" dirty="0" smtClean="0">
              <a:solidFill>
                <a:schemeClr val="tx1"/>
              </a:solidFill>
              <a:effectLst/>
              <a:latin typeface="+mn-lt"/>
              <a:ea typeface="+mn-ea"/>
              <a:cs typeface="+mn-cs"/>
            </a:endParaRPr>
          </a:p>
          <a:p>
            <a:pPr algn="r" rtl="1"/>
            <a:r>
              <a:rPr lang="ar-SA" sz="1200" kern="1200" dirty="0" smtClean="0">
                <a:solidFill>
                  <a:schemeClr val="tx1"/>
                </a:solidFill>
                <a:effectLst/>
                <a:latin typeface="+mn-lt"/>
                <a:ea typeface="+mn-ea"/>
                <a:cs typeface="+mn-cs"/>
              </a:rPr>
              <a:t>הרומן</a:t>
            </a:r>
            <a:r>
              <a:rPr lang="ar-SA" sz="1200" b="1" u="sng" kern="1200" dirty="0" smtClean="0">
                <a:solidFill>
                  <a:schemeClr val="tx1"/>
                </a:solidFill>
                <a:effectLst/>
                <a:latin typeface="+mn-lt"/>
                <a:ea typeface="+mn-ea"/>
                <a:cs typeface="+mn-cs"/>
              </a:rPr>
              <a:t> </a:t>
            </a:r>
            <a:r>
              <a:rPr lang="ar-SA" sz="1200" b="1" u="sng" kern="1200" dirty="0" smtClean="0">
                <a:solidFill>
                  <a:schemeClr val="tx1"/>
                </a:solidFill>
                <a:effectLst/>
                <a:latin typeface="+mn-lt"/>
                <a:ea typeface="+mn-ea"/>
                <a:cs typeface="+mn-cs"/>
                <a:hlinkClick r:id="rId3"/>
              </a:rPr>
              <a:t>שמשון</a:t>
            </a:r>
            <a:r>
              <a:rPr lang="en-US"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(1919)</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אלגוריה </a:t>
            </a:r>
            <a:r>
              <a:rPr lang="ar-SA" sz="1200" kern="1200" dirty="0" smtClean="0">
                <a:solidFill>
                  <a:schemeClr val="tx1"/>
                </a:solidFill>
                <a:effectLst/>
                <a:latin typeface="+mn-lt"/>
                <a:ea typeface="+mn-ea"/>
                <a:cs typeface="+mn-cs"/>
              </a:rPr>
              <a:t>מאת </a:t>
            </a:r>
            <a:r>
              <a:rPr lang="ar-SA" sz="1200" b="1" kern="1200" dirty="0" smtClean="0">
                <a:solidFill>
                  <a:schemeClr val="tx1"/>
                </a:solidFill>
                <a:effectLst/>
                <a:latin typeface="+mn-lt"/>
                <a:ea typeface="+mn-ea"/>
                <a:cs typeface="+mn-cs"/>
              </a:rPr>
              <a:t>זאב ז'בוטינסקי</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הגם שנכתב רוסית, נחשב בשעתו ליצירת מופת של הספרות העברית. ז'בוטינסקי שאף להציג את השקפותיו על חידוש פני האומה במסגרת עלילה ספרותית . משום כך הוא מציג גיבור, בעל גוף ענק, אך גם בעל כושר החלטה. שמשון של ז'בוטינסקי הוקסם מתרבותם הגבוהה של יוצאי איי הים הרחוקים, ורצה להנהיג גם בעם ישראל המפורד את אורחותיהם – נטייתם למשמעת וסדר, הצבאיות שלהם, יכולתם הטכנולוגית ועליצותם בשעות הפנאי. את הערכים הללו שם ז'בוטינסקי בפיו של שמשון המצווה על אחיו: </a:t>
            </a:r>
            <a:r>
              <a:rPr lang="ar-SA" sz="1200" b="1" kern="1200" dirty="0" smtClean="0">
                <a:solidFill>
                  <a:schemeClr val="tx1"/>
                </a:solidFill>
                <a:effectLst/>
                <a:latin typeface="+mn-lt"/>
                <a:ea typeface="+mn-ea"/>
                <a:cs typeface="+mn-cs"/>
              </a:rPr>
              <a:t>"שימו עליכם מלך, למדו צחוק וקנו ברזל". </a:t>
            </a:r>
            <a:r>
              <a:rPr lang="ar-SA" sz="1200" kern="1200" dirty="0" smtClean="0">
                <a:solidFill>
                  <a:schemeClr val="tx1"/>
                </a:solidFill>
                <a:effectLst/>
                <a:latin typeface="+mn-lt"/>
                <a:ea typeface="+mn-ea"/>
                <a:cs typeface="+mn-cs"/>
              </a:rPr>
              <a:t>נראה שהערצת שמשון את הפלשתים משקפת את עמדתו של ז'בוטינסקי כלפי התרבות האירופאית</a:t>
            </a:r>
            <a:endParaRPr lang="he-IL" sz="120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במרכז הרומן עומדים דמותו של שמשון ויחסיו עם הפלישתים. ז'בוטינסקי ראה בשמשון גיבור ומנהיג טבעי שצמח בתקופה היסטורית קודרת אשר בה "אין מלך בישראל [ו]איש הישר בעיניו יעשה". המחבר רומז לאנאלוגיה בין תקופת השופטים לתקופת המנדט הבריטי ולמכשולים שהציבה אנגליה בדרך להקמת בית לאומי לעם ישראל בארץ ישראל.</a:t>
            </a:r>
          </a:p>
          <a:p>
            <a:pPr algn="r" rtl="1"/>
            <a:r>
              <a:rPr lang="he-IL" sz="1200" b="0" i="0" kern="1200" dirty="0" smtClean="0">
                <a:solidFill>
                  <a:schemeClr val="tx1"/>
                </a:solidFill>
                <a:effectLst/>
                <a:latin typeface="+mn-lt"/>
                <a:ea typeface="+mn-ea"/>
                <a:cs typeface="+mn-cs"/>
              </a:rPr>
              <a:t>על רקע נופי הארץ משורטטת ביד אמן דמותו של שמשון - הגיבור, השופט והנזיר. זהו נזיר מוזר המתמכר לקסמן של נשים פלישתיות; נהנתן המבלה בנעימים עם חבריו הפלישתים; קנא המשלח אש בשדות הפלישתים; גיבור הנושא את שערי עזה על כתפיו.</a:t>
            </a:r>
          </a:p>
          <a:p>
            <a:pPr algn="r" rtl="1"/>
            <a:r>
              <a:rPr lang="he-IL" sz="1200" b="0" i="0" kern="1200" dirty="0" smtClean="0">
                <a:solidFill>
                  <a:schemeClr val="tx1"/>
                </a:solidFill>
                <a:effectLst/>
                <a:latin typeface="+mn-lt"/>
                <a:ea typeface="+mn-ea"/>
                <a:cs typeface="+mn-cs"/>
              </a:rPr>
              <a:t>מעל </a:t>
            </a:r>
            <a:r>
              <a:rPr lang="he-IL" sz="1200" b="0" i="0" kern="1200" dirty="0" err="1" smtClean="0">
                <a:solidFill>
                  <a:schemeClr val="tx1"/>
                </a:solidFill>
                <a:effectLst/>
                <a:latin typeface="+mn-lt"/>
                <a:ea typeface="+mn-ea"/>
                <a:cs typeface="+mn-cs"/>
              </a:rPr>
              <a:t>הכל</a:t>
            </a:r>
            <a:r>
              <a:rPr lang="he-IL" sz="1200" b="0" i="0" kern="1200" dirty="0" smtClean="0">
                <a:solidFill>
                  <a:schemeClr val="tx1"/>
                </a:solidFill>
                <a:effectLst/>
                <a:latin typeface="+mn-lt"/>
                <a:ea typeface="+mn-ea"/>
                <a:cs typeface="+mn-cs"/>
              </a:rPr>
              <a:t> שמשון הוא תלמיד חרוץ הלומד את סוד כוחם של הפלישתים המציקים לאחיו בני שבט דן. וממקום כלאו הוא שולח מסר-צוואה לאחיו:</a:t>
            </a:r>
          </a:p>
          <a:p>
            <a:pPr algn="r" rtl="1"/>
            <a:r>
              <a:rPr lang="he-IL" sz="1200" b="0" i="0" kern="1200" dirty="0" smtClean="0">
                <a:solidFill>
                  <a:schemeClr val="tx1"/>
                </a:solidFill>
                <a:effectLst/>
                <a:latin typeface="+mn-lt"/>
                <a:ea typeface="+mn-ea"/>
                <a:cs typeface="+mn-cs"/>
              </a:rPr>
              <a:t>     + קיבצו ברזל</a:t>
            </a:r>
            <a:br>
              <a:rPr lang="he-IL" sz="1200" b="0" i="0" kern="1200" dirty="0" smtClean="0">
                <a:solidFill>
                  <a:schemeClr val="tx1"/>
                </a:solidFill>
                <a:effectLst/>
                <a:latin typeface="+mn-lt"/>
                <a:ea typeface="+mn-ea"/>
                <a:cs typeface="+mn-cs"/>
              </a:rPr>
            </a:br>
            <a:r>
              <a:rPr lang="he-IL" sz="1200" b="0" i="0" kern="1200" dirty="0" smtClean="0">
                <a:solidFill>
                  <a:schemeClr val="tx1"/>
                </a:solidFill>
                <a:effectLst/>
                <a:latin typeface="+mn-lt"/>
                <a:ea typeface="+mn-ea"/>
                <a:cs typeface="+mn-cs"/>
              </a:rPr>
              <a:t>     + שימו עליכם מלך</a:t>
            </a:r>
            <a:br>
              <a:rPr lang="he-IL" sz="1200" b="0" i="0" kern="1200" dirty="0" smtClean="0">
                <a:solidFill>
                  <a:schemeClr val="tx1"/>
                </a:solidFill>
                <a:effectLst/>
                <a:latin typeface="+mn-lt"/>
                <a:ea typeface="+mn-ea"/>
                <a:cs typeface="+mn-cs"/>
              </a:rPr>
            </a:br>
            <a:r>
              <a:rPr lang="he-IL" sz="1200" b="0" i="0" kern="1200" dirty="0" smtClean="0">
                <a:solidFill>
                  <a:schemeClr val="tx1"/>
                </a:solidFill>
                <a:effectLst/>
                <a:latin typeface="+mn-lt"/>
                <a:ea typeface="+mn-ea"/>
                <a:cs typeface="+mn-cs"/>
              </a:rPr>
              <a:t>     + לימדו לצחוק</a:t>
            </a:r>
            <a:endParaRPr lang="he-I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2</a:t>
            </a:fld>
            <a:endParaRPr lang="en-US"/>
          </a:p>
        </p:txBody>
      </p:sp>
    </p:spTree>
    <p:extLst>
      <p:ext uri="{BB962C8B-B14F-4D97-AF65-F5344CB8AC3E}">
        <p14:creationId xmlns:p14="http://schemas.microsoft.com/office/powerpoint/2010/main" val="3710644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אם לדמויות בתנ"ך היה רייטינג, שמשון הגיבור היה בוודאי מהמובילים. מדובר בדמות שהטקסט התנכ"י ויצירות אמנות במהלך הדורות העניקו לה אפיון גופני מובהק (ראסטות, קומה אדירה, כתפיים רחבות, שרירים) וגם אפיון התנהגותי מובהק (מכונת הרג משומנת היטב, תחבולנית וערמומית, שכל מטרתה להכות באויבי ישראל, </a:t>
            </a:r>
            <a:r>
              <a:rPr lang="he-IL" sz="1200" kern="1200" dirty="0" err="1" smtClean="0">
                <a:solidFill>
                  <a:schemeClr val="tx1"/>
                </a:solidFill>
                <a:effectLst/>
                <a:latin typeface="+mn-lt"/>
                <a:ea typeface="+mn-ea"/>
                <a:cs typeface="+mn-cs"/>
              </a:rPr>
              <a:t>הפלשתים</a:t>
            </a:r>
            <a:r>
              <a:rPr lang="he-IL" sz="1200" kern="1200" dirty="0" smtClean="0">
                <a:solidFill>
                  <a:schemeClr val="tx1"/>
                </a:solidFill>
                <a:effectLst/>
                <a:latin typeface="+mn-lt"/>
                <a:ea typeface="+mn-ea"/>
                <a:cs typeface="+mn-cs"/>
              </a:rPr>
              <a:t>). ואי אפשר לשכוח כמובן את סופו של הסיפור - כה רומנטי, דרמטי וטרגי.</a:t>
            </a:r>
            <a:endParaRPr lang="en-US" sz="1200" kern="1200" dirty="0" smtClean="0">
              <a:solidFill>
                <a:schemeClr val="tx1"/>
              </a:solidFill>
              <a:effectLst/>
              <a:latin typeface="+mn-lt"/>
              <a:ea typeface="+mn-ea"/>
              <a:cs typeface="+mn-cs"/>
            </a:endParaRPr>
          </a:p>
          <a:p>
            <a:pPr algn="r"/>
            <a:endParaRPr lang="he-IL" sz="1200" b="1" i="0" kern="1200" dirty="0" smtClean="0">
              <a:solidFill>
                <a:schemeClr val="tx1"/>
              </a:solidFill>
              <a:effectLst/>
              <a:latin typeface="+mn-lt"/>
              <a:ea typeface="+mn-ea"/>
              <a:cs typeface="+mn-cs"/>
            </a:endParaRPr>
          </a:p>
          <a:p>
            <a:pPr rtl="1"/>
            <a:r>
              <a:rPr lang="he-IL"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lgn="r" rtl="1"/>
            <a:r>
              <a:rPr lang="ar-SA" sz="1200" b="1" kern="1200" dirty="0" smtClean="0">
                <a:solidFill>
                  <a:schemeClr val="tx1"/>
                </a:solidFill>
                <a:effectLst/>
                <a:latin typeface="+mn-lt"/>
                <a:ea typeface="+mn-ea"/>
                <a:cs typeface="+mn-cs"/>
              </a:rPr>
              <a:t>חידת שמשון</a:t>
            </a:r>
            <a:r>
              <a:rPr lang="ar-SA" sz="1200" kern="1200" dirty="0" smtClean="0">
                <a:solidFill>
                  <a:schemeClr val="tx1"/>
                </a:solidFill>
                <a:effectLst/>
                <a:latin typeface="+mn-lt"/>
                <a:ea typeface="+mn-ea"/>
                <a:cs typeface="+mn-cs"/>
              </a:rPr>
              <a:t> היא חידה</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המופיעה בתנ"ך</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כחלק מסיפור עלילותיו</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של שמשון</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את החידה חד שמשון במשתה חתונתו לשלושים אורחיו הפלשתים</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בזה הלשון</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מֵהָאֹכֵל יָצָא מַאֲכָל וּמֵעַז יָצָא מָתוֹק</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ספר שופטים</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פרק י"ד</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פסוק י"ד</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החידה מבוססת על חוויה פרטית של שמשון, שהרג אריה</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ולאחר זמן מצא בגווייתו דבורים ודבש</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זהו גם פתרונה של החידה</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מַה מָּתוֹק מִדְּבַשׁ וּמֶה עַז מֵאֲרִי</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ספר שופטים</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פרק י"ד</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פסוק י"ח</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האריה הוא האוכל העז והדבש הוא המאכל המתוק. הפלשתים, שלא יכלו לנחש את פתרון החידה, סחטו אותו באיומים מאשתו, ששכנעה את שמשון לגלותו לה</a:t>
            </a:r>
            <a:r>
              <a:rPr lang="en-US" sz="1200" kern="1200" dirty="0" smtClean="0">
                <a:solidFill>
                  <a:schemeClr val="tx1"/>
                </a:solidFill>
                <a:effectLst/>
                <a:latin typeface="+mn-lt"/>
                <a:ea typeface="+mn-ea"/>
                <a:cs typeface="+mn-cs"/>
              </a:rPr>
              <a:t>.</a:t>
            </a:r>
            <a:endParaRPr lang="he-IL" sz="1200" kern="1200" dirty="0" smtClean="0">
              <a:solidFill>
                <a:schemeClr val="tx1"/>
              </a:solidFill>
              <a:effectLst/>
              <a:latin typeface="+mn-lt"/>
              <a:ea typeface="+mn-ea"/>
              <a:cs typeface="+mn-cs"/>
            </a:endParaRPr>
          </a:p>
          <a:p>
            <a:pPr marL="0" marR="0" indent="0" algn="r" defTabSz="914400" rtl="1" eaLnBrk="1" fontAlgn="auto" latinLnBrk="0" hangingPunct="1">
              <a:lnSpc>
                <a:spcPct val="100000"/>
              </a:lnSpc>
              <a:spcBef>
                <a:spcPts val="0"/>
              </a:spcBef>
              <a:spcAft>
                <a:spcPts val="0"/>
              </a:spcAft>
              <a:buClrTx/>
              <a:buSzTx/>
              <a:buFontTx/>
              <a:buNone/>
              <a:tabLst/>
              <a:defRPr/>
            </a:pPr>
            <a:r>
              <a:rPr lang="he-IL" sz="1200" b="1" i="0" kern="1200" dirty="0" smtClean="0">
                <a:solidFill>
                  <a:schemeClr val="tx1"/>
                </a:solidFill>
                <a:effectLst/>
                <a:latin typeface="+mn-lt"/>
                <a:ea typeface="+mn-ea"/>
                <a:cs typeface="+mn-cs"/>
              </a:rPr>
              <a:t>השערת כפל המשמעות במילה "ארי"</a:t>
            </a:r>
          </a:p>
          <a:p>
            <a:pPr marL="0" marR="0" indent="0" algn="r" defTabSz="914400" rtl="1" eaLnBrk="1" fontAlgn="auto" latinLnBrk="0" hangingPunct="1">
              <a:lnSpc>
                <a:spcPct val="100000"/>
              </a:lnSpc>
              <a:spcBef>
                <a:spcPts val="0"/>
              </a:spcBef>
              <a:spcAft>
                <a:spcPts val="0"/>
              </a:spcAft>
              <a:buClrTx/>
              <a:buSzTx/>
              <a:buFontTx/>
              <a:buNone/>
              <a:tabLst/>
              <a:defRPr/>
            </a:pPr>
            <a:r>
              <a:rPr lang="ar-SA" sz="1200" kern="1200" dirty="0" smtClean="0">
                <a:solidFill>
                  <a:schemeClr val="tx1"/>
                </a:solidFill>
                <a:effectLst/>
                <a:latin typeface="+mn-lt"/>
                <a:ea typeface="+mn-ea"/>
                <a:cs typeface="+mn-cs"/>
              </a:rPr>
              <a:t>השערה שהיוותה בסיס לדיון נרחב הועלתה על ידי הפילולוג</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של השפות השמיות</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האנס באואר</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באואר שיער שבעברית הקדומה התקיימה המילה "אֲרִי" במשמעות "דבש", לצד המשמעות ההומונימית</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הרגילה של "אריה"; המילה המשוערת נגזרה מהשורש</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אר"ה, המתייחס ללקיטה ואיסוף של פירות, מיצי פירות ועוד, כמו בשיר השירים ה, א</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אָרִיתִי מוֹרִי עִם בְּשָׂמִי אכלתי יערי עם </a:t>
            </a:r>
            <a:r>
              <a:rPr lang="ar-SA" sz="1200" b="1" kern="1200" dirty="0" smtClean="0">
                <a:solidFill>
                  <a:schemeClr val="tx1"/>
                </a:solidFill>
                <a:effectLst/>
                <a:latin typeface="+mn-lt"/>
                <a:ea typeface="+mn-ea"/>
                <a:cs typeface="+mn-cs"/>
              </a:rPr>
              <a:t>דבשי</a:t>
            </a:r>
            <a:r>
              <a:rPr lang="en-US" sz="1200" b="1" kern="1200" dirty="0" smtClean="0">
                <a:solidFill>
                  <a:schemeClr val="tx1"/>
                </a:solidFill>
                <a:effectLst/>
                <a:latin typeface="+mn-lt"/>
                <a:ea typeface="+mn-ea"/>
                <a:cs typeface="+mn-cs"/>
              </a:rPr>
              <a:t>...</a:t>
            </a:r>
            <a:r>
              <a:rPr lang="ar-SA" sz="1200" kern="1200" dirty="0" smtClean="0">
                <a:solidFill>
                  <a:schemeClr val="tx1"/>
                </a:solidFill>
                <a:effectLst/>
                <a:latin typeface="+mn-lt"/>
                <a:ea typeface="+mn-ea"/>
                <a:cs typeface="+mn-cs"/>
              </a:rPr>
              <a:t>ההשערה מבוססת בין השאר על השוואה למילה ערבית</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דומה.‏לפי השערה זו, החידה הייתה חידת כפל לשון</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הפותר נדרש למצוא מילה דו-משמעית שמובנה האחד הוא אוֹכֵל (טורף) עז ומובנה האחר הוא מאכל מתוק.‏</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התשובה המקורית לחידה הייתה אפוא "ארי". יש הסבורים שגם תשובתם המקורית של הפלשתים בסיפור המקראי הייתה: "מה מתוק מארי ומה עז מארי?", כשכוונתם למובנים השונים של דבש ואריה, בהתאמה. בשלב מאוחר יותר המילה "ארי" במובנה כ"דבש" לא הייתה עוד מובנת כל צורכה והיא תוקנה ל"דבש", תיקון שגרם לשיבוש החידה</a:t>
            </a:r>
            <a:r>
              <a:rPr lang="en-US" sz="1200" kern="1200" dirty="0" smtClean="0">
                <a:solidFill>
                  <a:schemeClr val="tx1"/>
                </a:solidFill>
                <a:effectLst/>
                <a:latin typeface="+mn-lt"/>
                <a:ea typeface="+mn-ea"/>
                <a:cs typeface="+mn-cs"/>
              </a:rPr>
              <a:t>.</a:t>
            </a:r>
          </a:p>
          <a:p>
            <a:pPr algn="r"/>
            <a:endParaRPr lang="he-IL" sz="1200" b="1" i="0" kern="1200" dirty="0" smtClean="0">
              <a:solidFill>
                <a:schemeClr val="tx1"/>
              </a:solidFill>
              <a:effectLst/>
              <a:latin typeface="+mn-lt"/>
              <a:ea typeface="+mn-ea"/>
              <a:cs typeface="+mn-cs"/>
            </a:endParaRPr>
          </a:p>
          <a:p>
            <a:pPr algn="r"/>
            <a:endParaRPr lang="he-IL" sz="1200" b="1" i="0" kern="1200" dirty="0" smtClean="0">
              <a:solidFill>
                <a:schemeClr val="tx1"/>
              </a:solidFill>
              <a:effectLst/>
              <a:latin typeface="+mn-lt"/>
              <a:ea typeface="+mn-ea"/>
              <a:cs typeface="+mn-cs"/>
            </a:endParaRPr>
          </a:p>
          <a:p>
            <a:pPr algn="r"/>
            <a:r>
              <a:rPr lang="he-IL" sz="1200" b="1" i="0" kern="1200" dirty="0" smtClean="0">
                <a:solidFill>
                  <a:schemeClr val="tx1"/>
                </a:solidFill>
                <a:effectLst/>
                <a:latin typeface="+mn-lt"/>
                <a:ea typeface="+mn-ea"/>
                <a:cs typeface="+mn-cs"/>
              </a:rPr>
              <a:t>סיפור השועלים: </a:t>
            </a:r>
            <a:r>
              <a:rPr lang="he-IL" sz="1200" b="0" i="0" kern="1200" dirty="0" smtClean="0">
                <a:solidFill>
                  <a:schemeClr val="tx1"/>
                </a:solidFill>
                <a:effectLst/>
                <a:latin typeface="+mn-lt"/>
                <a:ea typeface="+mn-ea"/>
                <a:cs typeface="+mn-cs"/>
              </a:rPr>
              <a:t>שמשון רצה לחזור לאשתו, אך גילה כי אביה נתנה לאחר. כדי לנקום, לכד שמשון 300 </a:t>
            </a:r>
            <a:r>
              <a:rPr lang="he-IL" sz="1200" b="0" i="0" u="none" strike="noStrike" kern="1200" dirty="0" smtClean="0">
                <a:solidFill>
                  <a:schemeClr val="tx1"/>
                </a:solidFill>
                <a:effectLst/>
                <a:latin typeface="+mn-lt"/>
                <a:ea typeface="+mn-ea"/>
                <a:cs typeface="+mn-cs"/>
                <a:hlinkClick r:id="rId3" tooltip="שועל"/>
              </a:rPr>
              <a:t>שועלים</a:t>
            </a:r>
            <a:r>
              <a:rPr lang="he-IL" sz="1200" b="0" i="0" kern="1200" dirty="0" smtClean="0">
                <a:solidFill>
                  <a:schemeClr val="tx1"/>
                </a:solidFill>
                <a:effectLst/>
                <a:latin typeface="+mn-lt"/>
                <a:ea typeface="+mn-ea"/>
                <a:cs typeface="+mn-cs"/>
              </a:rPr>
              <a:t>, קשר </a:t>
            </a:r>
            <a:r>
              <a:rPr lang="he-IL" sz="1200" b="0" i="0" u="none" strike="noStrike" kern="1200" dirty="0" smtClean="0">
                <a:solidFill>
                  <a:schemeClr val="tx1"/>
                </a:solidFill>
                <a:effectLst/>
                <a:latin typeface="+mn-lt"/>
                <a:ea typeface="+mn-ea"/>
                <a:cs typeface="+mn-cs"/>
                <a:hlinkClick r:id="rId4" tooltip="לפיד"/>
              </a:rPr>
              <a:t>לפידים</a:t>
            </a:r>
            <a:r>
              <a:rPr lang="he-IL" sz="1200" b="0" i="0" kern="1200" dirty="0" smtClean="0">
                <a:solidFill>
                  <a:schemeClr val="tx1"/>
                </a:solidFill>
                <a:effectLst/>
                <a:latin typeface="+mn-lt"/>
                <a:ea typeface="+mn-ea"/>
                <a:cs typeface="+mn-cs"/>
              </a:rPr>
              <a:t> ל</a:t>
            </a:r>
            <a:r>
              <a:rPr lang="he-IL" sz="1200" b="0" i="0" u="none" strike="noStrike" kern="1200" dirty="0" smtClean="0">
                <a:solidFill>
                  <a:schemeClr val="tx1"/>
                </a:solidFill>
                <a:effectLst/>
                <a:latin typeface="+mn-lt"/>
                <a:ea typeface="+mn-ea"/>
                <a:cs typeface="+mn-cs"/>
                <a:hlinkClick r:id="rId5" tooltip="זנב"/>
              </a:rPr>
              <a:t>זנבותיהם</a:t>
            </a:r>
            <a:r>
              <a:rPr lang="he-IL" sz="1200" b="0" i="0" kern="1200" dirty="0" smtClean="0">
                <a:solidFill>
                  <a:schemeClr val="tx1"/>
                </a:solidFill>
                <a:effectLst/>
                <a:latin typeface="+mn-lt"/>
                <a:ea typeface="+mn-ea"/>
                <a:cs typeface="+mn-cs"/>
              </a:rPr>
              <a:t>, שילחם בשדות </a:t>
            </a:r>
            <a:r>
              <a:rPr lang="he-IL" sz="1200" b="0" i="0" kern="1200" dirty="0" err="1" smtClean="0">
                <a:solidFill>
                  <a:schemeClr val="tx1"/>
                </a:solidFill>
                <a:effectLst/>
                <a:latin typeface="+mn-lt"/>
                <a:ea typeface="+mn-ea"/>
                <a:cs typeface="+mn-cs"/>
              </a:rPr>
              <a:t>פלשתים</a:t>
            </a:r>
            <a:r>
              <a:rPr lang="he-IL" sz="1200" b="0" i="0" kern="1200" dirty="0" smtClean="0">
                <a:solidFill>
                  <a:schemeClr val="tx1"/>
                </a:solidFill>
                <a:effectLst/>
                <a:latin typeface="+mn-lt"/>
                <a:ea typeface="+mn-ea"/>
                <a:cs typeface="+mn-cs"/>
              </a:rPr>
              <a:t> והבעיר את כל </a:t>
            </a:r>
            <a:r>
              <a:rPr lang="he-IL" sz="1200" b="0" i="0" u="none" strike="noStrike" kern="1200" dirty="0" smtClean="0">
                <a:solidFill>
                  <a:schemeClr val="tx1"/>
                </a:solidFill>
                <a:effectLst/>
                <a:latin typeface="+mn-lt"/>
                <a:ea typeface="+mn-ea"/>
                <a:cs typeface="+mn-cs"/>
                <a:hlinkClick r:id="rId6" tooltip="יבול (חקלאות) (הדף אינו קיים)"/>
              </a:rPr>
              <a:t>יבולם</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 נקמו על ידי שריפת האישה ואביה, וכתגובה הכה אותם שמשון "שׁוֹק עַל-יָרֵךְ".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 ביקשו לנקום ויצאו בכוח גדול כדי לתפוס את שמשון. כדי להימנע מ</a:t>
            </a:r>
            <a:r>
              <a:rPr lang="he-IL" sz="1200" b="0" i="0" u="none" strike="noStrike" kern="1200" dirty="0" smtClean="0">
                <a:solidFill>
                  <a:schemeClr val="tx1"/>
                </a:solidFill>
                <a:effectLst/>
                <a:latin typeface="+mn-lt"/>
                <a:ea typeface="+mn-ea"/>
                <a:cs typeface="+mn-cs"/>
                <a:hlinkClick r:id="rId7" tooltip="מלחמה"/>
              </a:rPr>
              <a:t>מלחמה</a:t>
            </a:r>
            <a:r>
              <a:rPr lang="he-IL" sz="1200" b="0" i="0" kern="1200" dirty="0" smtClean="0">
                <a:solidFill>
                  <a:schemeClr val="tx1"/>
                </a:solidFill>
                <a:effectLst/>
                <a:latin typeface="+mn-lt"/>
                <a:ea typeface="+mn-ea"/>
                <a:cs typeface="+mn-cs"/>
              </a:rPr>
              <a:t>, הלכו שלושת אלפים מאנשי </a:t>
            </a:r>
            <a:r>
              <a:rPr lang="he-IL" sz="1200" b="0" i="0" u="none" strike="noStrike" kern="1200" dirty="0" smtClean="0">
                <a:solidFill>
                  <a:schemeClr val="tx1"/>
                </a:solidFill>
                <a:effectLst/>
                <a:latin typeface="+mn-lt"/>
                <a:ea typeface="+mn-ea"/>
                <a:cs typeface="+mn-cs"/>
                <a:hlinkClick r:id="rId8" tooltip="שבט יהודה"/>
              </a:rPr>
              <a:t>שבט יהודה</a:t>
            </a:r>
            <a:r>
              <a:rPr lang="he-IL" sz="1200" b="0" i="0" kern="1200" dirty="0" smtClean="0">
                <a:solidFill>
                  <a:schemeClr val="tx1"/>
                </a:solidFill>
                <a:effectLst/>
                <a:latin typeface="+mn-lt"/>
                <a:ea typeface="+mn-ea"/>
                <a:cs typeface="+mn-cs"/>
              </a:rPr>
              <a:t> להביא את שמשון אל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 לאחר שהבטיחו לו שלא יפגעו בו אלא רק יעבירוהו </a:t>
            </a:r>
            <a:r>
              <a:rPr lang="he-IL" sz="1200" b="0" i="0" kern="1200" dirty="0" err="1" smtClean="0">
                <a:solidFill>
                  <a:schemeClr val="tx1"/>
                </a:solidFill>
                <a:effectLst/>
                <a:latin typeface="+mn-lt"/>
                <a:ea typeface="+mn-ea"/>
                <a:cs typeface="+mn-cs"/>
              </a:rPr>
              <a:t>לפלשתים</a:t>
            </a:r>
            <a:r>
              <a:rPr lang="he-IL" sz="1200" b="0" i="0" kern="1200" dirty="0" smtClean="0">
                <a:solidFill>
                  <a:schemeClr val="tx1"/>
                </a:solidFill>
                <a:effectLst/>
                <a:latin typeface="+mn-lt"/>
                <a:ea typeface="+mn-ea"/>
                <a:cs typeface="+mn-cs"/>
              </a:rPr>
              <a:t>, הניח להם שמשון לכבול אותו. לאחר שנמסר לידי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 נמסו הכבלים מעל ידיו, והוא מצא לחי </a:t>
            </a:r>
            <a:r>
              <a:rPr lang="he-IL" sz="1200" b="0" i="0" u="none" strike="noStrike" kern="1200" dirty="0" smtClean="0">
                <a:solidFill>
                  <a:schemeClr val="tx1"/>
                </a:solidFill>
                <a:effectLst/>
                <a:latin typeface="+mn-lt"/>
                <a:ea typeface="+mn-ea"/>
                <a:cs typeface="+mn-cs"/>
                <a:hlinkClick r:id="rId9" tooltip="חמור"/>
              </a:rPr>
              <a:t>חמור</a:t>
            </a:r>
            <a:r>
              <a:rPr lang="he-IL" sz="1200" b="0" i="0" kern="1200" dirty="0" smtClean="0">
                <a:solidFill>
                  <a:schemeClr val="tx1"/>
                </a:solidFill>
                <a:effectLst/>
                <a:latin typeface="+mn-lt"/>
                <a:ea typeface="+mn-ea"/>
                <a:cs typeface="+mn-cs"/>
              </a:rPr>
              <a:t> והכה באמצעותה אלף </a:t>
            </a:r>
            <a:r>
              <a:rPr lang="he-IL" sz="1200" b="0" i="0" kern="1200" dirty="0" err="1" smtClean="0">
                <a:solidFill>
                  <a:schemeClr val="tx1"/>
                </a:solidFill>
                <a:effectLst/>
                <a:latin typeface="+mn-lt"/>
                <a:ea typeface="+mn-ea"/>
                <a:cs typeface="+mn-cs"/>
              </a:rPr>
              <a:t>פלשתים</a:t>
            </a:r>
            <a:endParaRPr lang="he-IL" sz="1200" b="0" i="0" kern="1200" dirty="0" smtClean="0">
              <a:solidFill>
                <a:schemeClr val="tx1"/>
              </a:solidFill>
              <a:effectLst/>
              <a:latin typeface="+mn-lt"/>
              <a:ea typeface="+mn-ea"/>
              <a:cs typeface="+mn-cs"/>
            </a:endParaRPr>
          </a:p>
          <a:p>
            <a:pPr algn="r"/>
            <a:endParaRPr lang="he-IL" sz="1200" b="0" i="0" kern="1200" dirty="0" smtClean="0">
              <a:solidFill>
                <a:schemeClr val="tx1"/>
              </a:solidFill>
              <a:effectLst/>
              <a:latin typeface="+mn-lt"/>
              <a:ea typeface="+mn-ea"/>
              <a:cs typeface="+mn-cs"/>
            </a:endParaRPr>
          </a:p>
          <a:p>
            <a:pPr algn="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3</a:t>
            </a:fld>
            <a:endParaRPr lang="en-US"/>
          </a:p>
        </p:txBody>
      </p:sp>
    </p:spTree>
    <p:extLst>
      <p:ext uri="{BB962C8B-B14F-4D97-AF65-F5344CB8AC3E}">
        <p14:creationId xmlns:p14="http://schemas.microsoft.com/office/powerpoint/2010/main" val="3439768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אם לדמויות בתנ"ך היה רייטינג, שמשון הגיבור היה בוודאי מהמובילים. מדובר בדמות שהטקסט התנכ"י ויצירות אמנות במהלך הדורות העניקו לה אפיון גופני מובהק (ראסטות, קומה אדירה, כתפיים רחבות, שרירים) וגם אפיון התנהגותי מובהק (מכונת הרג משומנת היטב, תחבולנית וערמומית, שכל מטרתה להכות באויבי ישראל, </a:t>
            </a:r>
            <a:r>
              <a:rPr lang="he-IL" sz="1200" kern="1200" dirty="0" err="1" smtClean="0">
                <a:solidFill>
                  <a:schemeClr val="tx1"/>
                </a:solidFill>
                <a:effectLst/>
                <a:latin typeface="+mn-lt"/>
                <a:ea typeface="+mn-ea"/>
                <a:cs typeface="+mn-cs"/>
              </a:rPr>
              <a:t>הפלשתים</a:t>
            </a:r>
            <a:r>
              <a:rPr lang="he-IL" sz="1200" kern="1200" dirty="0" smtClean="0">
                <a:solidFill>
                  <a:schemeClr val="tx1"/>
                </a:solidFill>
                <a:effectLst/>
                <a:latin typeface="+mn-lt"/>
                <a:ea typeface="+mn-ea"/>
                <a:cs typeface="+mn-cs"/>
              </a:rPr>
              <a:t>). ואי אפשר לשכוח כמובן את סופו של הסיפור - כה רומנטי, דרמטי וטרגי.</a:t>
            </a:r>
            <a:endParaRPr lang="en-US"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שמשון הוא דמות</a:t>
            </a:r>
            <a:r>
              <a:rPr lang="ar-SA" sz="1200" b="1" kern="1200" dirty="0" smtClean="0">
                <a:solidFill>
                  <a:schemeClr val="tx1"/>
                </a:solidFill>
                <a:effectLst/>
                <a:latin typeface="+mn-lt"/>
                <a:ea typeface="+mn-ea"/>
                <a:cs typeface="+mn-cs"/>
              </a:rPr>
              <a:t> שבין תכונותיה השונות מתגלעים יחסים מתוחים - סתירה, ניגוד, מעבר חריף מתכונה לתכונה וכיוצא באלה. שמשון עומד בשני העקרונות האלה: שופט, נזיר אלוהים ולוחם החירות הלאומית, ועם זאת גם החזק מכל אדם העסוק למעלה מראש בפרשיות אהבים והוללות, במסעות נקמה פרטיים ובתחרויות של חידות</a:t>
            </a:r>
            <a:endParaRPr lang="he-IL" sz="1200" b="1" kern="1200" dirty="0" smtClean="0">
              <a:solidFill>
                <a:schemeClr val="tx1"/>
              </a:solidFill>
              <a:effectLst/>
              <a:latin typeface="+mn-lt"/>
              <a:ea typeface="+mn-ea"/>
              <a:cs typeface="+mn-cs"/>
            </a:endParaRPr>
          </a:p>
          <a:p>
            <a:pPr algn="r" rtl="1"/>
            <a:endParaRPr lang="he-IL" sz="1200" b="1" kern="1200" dirty="0" smtClean="0">
              <a:solidFill>
                <a:schemeClr val="tx1"/>
              </a:solidFill>
              <a:effectLst/>
              <a:latin typeface="+mn-lt"/>
              <a:ea typeface="+mn-ea"/>
              <a:cs typeface="+mn-cs"/>
            </a:endParaRPr>
          </a:p>
          <a:p>
            <a:pPr algn="r" rtl="1"/>
            <a:r>
              <a:rPr lang="he-IL" sz="1200" b="1" kern="1200" dirty="0" err="1" smtClean="0">
                <a:solidFill>
                  <a:schemeClr val="tx1"/>
                </a:solidFill>
                <a:effectLst/>
                <a:latin typeface="+mn-lt"/>
                <a:ea typeface="+mn-ea"/>
                <a:cs typeface="+mn-cs"/>
              </a:rPr>
              <a:t>טוחן:</a:t>
            </a:r>
            <a:r>
              <a:rPr lang="he-IL" sz="1200" b="0" i="0" kern="1200" dirty="0" err="1" smtClean="0">
                <a:solidFill>
                  <a:schemeClr val="tx1"/>
                </a:solidFill>
                <a:effectLst/>
                <a:latin typeface="+mn-lt"/>
                <a:ea typeface="+mn-ea"/>
                <a:cs typeface="+mn-cs"/>
              </a:rPr>
              <a:t>בסיפורי</a:t>
            </a:r>
            <a:r>
              <a:rPr lang="he-IL" sz="1200" b="0" i="0" kern="1200" dirty="0" smtClean="0">
                <a:solidFill>
                  <a:schemeClr val="tx1"/>
                </a:solidFill>
                <a:effectLst/>
                <a:latin typeface="+mn-lt"/>
                <a:ea typeface="+mn-ea"/>
                <a:cs typeface="+mn-cs"/>
              </a:rPr>
              <a:t> התנ"ך מספרים את שקרה לשמשון ומלחמתו </a:t>
            </a:r>
            <a:r>
              <a:rPr lang="he-IL" sz="1200" b="0" i="0" kern="1200" dirty="0" err="1" smtClean="0">
                <a:solidFill>
                  <a:schemeClr val="tx1"/>
                </a:solidFill>
                <a:effectLst/>
                <a:latin typeface="+mn-lt"/>
                <a:ea typeface="+mn-ea"/>
                <a:cs typeface="+mn-cs"/>
              </a:rPr>
              <a:t>בפלשתים</a:t>
            </a:r>
            <a:r>
              <a:rPr lang="he-IL" sz="1200" b="0" i="0" kern="1200" dirty="0" smtClean="0">
                <a:solidFill>
                  <a:schemeClr val="tx1"/>
                </a:solidFill>
                <a:effectLst/>
                <a:latin typeface="+mn-lt"/>
                <a:ea typeface="+mn-ea"/>
                <a:cs typeface="+mn-cs"/>
              </a:rPr>
              <a:t>: "וַיֹּאחֲזוּהוּ </a:t>
            </a:r>
            <a:r>
              <a:rPr lang="he-IL" sz="1200" b="0" i="0" kern="1200" dirty="0" err="1" smtClean="0">
                <a:solidFill>
                  <a:schemeClr val="tx1"/>
                </a:solidFill>
                <a:effectLst/>
                <a:latin typeface="+mn-lt"/>
                <a:ea typeface="+mn-ea"/>
                <a:cs typeface="+mn-cs"/>
              </a:rPr>
              <a:t>פְלִשְׁתִּים</a:t>
            </a:r>
            <a:r>
              <a:rPr lang="he-IL" sz="1200" b="0" i="0" kern="1200" dirty="0" smtClean="0">
                <a:solidFill>
                  <a:schemeClr val="tx1"/>
                </a:solidFill>
                <a:effectLst/>
                <a:latin typeface="+mn-lt"/>
                <a:ea typeface="+mn-ea"/>
                <a:cs typeface="+mn-cs"/>
              </a:rPr>
              <a:t> וַיְנַקְּרוּ אֶת עֵינָיו וַיּוֹרִידוּ אוֹתוֹ </a:t>
            </a:r>
            <a:r>
              <a:rPr lang="he-IL" sz="1200" b="0" i="0" kern="1200" dirty="0" err="1" smtClean="0">
                <a:solidFill>
                  <a:schemeClr val="tx1"/>
                </a:solidFill>
                <a:effectLst/>
                <a:latin typeface="+mn-lt"/>
                <a:ea typeface="+mn-ea"/>
                <a:cs typeface="+mn-cs"/>
              </a:rPr>
              <a:t>עַזָּתָה</a:t>
            </a:r>
            <a:r>
              <a:rPr lang="he-IL" sz="1200" b="0" i="0" kern="1200" dirty="0" smtClean="0">
                <a:solidFill>
                  <a:schemeClr val="tx1"/>
                </a:solidFill>
                <a:effectLst/>
                <a:latin typeface="+mn-lt"/>
                <a:ea typeface="+mn-ea"/>
                <a:cs typeface="+mn-cs"/>
              </a:rPr>
              <a:t> וַיַּאַסְרוּהוּ </a:t>
            </a:r>
            <a:r>
              <a:rPr lang="he-IL" sz="1200" b="0" i="0" kern="1200" dirty="0" err="1" smtClean="0">
                <a:solidFill>
                  <a:schemeClr val="tx1"/>
                </a:solidFill>
                <a:effectLst/>
                <a:latin typeface="+mn-lt"/>
                <a:ea typeface="+mn-ea"/>
                <a:cs typeface="+mn-cs"/>
              </a:rPr>
              <a:t>בַּנְחֻשְׁתַּיִם</a:t>
            </a:r>
            <a:r>
              <a:rPr lang="he-IL" sz="1200" b="0" i="0" kern="1200" dirty="0" smtClean="0">
                <a:solidFill>
                  <a:schemeClr val="tx1"/>
                </a:solidFill>
                <a:effectLst/>
                <a:latin typeface="+mn-lt"/>
                <a:ea typeface="+mn-ea"/>
                <a:cs typeface="+mn-cs"/>
              </a:rPr>
              <a:t> וַיְהִי טוֹחֵן בְּבֵית הָאֲסוּרִים" (שופטים, </a:t>
            </a:r>
            <a:r>
              <a:rPr lang="he-IL" sz="1200" b="0" i="0" kern="1200" dirty="0" err="1" smtClean="0">
                <a:solidFill>
                  <a:schemeClr val="tx1"/>
                </a:solidFill>
                <a:effectLst/>
                <a:latin typeface="+mn-lt"/>
                <a:ea typeface="+mn-ea"/>
                <a:cs typeface="+mn-cs"/>
              </a:rPr>
              <a:t>טז</a:t>
            </a:r>
            <a:r>
              <a:rPr lang="he-IL" sz="1200" b="0" i="0" kern="1200" dirty="0" smtClean="0">
                <a:solidFill>
                  <a:schemeClr val="tx1"/>
                </a:solidFill>
                <a:effectLst/>
                <a:latin typeface="+mn-lt"/>
                <a:ea typeface="+mn-ea"/>
                <a:cs typeface="+mn-cs"/>
              </a:rPr>
              <a:t>; 1) ומה בדיוק טחן שמשון? אמר אחד התלמידים, רבי יוחנן שמו, ששמשון היה שוכב עם נשות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 בבית המאסר. שלשון טחינה בתנ"ך מתפרש כקיום יחסי מין כמשתמע בספר איוב: "תִּטְחַן לְאַחֵר אִשְׁתִּי וְעָלֶיהָ </a:t>
            </a:r>
            <a:r>
              <a:rPr lang="he-IL" sz="1200" b="0" i="0" kern="1200" dirty="0" err="1" smtClean="0">
                <a:solidFill>
                  <a:schemeClr val="tx1"/>
                </a:solidFill>
                <a:effectLst/>
                <a:latin typeface="+mn-lt"/>
                <a:ea typeface="+mn-ea"/>
                <a:cs typeface="+mn-cs"/>
              </a:rPr>
              <a:t>יִכְרְעוּן</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אֲחֵרִין</a:t>
            </a:r>
            <a:r>
              <a:rPr lang="he-IL" sz="1200" b="0" i="0" kern="1200" dirty="0" smtClean="0">
                <a:solidFill>
                  <a:schemeClr val="tx1"/>
                </a:solidFill>
                <a:effectLst/>
                <a:latin typeface="+mn-lt"/>
                <a:ea typeface="+mn-ea"/>
                <a:cs typeface="+mn-cs"/>
              </a:rPr>
              <a:t>" (איוב, לא; 10). מכאן, </a:t>
            </a:r>
            <a:r>
              <a:rPr lang="he-IL" sz="1200" b="0" i="0" kern="1200" dirty="0" err="1" smtClean="0">
                <a:solidFill>
                  <a:schemeClr val="tx1"/>
                </a:solidFill>
                <a:effectLst/>
                <a:latin typeface="+mn-lt"/>
                <a:ea typeface="+mn-ea"/>
                <a:cs typeface="+mn-cs"/>
              </a:rPr>
              <a:t>שפלשתים</a:t>
            </a:r>
            <a:r>
              <a:rPr lang="he-IL" sz="1200" b="0" i="0" kern="1200" dirty="0" smtClean="0">
                <a:solidFill>
                  <a:schemeClr val="tx1"/>
                </a:solidFill>
                <a:effectLst/>
                <a:latin typeface="+mn-lt"/>
                <a:ea typeface="+mn-ea"/>
                <a:cs typeface="+mn-cs"/>
              </a:rPr>
              <a:t> מסרו נשותיהם לשמשון כדי שיעבר אותן. הוסיף תלמיד אחר, רב </a:t>
            </a:r>
            <a:r>
              <a:rPr lang="he-IL" sz="1200" b="0" i="0" kern="1200" dirty="0" err="1" smtClean="0">
                <a:solidFill>
                  <a:schemeClr val="tx1"/>
                </a:solidFill>
                <a:effectLst/>
                <a:latin typeface="+mn-lt"/>
                <a:ea typeface="+mn-ea"/>
                <a:cs typeface="+mn-cs"/>
              </a:rPr>
              <a:t>פפא</a:t>
            </a:r>
            <a:r>
              <a:rPr lang="he-IL" sz="1200" b="0" i="0" kern="1200" dirty="0" smtClean="0">
                <a:solidFill>
                  <a:schemeClr val="tx1"/>
                </a:solidFill>
                <a:effectLst/>
                <a:latin typeface="+mn-lt"/>
                <a:ea typeface="+mn-ea"/>
                <a:cs typeface="+mn-cs"/>
              </a:rPr>
              <a:t> שמו, שהמציאות שנקרתה בפני שמשון תואמת פתגם עממי האומר: </a:t>
            </a:r>
            <a:r>
              <a:rPr lang="he-IL" sz="1200" b="0" i="0" kern="1200" dirty="0" err="1" smtClean="0">
                <a:solidFill>
                  <a:schemeClr val="tx1"/>
                </a:solidFill>
                <a:effectLst/>
                <a:latin typeface="+mn-lt"/>
                <a:ea typeface="+mn-ea"/>
                <a:cs typeface="+mn-cs"/>
              </a:rPr>
              <a:t>לאלכוהליסט</a:t>
            </a:r>
            <a:r>
              <a:rPr lang="he-IL" sz="1200" b="0" i="0" kern="1200" dirty="0" smtClean="0">
                <a:solidFill>
                  <a:schemeClr val="tx1"/>
                </a:solidFill>
                <a:effectLst/>
                <a:latin typeface="+mn-lt"/>
                <a:ea typeface="+mn-ea"/>
                <a:cs typeface="+mn-cs"/>
              </a:rPr>
              <a:t> מביאים יין, לעובד אדמה ירקות. כך שמשון שעסקי נשים לו הביאו לפניו את נשות </a:t>
            </a:r>
            <a:r>
              <a:rPr lang="he-IL" sz="1200" b="0" i="0" kern="1200" dirty="0" err="1" smtClean="0">
                <a:solidFill>
                  <a:schemeClr val="tx1"/>
                </a:solidFill>
                <a:effectLst/>
                <a:latin typeface="+mn-lt"/>
                <a:ea typeface="+mn-ea"/>
                <a:cs typeface="+mn-cs"/>
              </a:rPr>
              <a:t>פלשתים</a:t>
            </a:r>
            <a:r>
              <a:rPr lang="he-IL" sz="1200" b="0" i="0" kern="1200" dirty="0" smtClean="0">
                <a:solidFill>
                  <a:schemeClr val="tx1"/>
                </a:solidFill>
                <a:effectLst/>
                <a:latin typeface="+mn-lt"/>
                <a:ea typeface="+mn-ea"/>
                <a:cs typeface="+mn-cs"/>
              </a:rPr>
              <a:t>. </a:t>
            </a:r>
            <a:r>
              <a:rPr lang="he-IL" dirty="0" smtClean="0"/>
              <a:t/>
            </a:r>
            <a:br>
              <a:rPr lang="he-IL" dirty="0" smtClean="0"/>
            </a:br>
            <a:r>
              <a:rPr lang="he-IL" sz="1200" b="0" i="0" kern="1200" dirty="0" smtClean="0">
                <a:solidFill>
                  <a:schemeClr val="tx1"/>
                </a:solidFill>
                <a:effectLst/>
                <a:latin typeface="+mn-lt"/>
                <a:ea typeface="+mn-ea"/>
                <a:cs typeface="+mn-cs"/>
              </a:rPr>
              <a:t>עוד הוסיף רבי יוחנן ואמר: גבר הנואף עם אחרות חזקה שאשתו נואפת עם אחרים, וזאת נלמד מהפסוק: "תִּטְחַן לְאַחֵר אִשְׁתִּי וְעָלֶיהָ </a:t>
            </a:r>
            <a:r>
              <a:rPr lang="he-IL" sz="1200" b="0" i="0" kern="1200" dirty="0" err="1" smtClean="0">
                <a:solidFill>
                  <a:schemeClr val="tx1"/>
                </a:solidFill>
                <a:effectLst/>
                <a:latin typeface="+mn-lt"/>
                <a:ea typeface="+mn-ea"/>
                <a:cs typeface="+mn-cs"/>
              </a:rPr>
              <a:t>יִכְרְעוּן</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אֲחֵרִין</a:t>
            </a:r>
            <a:r>
              <a:rPr lang="he-IL" sz="1200" b="0" i="0" kern="1200" dirty="0" smtClean="0">
                <a:solidFill>
                  <a:schemeClr val="tx1"/>
                </a:solidFill>
                <a:effectLst/>
                <a:latin typeface="+mn-lt"/>
                <a:ea typeface="+mn-ea"/>
                <a:cs typeface="+mn-cs"/>
              </a:rPr>
              <a:t>" ומציאות זו תואמת פתגם עממי האומר: הגבר עוסק בדלעת גדולה והאישה בדלעת קטנה – שניהם עסוקים במעשה דומה. (תלמוד בבלי, מסכת סוטה, דף י, עמוד א).</a:t>
            </a:r>
            <a:r>
              <a:rPr lang="he-IL" dirty="0" smtClean="0"/>
              <a:t/>
            </a:r>
            <a:br>
              <a:rPr lang="he-IL" dirty="0" smtClean="0"/>
            </a:br>
            <a:r>
              <a:rPr lang="he-IL" dirty="0" smtClean="0"/>
              <a:t/>
            </a:r>
            <a:br>
              <a:rPr lang="he-IL" dirty="0" smtClean="0"/>
            </a:br>
            <a:r>
              <a:rPr lang="he-IL" sz="1200" b="1" i="0" kern="1200" dirty="0" smtClean="0">
                <a:solidFill>
                  <a:schemeClr val="tx1"/>
                </a:solidFill>
                <a:effectLst/>
                <a:latin typeface="+mn-lt"/>
                <a:ea typeface="+mn-ea"/>
                <a:cs typeface="+mn-cs"/>
              </a:rPr>
              <a:t>נוסח התלמוד כלשונו</a:t>
            </a:r>
            <a:r>
              <a:rPr lang="he-IL" sz="1200" b="0" i="0" kern="1200" dirty="0" smtClean="0">
                <a:solidFill>
                  <a:schemeClr val="tx1"/>
                </a:solidFill>
                <a:effectLst/>
                <a:latin typeface="+mn-lt"/>
                <a:ea typeface="+mn-ea"/>
                <a:cs typeface="+mn-cs"/>
              </a:rPr>
              <a:t>:</a:t>
            </a:r>
            <a:r>
              <a:rPr lang="he-IL" dirty="0" smtClean="0"/>
              <a:t/>
            </a:r>
            <a:br>
              <a:rPr lang="he-IL" dirty="0" smtClean="0"/>
            </a:br>
            <a:r>
              <a:rPr lang="he-IL" dirty="0" smtClean="0"/>
              <a:t/>
            </a:r>
            <a:br>
              <a:rPr lang="he-IL" dirty="0" smtClean="0"/>
            </a:br>
            <a:r>
              <a:rPr lang="he-IL" sz="1200" b="0" i="0" kern="1200" dirty="0" smtClean="0">
                <a:solidFill>
                  <a:schemeClr val="tx1"/>
                </a:solidFill>
                <a:effectLst/>
                <a:latin typeface="+mn-lt"/>
                <a:ea typeface="+mn-ea"/>
                <a:cs typeface="+mn-cs"/>
              </a:rPr>
              <a:t>"ויהי טוחן בבית האסורים - </a:t>
            </a:r>
            <a:r>
              <a:rPr lang="he-IL" sz="1200" b="0" i="0" kern="1200" dirty="0" err="1" smtClean="0">
                <a:solidFill>
                  <a:schemeClr val="tx1"/>
                </a:solidFill>
                <a:effectLst/>
                <a:latin typeface="+mn-lt"/>
                <a:ea typeface="+mn-ea"/>
                <a:cs typeface="+mn-cs"/>
              </a:rPr>
              <a:t>א"ר</a:t>
            </a:r>
            <a:r>
              <a:rPr lang="he-IL" sz="1200" b="0" i="0" kern="1200" dirty="0" smtClean="0">
                <a:solidFill>
                  <a:schemeClr val="tx1"/>
                </a:solidFill>
                <a:effectLst/>
                <a:latin typeface="+mn-lt"/>
                <a:ea typeface="+mn-ea"/>
                <a:cs typeface="+mn-cs"/>
              </a:rPr>
              <a:t> יוחנן: אין טחינה אלא לשון עבירה, וכן הוא אומר: (איוב לא) תטחן לאחר אשתי, מלמד, שכל אחד ואחד הביא לו את אשתו לבית האסורים כדי שתתעבר הימנו. אמר רב </a:t>
            </a:r>
            <a:r>
              <a:rPr lang="he-IL" sz="1200" b="0" i="0" kern="1200" dirty="0" err="1" smtClean="0">
                <a:solidFill>
                  <a:schemeClr val="tx1"/>
                </a:solidFill>
                <a:effectLst/>
                <a:latin typeface="+mn-lt"/>
                <a:ea typeface="+mn-ea"/>
                <a:cs typeface="+mn-cs"/>
              </a:rPr>
              <a:t>פפא</a:t>
            </a:r>
            <a:r>
              <a:rPr lang="he-IL" sz="1200" b="0" i="0" kern="1200" dirty="0" smtClean="0">
                <a:solidFill>
                  <a:schemeClr val="tx1"/>
                </a:solidFill>
                <a:effectLst/>
                <a:latin typeface="+mn-lt"/>
                <a:ea typeface="+mn-ea"/>
                <a:cs typeface="+mn-cs"/>
              </a:rPr>
              <a:t>, היינו </a:t>
            </a:r>
            <a:r>
              <a:rPr lang="he-IL" sz="1200" b="0" i="0" kern="1200" dirty="0" err="1" smtClean="0">
                <a:solidFill>
                  <a:schemeClr val="tx1"/>
                </a:solidFill>
                <a:effectLst/>
                <a:latin typeface="+mn-lt"/>
                <a:ea typeface="+mn-ea"/>
                <a:cs typeface="+mn-cs"/>
              </a:rPr>
              <a:t>דאמרי</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אינשי</a:t>
            </a:r>
            <a:r>
              <a:rPr lang="he-IL" sz="1200" b="0" i="0" kern="1200" dirty="0" smtClean="0">
                <a:solidFill>
                  <a:schemeClr val="tx1"/>
                </a:solidFill>
                <a:effectLst/>
                <a:latin typeface="+mn-lt"/>
                <a:ea typeface="+mn-ea"/>
                <a:cs typeface="+mn-cs"/>
              </a:rPr>
              <a:t>: קמי דשתי חמרא - חמרא, קמי </a:t>
            </a:r>
            <a:r>
              <a:rPr lang="he-IL" sz="1200" b="0" i="0" kern="1200" dirty="0" err="1" smtClean="0">
                <a:solidFill>
                  <a:schemeClr val="tx1"/>
                </a:solidFill>
                <a:effectLst/>
                <a:latin typeface="+mn-lt"/>
                <a:ea typeface="+mn-ea"/>
                <a:cs typeface="+mn-cs"/>
              </a:rPr>
              <a:t>רפוקא</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גרידיא</a:t>
            </a:r>
            <a:r>
              <a:rPr lang="he-IL" sz="1200" b="0" i="0" kern="1200" dirty="0" smtClean="0">
                <a:solidFill>
                  <a:schemeClr val="tx1"/>
                </a:solidFill>
                <a:effectLst/>
                <a:latin typeface="+mn-lt"/>
                <a:ea typeface="+mn-ea"/>
                <a:cs typeface="+mn-cs"/>
              </a:rPr>
              <a:t> - </a:t>
            </a:r>
            <a:r>
              <a:rPr lang="he-IL" sz="1200" b="0" i="0" kern="1200" dirty="0" err="1" smtClean="0">
                <a:solidFill>
                  <a:schemeClr val="tx1"/>
                </a:solidFill>
                <a:effectLst/>
                <a:latin typeface="+mn-lt"/>
                <a:ea typeface="+mn-ea"/>
                <a:cs typeface="+mn-cs"/>
              </a:rPr>
              <a:t>דובלא</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וא"ר</a:t>
            </a:r>
            <a:r>
              <a:rPr lang="he-IL" sz="1200" b="0" i="0" kern="1200" dirty="0" smtClean="0">
                <a:solidFill>
                  <a:schemeClr val="tx1"/>
                </a:solidFill>
                <a:effectLst/>
                <a:latin typeface="+mn-lt"/>
                <a:ea typeface="+mn-ea"/>
                <a:cs typeface="+mn-cs"/>
              </a:rPr>
              <a:t> יוחנן: כל המזנה - אשתו </a:t>
            </a:r>
            <a:r>
              <a:rPr lang="he-IL" sz="1200" b="0" i="0" kern="1200" dirty="0" err="1" smtClean="0">
                <a:solidFill>
                  <a:schemeClr val="tx1"/>
                </a:solidFill>
                <a:effectLst/>
                <a:latin typeface="+mn-lt"/>
                <a:ea typeface="+mn-ea"/>
                <a:cs typeface="+mn-cs"/>
              </a:rPr>
              <a:t>מזננת</a:t>
            </a:r>
            <a:r>
              <a:rPr lang="he-IL" sz="1200" b="0" i="0" kern="1200" dirty="0" smtClean="0">
                <a:solidFill>
                  <a:schemeClr val="tx1"/>
                </a:solidFill>
                <a:effectLst/>
                <a:latin typeface="+mn-lt"/>
                <a:ea typeface="+mn-ea"/>
                <a:cs typeface="+mn-cs"/>
              </a:rPr>
              <a:t> עליו, שנאמר: (איוב לא) אם נפתה לבי על </a:t>
            </a:r>
            <a:r>
              <a:rPr lang="he-IL" sz="1200" b="0" i="0" kern="1200" dirty="0" err="1" smtClean="0">
                <a:solidFill>
                  <a:schemeClr val="tx1"/>
                </a:solidFill>
                <a:effectLst/>
                <a:latin typeface="+mn-lt"/>
                <a:ea typeface="+mn-ea"/>
                <a:cs typeface="+mn-cs"/>
              </a:rPr>
              <a:t>אשה</a:t>
            </a:r>
            <a:r>
              <a:rPr lang="he-IL" sz="1200" b="0" i="0" kern="1200" dirty="0" smtClean="0">
                <a:solidFill>
                  <a:schemeClr val="tx1"/>
                </a:solidFill>
                <a:effectLst/>
                <a:latin typeface="+mn-lt"/>
                <a:ea typeface="+mn-ea"/>
                <a:cs typeface="+mn-cs"/>
              </a:rPr>
              <a:t> ועל פתח רעי ארבתי, וכתיב: תטחן לאחר אשתי ועליה </a:t>
            </a:r>
            <a:r>
              <a:rPr lang="he-IL" sz="1200" b="0" i="0" kern="1200" dirty="0" err="1" smtClean="0">
                <a:solidFill>
                  <a:schemeClr val="tx1"/>
                </a:solidFill>
                <a:effectLst/>
                <a:latin typeface="+mn-lt"/>
                <a:ea typeface="+mn-ea"/>
                <a:cs typeface="+mn-cs"/>
              </a:rPr>
              <a:t>יכרעון</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אחרין</a:t>
            </a:r>
            <a:r>
              <a:rPr lang="he-IL" sz="1200" b="0" i="0" kern="1200" dirty="0" smtClean="0">
                <a:solidFill>
                  <a:schemeClr val="tx1"/>
                </a:solidFill>
                <a:effectLst/>
                <a:latin typeface="+mn-lt"/>
                <a:ea typeface="+mn-ea"/>
                <a:cs typeface="+mn-cs"/>
              </a:rPr>
              <a:t>. והיינו </a:t>
            </a:r>
            <a:r>
              <a:rPr lang="he-IL" sz="1200" b="0" i="0" kern="1200" dirty="0" err="1" smtClean="0">
                <a:solidFill>
                  <a:schemeClr val="tx1"/>
                </a:solidFill>
                <a:effectLst/>
                <a:latin typeface="+mn-lt"/>
                <a:ea typeface="+mn-ea"/>
                <a:cs typeface="+mn-cs"/>
              </a:rPr>
              <a:t>דאמרי</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אינשי</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איהו</a:t>
            </a:r>
            <a:r>
              <a:rPr lang="he-IL" sz="1200" b="0" i="0" kern="1200" dirty="0" smtClean="0">
                <a:solidFill>
                  <a:schemeClr val="tx1"/>
                </a:solidFill>
                <a:effectLst/>
                <a:latin typeface="+mn-lt"/>
                <a:ea typeface="+mn-ea"/>
                <a:cs typeface="+mn-cs"/>
              </a:rPr>
              <a:t> בי קארי, </a:t>
            </a:r>
            <a:r>
              <a:rPr lang="he-IL" sz="1200" b="0" i="0" kern="1200" dirty="0" err="1" smtClean="0">
                <a:solidFill>
                  <a:schemeClr val="tx1"/>
                </a:solidFill>
                <a:effectLst/>
                <a:latin typeface="+mn-lt"/>
                <a:ea typeface="+mn-ea"/>
                <a:cs typeface="+mn-cs"/>
              </a:rPr>
              <a:t>ואיתתיה</a:t>
            </a:r>
            <a:r>
              <a:rPr lang="he-IL" sz="1200" b="0" i="0" kern="1200" dirty="0" smtClean="0">
                <a:solidFill>
                  <a:schemeClr val="tx1"/>
                </a:solidFill>
                <a:effectLst/>
                <a:latin typeface="+mn-lt"/>
                <a:ea typeface="+mn-ea"/>
                <a:cs typeface="+mn-cs"/>
              </a:rPr>
              <a:t> בי </a:t>
            </a:r>
            <a:r>
              <a:rPr lang="he-IL" sz="1200" b="0" i="0" kern="1200" dirty="0" err="1" smtClean="0">
                <a:solidFill>
                  <a:schemeClr val="tx1"/>
                </a:solidFill>
                <a:effectLst/>
                <a:latin typeface="+mn-lt"/>
                <a:ea typeface="+mn-ea"/>
                <a:cs typeface="+mn-cs"/>
              </a:rPr>
              <a:t>בוציני</a:t>
            </a:r>
            <a:r>
              <a:rPr lang="he-IL" sz="1200" b="0" i="0" kern="1200" dirty="0" smtClean="0">
                <a:solidFill>
                  <a:schemeClr val="tx1"/>
                </a:solidFill>
                <a:effectLst/>
                <a:latin typeface="+mn-lt"/>
                <a:ea typeface="+mn-ea"/>
                <a:cs typeface="+mn-cs"/>
              </a:rPr>
              <a:t>". </a:t>
            </a:r>
          </a:p>
          <a:p>
            <a:pPr algn="r" rtl="1"/>
            <a:endParaRPr lang="he-IL" sz="1200" b="0" i="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ב'מילון הסלנג המקיף' של </a:t>
            </a:r>
            <a:r>
              <a:rPr lang="he-IL" sz="1200" b="0" i="0" kern="1200" dirty="0" err="1" smtClean="0">
                <a:solidFill>
                  <a:schemeClr val="tx1"/>
                </a:solidFill>
                <a:effectLst/>
                <a:latin typeface="+mn-lt"/>
                <a:ea typeface="+mn-ea"/>
                <a:cs typeface="+mn-cs"/>
              </a:rPr>
              <a:t>רוביק</a:t>
            </a:r>
            <a:r>
              <a:rPr lang="he-IL" sz="1200" b="0" i="0" kern="1200" dirty="0" smtClean="0">
                <a:solidFill>
                  <a:schemeClr val="tx1"/>
                </a:solidFill>
                <a:effectLst/>
                <a:latin typeface="+mn-lt"/>
                <a:ea typeface="+mn-ea"/>
                <a:cs typeface="+mn-cs"/>
              </a:rPr>
              <a:t> רוזנטל (כתר, 2005)</a:t>
            </a:r>
          </a:p>
          <a:p>
            <a:pPr algn="r" rtl="1"/>
            <a:r>
              <a:rPr lang="he-IL" sz="1200" b="0" i="0" kern="1200" dirty="0" smtClean="0">
                <a:solidFill>
                  <a:schemeClr val="tx1"/>
                </a:solidFill>
                <a:effectLst/>
                <a:latin typeface="+mn-lt"/>
                <a:ea typeface="+mn-ea"/>
                <a:cs typeface="+mn-cs"/>
              </a:rPr>
              <a:t> </a:t>
            </a:r>
            <a:r>
              <a:rPr lang="he-IL" sz="1200" b="1" i="0" kern="1200" dirty="0" smtClean="0">
                <a:solidFill>
                  <a:schemeClr val="tx1"/>
                </a:solidFill>
                <a:effectLst/>
                <a:latin typeface="+mn-lt"/>
                <a:ea typeface="+mn-ea"/>
                <a:cs typeface="+mn-cs"/>
              </a:rPr>
              <a:t>טחן - שגל: 'טחנתי אותה כל הלילה' (</a:t>
            </a:r>
            <a:r>
              <a:rPr lang="he-IL" sz="1200" b="1" i="0" kern="1200" dirty="0" err="1" smtClean="0">
                <a:solidFill>
                  <a:schemeClr val="tx1"/>
                </a:solidFill>
                <a:effectLst/>
                <a:latin typeface="+mn-lt"/>
                <a:ea typeface="+mn-ea"/>
                <a:cs typeface="+mn-cs"/>
              </a:rPr>
              <a:t>החמישיה</a:t>
            </a:r>
            <a:r>
              <a:rPr lang="he-IL" sz="1200" b="1" i="0" kern="1200" dirty="0" smtClean="0">
                <a:solidFill>
                  <a:schemeClr val="tx1"/>
                </a:solidFill>
                <a:effectLst/>
                <a:latin typeface="+mn-lt"/>
                <a:ea typeface="+mn-ea"/>
                <a:cs typeface="+mn-cs"/>
              </a:rPr>
              <a:t> הקאמרית)</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4</a:t>
            </a:fld>
            <a:endParaRPr lang="en-US"/>
          </a:p>
        </p:txBody>
      </p:sp>
    </p:spTree>
    <p:extLst>
      <p:ext uri="{BB962C8B-B14F-4D97-AF65-F5344CB8AC3E}">
        <p14:creationId xmlns:p14="http://schemas.microsoft.com/office/powerpoint/2010/main" val="3167761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1" kern="1200" dirty="0" smtClean="0">
                <a:solidFill>
                  <a:schemeClr val="tx1"/>
                </a:solidFill>
                <a:effectLst/>
                <a:latin typeface="+mn-lt"/>
                <a:ea typeface="+mn-ea"/>
                <a:cs typeface="+mn-cs"/>
              </a:rPr>
              <a:t>שמשון הוא דמות</a:t>
            </a:r>
            <a:r>
              <a:rPr lang="ar-SA" sz="1200" b="1" kern="1200" dirty="0" smtClean="0">
                <a:solidFill>
                  <a:schemeClr val="tx1"/>
                </a:solidFill>
                <a:effectLst/>
                <a:latin typeface="+mn-lt"/>
                <a:ea typeface="+mn-ea"/>
                <a:cs typeface="+mn-cs"/>
              </a:rPr>
              <a:t> שבין תכונותיה השונות מתגלעים יחסים מתוחים - סתירה, ניגוד, מעבר חריף מתכונה לתכונה וכיוצא באלה. שמשון עומד בשני העקרונות האלה: שופט, נזיר אלוהים ולוחם החירות הלאומית, ועם זאת גם החזק מכל אדם העסוק למעלה מראש בפרשיות אהבים והוללות, במסעות נקמה פרטיים ובתחרויות של חידות</a:t>
            </a:r>
            <a:endParaRPr lang="he-IL" sz="1200" b="1" kern="1200" dirty="0" smtClean="0">
              <a:solidFill>
                <a:schemeClr val="tx1"/>
              </a:solidFill>
              <a:effectLst/>
              <a:latin typeface="+mn-lt"/>
              <a:ea typeface="+mn-ea"/>
              <a:cs typeface="+mn-cs"/>
            </a:endParaRPr>
          </a:p>
          <a:p>
            <a:pPr algn="r" rtl="1"/>
            <a:endParaRPr lang="he-IL" sz="1200" b="1" kern="1200" dirty="0" smtClean="0">
              <a:solidFill>
                <a:schemeClr val="tx1"/>
              </a:solidFill>
              <a:effectLst/>
              <a:latin typeface="+mn-lt"/>
              <a:ea typeface="+mn-ea"/>
              <a:cs typeface="+mn-cs"/>
            </a:endParaRPr>
          </a:p>
          <a:p>
            <a:pPr algn="r" rtl="1"/>
            <a:endParaRPr lang="he-IL"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בשנת 1949 עלה לאקרנים 'שמשון ודלילה' – האפוס </a:t>
            </a:r>
            <a:r>
              <a:rPr lang="he-IL" sz="1200" kern="1200" dirty="0" err="1" smtClean="0">
                <a:solidFill>
                  <a:schemeClr val="tx1"/>
                </a:solidFill>
                <a:effectLst/>
                <a:latin typeface="+mn-lt"/>
                <a:ea typeface="+mn-ea"/>
                <a:cs typeface="+mn-cs"/>
              </a:rPr>
              <a:t>התנ"כי</a:t>
            </a:r>
            <a:r>
              <a:rPr lang="he-IL" sz="1200" kern="1200" dirty="0" smtClean="0">
                <a:solidFill>
                  <a:schemeClr val="tx1"/>
                </a:solidFill>
                <a:effectLst/>
                <a:latin typeface="+mn-lt"/>
                <a:ea typeface="+mn-ea"/>
                <a:cs typeface="+mn-cs"/>
              </a:rPr>
              <a:t> שיצר הבמאי ההוליוודי הנודע </a:t>
            </a:r>
            <a:r>
              <a:rPr lang="he-IL" sz="1200" kern="1200" dirty="0" err="1" smtClean="0">
                <a:solidFill>
                  <a:schemeClr val="tx1"/>
                </a:solidFill>
                <a:effectLst/>
                <a:latin typeface="+mn-lt"/>
                <a:ea typeface="+mn-ea"/>
                <a:cs typeface="+mn-cs"/>
              </a:rPr>
              <a:t>ססיל</a:t>
            </a:r>
            <a:r>
              <a:rPr lang="he-IL" sz="1200" kern="1200" dirty="0" smtClean="0">
                <a:solidFill>
                  <a:schemeClr val="tx1"/>
                </a:solidFill>
                <a:effectLst/>
                <a:latin typeface="+mn-lt"/>
                <a:ea typeface="+mn-ea"/>
                <a:cs typeface="+mn-cs"/>
              </a:rPr>
              <a:t> בי. דה-מיל. הסרט התבסס במידה רבה על הרומן המפורסם שחיבר זאב ז'בוטינסקי, 'שמשון'. ספרו של ז'בוטינסקי נכתב במקור ברוסית ותורגם לעברית בידי ברוך קרוא (</a:t>
            </a:r>
            <a:r>
              <a:rPr lang="he-IL" sz="1200" kern="1200" dirty="0" err="1" smtClean="0">
                <a:solidFill>
                  <a:schemeClr val="tx1"/>
                </a:solidFill>
                <a:effectLst/>
                <a:latin typeface="+mn-lt"/>
                <a:ea typeface="+mn-ea"/>
                <a:cs typeface="+mn-cs"/>
              </a:rPr>
              <a:t>קרופניק</a:t>
            </a:r>
            <a:r>
              <a:rPr lang="he-IL" sz="1200" kern="1200" dirty="0" smtClean="0">
                <a:solidFill>
                  <a:schemeClr val="tx1"/>
                </a:solidFill>
                <a:effectLst/>
                <a:latin typeface="+mn-lt"/>
                <a:ea typeface="+mn-ea"/>
                <a:cs typeface="+mn-cs"/>
              </a:rPr>
              <a:t>) בשנת 1930. באותה שנה תורגם הספר גם לאנגלית בכותרת</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Samson the Nazarite)</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שמשון הנזיר), וכך התוודע אליו דה-מיל.</a:t>
            </a:r>
            <a:endParaRPr lang="en-US" sz="1200" kern="1200" dirty="0" smtClean="0">
              <a:solidFill>
                <a:schemeClr val="tx1"/>
              </a:solidFill>
              <a:effectLst/>
              <a:latin typeface="+mn-lt"/>
              <a:ea typeface="+mn-ea"/>
              <a:cs typeface="+mn-cs"/>
            </a:endParaRPr>
          </a:p>
          <a:p>
            <a:pPr algn="r" rtl="1"/>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5</a:t>
            </a:fld>
            <a:endParaRPr lang="en-US"/>
          </a:p>
        </p:txBody>
      </p:sp>
    </p:spTree>
    <p:extLst>
      <p:ext uri="{BB962C8B-B14F-4D97-AF65-F5344CB8AC3E}">
        <p14:creationId xmlns:p14="http://schemas.microsoft.com/office/powerpoint/2010/main" val="2897212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kern="1200" dirty="0" smtClean="0">
                <a:solidFill>
                  <a:schemeClr val="tx1"/>
                </a:solidFill>
                <a:effectLst/>
                <a:latin typeface="+mn-lt"/>
                <a:ea typeface="+mn-ea"/>
                <a:cs typeface="+mn-cs"/>
              </a:rPr>
              <a:t>בשל היותו של שמשון סמל לכוח, בחר בו אבא קובנר, ששירת כקצין חינוך בחטיבת גבעתי בתש"ח, והעניק את שמו ליחידת יחידת הג'יפים </a:t>
            </a:r>
            <a:r>
              <a:rPr lang="ar-SA" sz="1200" b="1" kern="1200" dirty="0" smtClean="0">
                <a:solidFill>
                  <a:schemeClr val="tx1"/>
                </a:solidFill>
                <a:effectLst/>
                <a:latin typeface="+mn-lt"/>
                <a:ea typeface="+mn-ea"/>
                <a:cs typeface="+mn-cs"/>
              </a:rPr>
              <a:t>שועלי שמשון</a:t>
            </a:r>
            <a:r>
              <a:rPr lang="ar-SA" sz="1200" kern="1200" dirty="0" smtClean="0">
                <a:solidFill>
                  <a:schemeClr val="tx1"/>
                </a:solidFill>
                <a:effectLst/>
                <a:latin typeface="+mn-lt"/>
                <a:ea typeface="+mn-ea"/>
                <a:cs typeface="+mn-cs"/>
              </a:rPr>
              <a:t> הייתה יחידה ממוכנת על גבי ג'יפים</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של צה"ל</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בתקופת מלחמת העצמאות</a:t>
            </a:r>
            <a:r>
              <a:rPr lang="en-US" sz="1200" kern="1200" dirty="0" smtClean="0">
                <a:solidFill>
                  <a:schemeClr val="tx1"/>
                </a:solidFill>
                <a:effectLst/>
                <a:latin typeface="+mn-lt"/>
                <a:ea typeface="+mn-ea"/>
                <a:cs typeface="+mn-cs"/>
              </a:rPr>
              <a:t>.</a:t>
            </a:r>
          </a:p>
          <a:p>
            <a:pPr algn="r" rtl="1"/>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נקמת שמשון בפלשתים באמצעות 300 שועלים, העניקה לחטיבת גבעתי ולפיקוד דרום את סמלם - השועל</a:t>
            </a:r>
            <a:r>
              <a:rPr lang="en-US" sz="1200" kern="1200" dirty="0" smtClean="0">
                <a:solidFill>
                  <a:schemeClr val="tx1"/>
                </a:solidFill>
                <a:effectLst/>
                <a:latin typeface="+mn-lt"/>
                <a:ea typeface="+mn-ea"/>
                <a:cs typeface="+mn-cs"/>
              </a:rPr>
              <a:t>.</a:t>
            </a:r>
          </a:p>
          <a:p>
            <a:pPr algn="r" rtl="1"/>
            <a:r>
              <a:rPr lang="he-IL" sz="1200" kern="1200" dirty="0" smtClean="0">
                <a:solidFill>
                  <a:schemeClr val="tx1"/>
                </a:solidFill>
                <a:effectLst/>
                <a:latin typeface="+mn-lt"/>
                <a:ea typeface="+mn-ea"/>
                <a:cs typeface="+mn-cs"/>
              </a:rPr>
              <a:t>ב</a:t>
            </a:r>
            <a:r>
              <a:rPr lang="en-US" sz="1200" kern="1200" dirty="0" smtClean="0">
                <a:solidFill>
                  <a:schemeClr val="tx1"/>
                </a:solidFill>
                <a:effectLst/>
                <a:latin typeface="+mn-lt"/>
                <a:ea typeface="+mn-ea"/>
                <a:cs typeface="+mn-cs"/>
              </a:rPr>
              <a:t>-1 </a:t>
            </a:r>
            <a:r>
              <a:rPr lang="he-IL" sz="1200" kern="1200" dirty="0" smtClean="0">
                <a:solidFill>
                  <a:schemeClr val="tx1"/>
                </a:solidFill>
                <a:effectLst/>
                <a:latin typeface="+mn-lt"/>
                <a:ea typeface="+mn-ea"/>
                <a:cs typeface="+mn-cs"/>
              </a:rPr>
              <a:t>באוגוסט</a:t>
            </a:r>
            <a:r>
              <a:rPr lang="en-US" sz="1200" kern="1200" dirty="0" smtClean="0">
                <a:solidFill>
                  <a:schemeClr val="tx1"/>
                </a:solidFill>
                <a:effectLst/>
                <a:latin typeface="+mn-lt"/>
                <a:ea typeface="+mn-ea"/>
                <a:cs typeface="+mn-cs"/>
              </a:rPr>
              <a:t> 1948 </a:t>
            </a:r>
            <a:r>
              <a:rPr lang="he-IL" sz="1200" kern="1200" dirty="0" smtClean="0">
                <a:solidFill>
                  <a:schemeClr val="tx1"/>
                </a:solidFill>
                <a:effectLst/>
                <a:latin typeface="+mn-lt"/>
                <a:ea typeface="+mn-ea"/>
                <a:cs typeface="+mn-cs"/>
              </a:rPr>
              <a:t>ביקר המלחין מרדכי </a:t>
            </a:r>
            <a:r>
              <a:rPr lang="he-IL" sz="1200" kern="1200" dirty="0" err="1" smtClean="0">
                <a:solidFill>
                  <a:schemeClr val="tx1"/>
                </a:solidFill>
                <a:effectLst/>
                <a:latin typeface="+mn-lt"/>
                <a:ea typeface="+mn-ea"/>
                <a:cs typeface="+mn-cs"/>
              </a:rPr>
              <a:t>זעירא</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את אנשי היחידה</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אורי אבנרי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מלוחמי היחידה, כתב באותו ערב את מילות שיר </a:t>
            </a:r>
            <a:r>
              <a:rPr lang="he-IL" sz="1200" kern="1200" dirty="0" err="1" smtClean="0">
                <a:solidFill>
                  <a:schemeClr val="tx1"/>
                </a:solidFill>
                <a:effectLst/>
                <a:latin typeface="+mn-lt"/>
                <a:ea typeface="+mn-ea"/>
                <a:cs typeface="+mn-cs"/>
              </a:rPr>
              <a:t>וזעירא</a:t>
            </a:r>
            <a:r>
              <a:rPr lang="he-IL" sz="1200" kern="1200" dirty="0" smtClean="0">
                <a:solidFill>
                  <a:schemeClr val="tx1"/>
                </a:solidFill>
                <a:effectLst/>
                <a:latin typeface="+mn-lt"/>
                <a:ea typeface="+mn-ea"/>
                <a:cs typeface="+mn-cs"/>
              </a:rPr>
              <a:t> הלחינו‏</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השיר התפרסם בביצועה של שושנה דמארי</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הוא נפתח בשורות</a:t>
            </a:r>
            <a:r>
              <a:rPr lang="en-US" sz="1200" kern="1200" dirty="0" smtClean="0">
                <a:solidFill>
                  <a:schemeClr val="tx1"/>
                </a:solidFill>
                <a:effectLst/>
                <a:latin typeface="+mn-lt"/>
                <a:ea typeface="+mn-ea"/>
                <a:cs typeface="+mn-cs"/>
              </a:rPr>
              <a:t>:</a:t>
            </a:r>
          </a:p>
          <a:p>
            <a:pPr algn="r" rtl="1"/>
            <a:r>
              <a:rPr lang="he-IL" sz="1200" kern="1200" dirty="0" smtClean="0">
                <a:solidFill>
                  <a:schemeClr val="tx1"/>
                </a:solidFill>
                <a:effectLst/>
                <a:latin typeface="+mn-lt"/>
                <a:ea typeface="+mn-ea"/>
                <a:cs typeface="+mn-cs"/>
              </a:rPr>
              <a:t>ארבעה, ארבעה על הג'יפ הדוהר</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ובוקע השיר מן הלב</a:t>
            </a:r>
            <a:r>
              <a:rPr lang="en-US" sz="1200" kern="1200" dirty="0" smtClean="0">
                <a:solidFill>
                  <a:schemeClr val="tx1"/>
                </a:solidFill>
                <a:effectLst/>
                <a:latin typeface="+mn-lt"/>
                <a:ea typeface="+mn-ea"/>
                <a:cs typeface="+mn-cs"/>
              </a:rPr>
              <a:t>,</a:t>
            </a:r>
          </a:p>
          <a:p>
            <a:pPr algn="r" rtl="1"/>
            <a:r>
              <a:rPr lang="he-IL" sz="1200" kern="1200" dirty="0" smtClean="0">
                <a:solidFill>
                  <a:schemeClr val="tx1"/>
                </a:solidFill>
                <a:effectLst/>
                <a:latin typeface="+mn-lt"/>
                <a:ea typeface="+mn-ea"/>
                <a:cs typeface="+mn-cs"/>
              </a:rPr>
              <a:t>והשביל בדרכם מרקד ומזמר</a:t>
            </a:r>
            <a:r>
              <a:rPr lang="en-US" sz="1200" kern="1200" dirty="0" smtClean="0">
                <a:solidFill>
                  <a:schemeClr val="tx1"/>
                </a:solidFill>
                <a:effectLst/>
                <a:latin typeface="+mn-lt"/>
                <a:ea typeface="+mn-ea"/>
                <a:cs typeface="+mn-cs"/>
              </a:rPr>
              <a:t>,</a:t>
            </a:r>
          </a:p>
          <a:p>
            <a:pPr algn="r" rtl="1"/>
            <a:r>
              <a:rPr lang="he-IL" sz="1200" kern="1200" dirty="0" smtClean="0">
                <a:solidFill>
                  <a:schemeClr val="tx1"/>
                </a:solidFill>
                <a:effectLst/>
                <a:latin typeface="+mn-lt"/>
                <a:ea typeface="+mn-ea"/>
                <a:cs typeface="+mn-cs"/>
              </a:rPr>
              <a:t>זה השביל המוביל אל אויב</a:t>
            </a:r>
            <a:r>
              <a:rPr lang="en-US" sz="1200" kern="1200" dirty="0" smtClean="0">
                <a:solidFill>
                  <a:schemeClr val="tx1"/>
                </a:solidFill>
                <a:effectLst/>
                <a:latin typeface="+mn-lt"/>
                <a:ea typeface="+mn-ea"/>
                <a:cs typeface="+mn-cs"/>
              </a:rPr>
              <a:t>.</a:t>
            </a:r>
            <a:endParaRPr lang="he-IL" sz="1200" kern="1200" dirty="0" smtClean="0">
              <a:solidFill>
                <a:schemeClr val="tx1"/>
              </a:solidFill>
              <a:effectLst/>
              <a:latin typeface="+mn-lt"/>
              <a:ea typeface="+mn-ea"/>
              <a:cs typeface="+mn-cs"/>
            </a:endParaRPr>
          </a:p>
          <a:p>
            <a:pPr algn="r" rtl="1"/>
            <a:endParaRPr lang="he-IL" sz="1200" kern="1200" dirty="0" smtClean="0">
              <a:solidFill>
                <a:schemeClr val="tx1"/>
              </a:solidFill>
              <a:effectLst/>
              <a:latin typeface="+mn-lt"/>
              <a:ea typeface="+mn-ea"/>
              <a:cs typeface="+mn-cs"/>
            </a:endParaRPr>
          </a:p>
          <a:p>
            <a:pPr algn="r" rtl="1"/>
            <a:r>
              <a:rPr lang="he-IL" sz="1200" b="1" i="0" kern="1200" dirty="0" smtClean="0">
                <a:solidFill>
                  <a:schemeClr val="tx1"/>
                </a:solidFill>
                <a:effectLst/>
                <a:latin typeface="+mn-lt"/>
                <a:ea typeface="+mn-ea"/>
                <a:cs typeface="+mn-cs"/>
              </a:rPr>
              <a:t>"שמשון </a:t>
            </a:r>
            <a:r>
              <a:rPr lang="he-IL" sz="1200" b="1" i="0" kern="1200" dirty="0" err="1" smtClean="0">
                <a:solidFill>
                  <a:schemeClr val="tx1"/>
                </a:solidFill>
                <a:effectLst/>
                <a:latin typeface="+mn-lt"/>
                <a:ea typeface="+mn-ea"/>
                <a:cs typeface="+mn-cs"/>
              </a:rPr>
              <a:t>דער</a:t>
            </a:r>
            <a:r>
              <a:rPr lang="he-IL" sz="1200" b="1" i="0" kern="1200" dirty="0" smtClean="0">
                <a:solidFill>
                  <a:schemeClr val="tx1"/>
                </a:solidFill>
                <a:effectLst/>
                <a:latin typeface="+mn-lt"/>
                <a:ea typeface="+mn-ea"/>
                <a:cs typeface="+mn-cs"/>
              </a:rPr>
              <a:t> </a:t>
            </a:r>
            <a:r>
              <a:rPr lang="he-IL" sz="1200" b="1" i="0" kern="1200" dirty="0" err="1" smtClean="0">
                <a:solidFill>
                  <a:schemeClr val="tx1"/>
                </a:solidFill>
                <a:effectLst/>
                <a:latin typeface="+mn-lt"/>
                <a:ea typeface="+mn-ea"/>
                <a:cs typeface="+mn-cs"/>
              </a:rPr>
              <a:t>נעבעכדיקר</a:t>
            </a:r>
            <a:r>
              <a:rPr lang="he-IL" sz="1200" b="1" i="0" kern="1200" dirty="0" smtClean="0">
                <a:solidFill>
                  <a:schemeClr val="tx1"/>
                </a:solidFill>
                <a:effectLst/>
                <a:latin typeface="+mn-lt"/>
                <a:ea typeface="+mn-ea"/>
                <a:cs typeface="+mn-cs"/>
              </a:rPr>
              <a:t>" </a:t>
            </a:r>
            <a:r>
              <a:rPr lang="he-IL" sz="1200" b="0" i="0" kern="1200" dirty="0" smtClean="0">
                <a:solidFill>
                  <a:schemeClr val="tx1"/>
                </a:solidFill>
                <a:effectLst/>
                <a:latin typeface="+mn-lt"/>
                <a:ea typeface="+mn-ea"/>
                <a:cs typeface="+mn-cs"/>
              </a:rPr>
              <a:t>שמשמעותו המילונית היא "שמשון המסכן". את הביטוי הזה המציא אשכול כשהוטל על עזר ויצמן לצאת לוושינגטון ולשכנע את הממשל לספק לישראל מטוסי </a:t>
            </a:r>
            <a:r>
              <a:rPr lang="he-IL" sz="1200" b="0" i="0" kern="1200" dirty="0" err="1" smtClean="0">
                <a:solidFill>
                  <a:schemeClr val="tx1"/>
                </a:solidFill>
                <a:effectLst/>
                <a:latin typeface="+mn-lt"/>
                <a:ea typeface="+mn-ea"/>
                <a:cs typeface="+mn-cs"/>
              </a:rPr>
              <a:t>פאנטום</a:t>
            </a:r>
            <a:r>
              <a:rPr lang="he-IL" sz="1200" b="0" i="0" kern="1200" dirty="0" smtClean="0">
                <a:solidFill>
                  <a:schemeClr val="tx1"/>
                </a:solidFill>
                <a:effectLst/>
                <a:latin typeface="+mn-lt"/>
                <a:ea typeface="+mn-ea"/>
                <a:cs typeface="+mn-cs"/>
              </a:rPr>
              <a:t>. עזר שאל: כיצד אציג את ענייננו? שישראל חזקה (ולכן ראויה להיות בת ברית של ארצות הברית) או ישראל חלשה ולכן זקוקה לפנטומים.</a:t>
            </a:r>
            <a:r>
              <a:rPr lang="he-IL" sz="1000" b="0" dirty="0" smtClean="0"/>
              <a:t/>
            </a:r>
            <a:br>
              <a:rPr lang="he-IL" sz="1000" b="0" dirty="0" smtClean="0"/>
            </a:br>
            <a:r>
              <a:rPr lang="he-IL" sz="1200" b="0" i="0" kern="1200" dirty="0" smtClean="0">
                <a:solidFill>
                  <a:schemeClr val="tx1"/>
                </a:solidFill>
                <a:effectLst/>
                <a:latin typeface="+mn-lt"/>
                <a:ea typeface="+mn-ea"/>
                <a:cs typeface="+mn-cs"/>
              </a:rPr>
              <a:t>על כך השיב לו אשכול בפסוק שלמעלה. נעבעך ביידיש זה מסכן, עלוב, ביש מזל. אך בקריצת עין משמעות המילה מישהו שעושה עצמו ככזה ואת הצרוף הזה ביקש אשכול להעביר. להיות "שמשון הגיבור" - אך להתנהג כחלש ואומלל. אשכול, שלמרות הבדיחות עליו ידע היטב את כוחה </a:t>
            </a:r>
            <a:r>
              <a:rPr lang="he-IL" sz="1200" b="0" i="0" kern="1200" dirty="0" err="1" smtClean="0">
                <a:solidFill>
                  <a:schemeClr val="tx1"/>
                </a:solidFill>
                <a:effectLst/>
                <a:latin typeface="+mn-lt"/>
                <a:ea typeface="+mn-ea"/>
                <a:cs typeface="+mn-cs"/>
              </a:rPr>
              <a:t>האמיתי</a:t>
            </a:r>
            <a:r>
              <a:rPr lang="he-IL" sz="1200" b="0" i="0" kern="1200" dirty="0" smtClean="0">
                <a:solidFill>
                  <a:schemeClr val="tx1"/>
                </a:solidFill>
                <a:effectLst/>
                <a:latin typeface="+mn-lt"/>
                <a:ea typeface="+mn-ea"/>
                <a:cs typeface="+mn-cs"/>
              </a:rPr>
              <a:t> של מדינת ישראל, התכוון ליצור אסטרטגיה של הטעיה, שתוליך שולל גורמים מחוץ לישראל, באופן שיאפשר - כמאמר פתגם גרמני אחר – "לרקוד על שתי חתונות": גם לנהוג בפועל ובשטח בצורה אלימה וכוחנית, וגם לזכות באהדת חלקים מן העולם, הנתונה פעמים רבות לחלש, ל"אנדרדוג".</a:t>
            </a:r>
          </a:p>
          <a:p>
            <a:pPr algn="r" rtl="1"/>
            <a:endParaRPr lang="he-IL" sz="1200" b="0" i="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לתרחיש שבו תשתמש ישראל בנשק גרעיני בהימצאה על סף השמדתה הפיזית ובמצב שאין לה מה להפסיד, ניתן השם </a:t>
            </a:r>
            <a:r>
              <a:rPr lang="he-IL" sz="1200" b="1" kern="1200" dirty="0" smtClean="0">
                <a:solidFill>
                  <a:schemeClr val="tx1"/>
                </a:solidFill>
                <a:effectLst/>
                <a:latin typeface="+mn-lt"/>
                <a:ea typeface="+mn-ea"/>
                <a:cs typeface="+mn-cs"/>
              </a:rPr>
              <a:t>"ברירת שמשון" </a:t>
            </a:r>
            <a:r>
              <a:rPr lang="he-IL" sz="1200" kern="1200" dirty="0" smtClean="0">
                <a:solidFill>
                  <a:schemeClr val="tx1"/>
                </a:solidFill>
                <a:effectLst/>
                <a:latin typeface="+mn-lt"/>
                <a:ea typeface="+mn-ea"/>
                <a:cs typeface="+mn-cs"/>
              </a:rPr>
              <a:t>- סוג של נקמה על סמך דוגמת שמשון</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הגיבור </a:t>
            </a:r>
            <a:r>
              <a:rPr lang="he-IL" sz="1200" kern="1200" dirty="0" err="1" smtClean="0">
                <a:solidFill>
                  <a:schemeClr val="tx1"/>
                </a:solidFill>
                <a:effectLst/>
                <a:latin typeface="+mn-lt"/>
                <a:ea typeface="+mn-ea"/>
                <a:cs typeface="+mn-cs"/>
              </a:rPr>
              <a:t>התנ"כישלפת</a:t>
            </a:r>
            <a:r>
              <a:rPr lang="he-IL" sz="1200" kern="1200" dirty="0" smtClean="0">
                <a:solidFill>
                  <a:schemeClr val="tx1"/>
                </a:solidFill>
                <a:effectLst/>
                <a:latin typeface="+mn-lt"/>
                <a:ea typeface="+mn-ea"/>
                <a:cs typeface="+mn-cs"/>
              </a:rPr>
              <a:t> את עמודי מקדש האל</a:t>
            </a:r>
            <a:r>
              <a:rPr lang="en-US"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דגון</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ומספר </a:t>
            </a:r>
            <a:r>
              <a:rPr lang="he-IL" sz="1200" kern="1200" dirty="0" err="1" smtClean="0">
                <a:solidFill>
                  <a:schemeClr val="tx1"/>
                </a:solidFill>
                <a:effectLst/>
                <a:latin typeface="+mn-lt"/>
                <a:ea typeface="+mn-ea"/>
                <a:cs typeface="+mn-cs"/>
              </a:rPr>
              <a:t>הפלשתים</a:t>
            </a:r>
            <a:r>
              <a:rPr lang="en-US"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rPr>
              <a:t>שהרג במותו היה רב יותר מאשר בחייו, בקוראו: "תמות נפשי עם </a:t>
            </a:r>
            <a:r>
              <a:rPr lang="he-IL" sz="1200" kern="1200" dirty="0" err="1" smtClean="0">
                <a:solidFill>
                  <a:schemeClr val="tx1"/>
                </a:solidFill>
                <a:effectLst/>
                <a:latin typeface="+mn-lt"/>
                <a:ea typeface="+mn-ea"/>
                <a:cs typeface="+mn-cs"/>
              </a:rPr>
              <a:t>פלשתים</a:t>
            </a:r>
            <a:r>
              <a:rPr lang="en-US" sz="1200" kern="1200" dirty="0" smtClean="0">
                <a:solidFill>
                  <a:schemeClr val="tx1"/>
                </a:solidFill>
                <a:effectLst/>
                <a:latin typeface="+mn-lt"/>
                <a:ea typeface="+mn-ea"/>
                <a:cs typeface="+mn-cs"/>
              </a:rPr>
              <a:t>".</a:t>
            </a:r>
          </a:p>
          <a:p>
            <a:pPr algn="r" rtl="1"/>
            <a:r>
              <a:rPr lang="ar-SA" sz="1200" kern="1200" dirty="0" smtClean="0">
                <a:solidFill>
                  <a:schemeClr val="tx1"/>
                </a:solidFill>
                <a:effectLst/>
                <a:latin typeface="+mn-lt"/>
                <a:ea typeface="+mn-ea"/>
                <a:cs typeface="+mn-cs"/>
              </a:rPr>
              <a:t>על כן, משקלו העיקרי של הנשק הגרעיני הוא ההרתעה</a:t>
            </a:r>
            <a:r>
              <a:rPr lang="en-US" sz="1200" kern="1200" dirty="0" smtClean="0">
                <a:solidFill>
                  <a:schemeClr val="tx1"/>
                </a:solidFill>
                <a:effectLst/>
                <a:latin typeface="+mn-lt"/>
                <a:ea typeface="+mn-ea"/>
                <a:cs typeface="+mn-cs"/>
              </a:rPr>
              <a:t> - </a:t>
            </a:r>
            <a:r>
              <a:rPr lang="ar-SA" sz="1200" kern="1200" dirty="0" smtClean="0">
                <a:solidFill>
                  <a:schemeClr val="tx1"/>
                </a:solidFill>
                <a:effectLst/>
                <a:latin typeface="+mn-lt"/>
                <a:ea typeface="+mn-ea"/>
                <a:cs typeface="+mn-cs"/>
              </a:rPr>
              <a:t>הן כנגד מדינות האויב והן כנגד מעצמות העל. קיומו של נשק מסוג זה והחשש שישראל תעשה בו שימוש אמור למנוע ממדינות ערב להשתמש בכוחן הקונוונציונלי העודף נגד ישראל. בנוסף, על פי הערכות, השתמשה ישראל באיום של הפעלת הנשק הגרעיני שלה בעת מלחמת יום הכיפורים</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כדי לקבל סיוע צבאי ומדיני מארצות הברית</a:t>
            </a:r>
            <a:r>
              <a:rPr lang="en-US" sz="1200" kern="1200" dirty="0" smtClean="0">
                <a:solidFill>
                  <a:schemeClr val="tx1"/>
                </a:solidFill>
                <a:effectLst/>
                <a:latin typeface="+mn-lt"/>
                <a:ea typeface="+mn-ea"/>
                <a:cs typeface="+mn-cs"/>
              </a:rPr>
              <a:t>.</a:t>
            </a:r>
            <a:r>
              <a:rPr lang="ar-SA"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יש טענות שישראל עשתה שימוש באיום כזה גם בעת מלחמת המפרץ</a:t>
            </a:r>
            <a:endParaRPr lang="en-US" sz="10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6</a:t>
            </a:fld>
            <a:endParaRPr lang="en-US"/>
          </a:p>
        </p:txBody>
      </p:sp>
    </p:spTree>
    <p:extLst>
      <p:ext uri="{BB962C8B-B14F-4D97-AF65-F5344CB8AC3E}">
        <p14:creationId xmlns:p14="http://schemas.microsoft.com/office/powerpoint/2010/main" val="1017383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kern="1200" dirty="0" smtClean="0">
                <a:solidFill>
                  <a:schemeClr val="tx1"/>
                </a:solidFill>
                <a:effectLst/>
                <a:latin typeface="+mn-lt"/>
                <a:ea typeface="+mn-ea"/>
                <a:cs typeface="+mn-cs"/>
              </a:rPr>
              <a:t>אם לדמויות בתנ"ך היה רייטינג, שמשון הגיבור היה בוודאי מהמובילים. מדובר בדמות שהטקסט התנכ"י ויצירות אמנות במהלך הדורות העניקו לה אפיון גופני מובהק (ראסטות, קומה אדירה, כתפיים רחבות, שרירים) וגם אפיון התנהגותי מובהק (מכונת הרג משומנת היטב, תחבולנית וערמומית, שכל מטרתה להכות באויבי ישראל, </a:t>
            </a:r>
            <a:r>
              <a:rPr lang="he-IL" sz="1200" kern="1200" dirty="0" err="1" smtClean="0">
                <a:solidFill>
                  <a:schemeClr val="tx1"/>
                </a:solidFill>
                <a:effectLst/>
                <a:latin typeface="+mn-lt"/>
                <a:ea typeface="+mn-ea"/>
                <a:cs typeface="+mn-cs"/>
              </a:rPr>
              <a:t>הפלשתים</a:t>
            </a:r>
            <a:r>
              <a:rPr lang="he-IL" sz="1200" kern="1200" dirty="0" smtClean="0">
                <a:solidFill>
                  <a:schemeClr val="tx1"/>
                </a:solidFill>
                <a:effectLst/>
                <a:latin typeface="+mn-lt"/>
                <a:ea typeface="+mn-ea"/>
                <a:cs typeface="+mn-cs"/>
              </a:rPr>
              <a:t>). ואי אפשר לשכוח כמובן את סופו של הסיפור - כה רומנטי, דרמטי וטרגי.</a:t>
            </a:r>
            <a:endParaRPr lang="en-US"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שמשון הוא דמות</a:t>
            </a:r>
            <a:r>
              <a:rPr lang="ar-SA" sz="1200" b="1" kern="1200" dirty="0" smtClean="0">
                <a:solidFill>
                  <a:schemeClr val="tx1"/>
                </a:solidFill>
                <a:effectLst/>
                <a:latin typeface="+mn-lt"/>
                <a:ea typeface="+mn-ea"/>
                <a:cs typeface="+mn-cs"/>
              </a:rPr>
              <a:t> שבין תכונותיה השונות מתגלעים יחסים מתוחים - סתירה, ניגוד, מעבר חריף מתכונה לתכונה וכיוצא באלה. שמשון עומד בשני העקרונות האלה: שופט, נזיר אלוהים ולוחם החירות הלאומית, ועם זאת גם החזק מכל אדם העסוק למעלה מראש בפרשיות אהבים והוללות, במסעות נקמה פרטיים ובתחרויות של חידות</a:t>
            </a:r>
            <a:endParaRPr lang="he-IL" sz="1200" b="1" kern="1200" dirty="0" smtClean="0">
              <a:solidFill>
                <a:schemeClr val="tx1"/>
              </a:solidFill>
              <a:effectLst/>
              <a:latin typeface="+mn-lt"/>
              <a:ea typeface="+mn-ea"/>
              <a:cs typeface="+mn-cs"/>
            </a:endParaRPr>
          </a:p>
          <a:p>
            <a:pPr algn="r" rtl="1"/>
            <a:endParaRPr lang="he-IL" sz="1200" b="1"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שיר שמשוני נוסף פרי עטו של דן אלמגור הוא '</a:t>
            </a:r>
            <a:r>
              <a:rPr lang="he-IL" sz="1200" b="1" i="0" kern="1200" dirty="0" smtClean="0">
                <a:solidFill>
                  <a:schemeClr val="tx1"/>
                </a:solidFill>
                <a:effectLst/>
                <a:latin typeface="+mn-lt"/>
                <a:ea typeface="+mn-ea"/>
                <a:cs typeface="+mn-cs"/>
              </a:rPr>
              <a:t>בלחי חמור</a:t>
            </a:r>
            <a:r>
              <a:rPr lang="he-IL" sz="1200" b="0" i="0" kern="1200" dirty="0" smtClean="0">
                <a:solidFill>
                  <a:schemeClr val="tx1"/>
                </a:solidFill>
                <a:effectLst/>
                <a:latin typeface="+mn-lt"/>
                <a:ea typeface="+mn-ea"/>
                <a:cs typeface="+mn-cs"/>
              </a:rPr>
              <a:t>', שאותו הלחין </a:t>
            </a:r>
            <a:r>
              <a:rPr lang="he-IL" sz="1200" b="0" i="0" kern="1200" dirty="0" err="1" smtClean="0">
                <a:solidFill>
                  <a:schemeClr val="tx1"/>
                </a:solidFill>
                <a:effectLst/>
                <a:latin typeface="+mn-lt"/>
                <a:ea typeface="+mn-ea"/>
                <a:cs typeface="+mn-cs"/>
              </a:rPr>
              <a:t>אמיתי</a:t>
            </a:r>
            <a:r>
              <a:rPr lang="he-IL" sz="1200" b="0" i="0" kern="1200" dirty="0" smtClean="0">
                <a:solidFill>
                  <a:schemeClr val="tx1"/>
                </a:solidFill>
                <a:effectLst/>
                <a:latin typeface="+mn-lt"/>
                <a:ea typeface="+mn-ea"/>
                <a:cs typeface="+mn-cs"/>
              </a:rPr>
              <a:t> נאמן בשנת 1960 לתכנית 'הנשק הסודי' של להקת פיקוד צפון. השיר עוסק ברב"ט שמשון בן מנוח שלקח באפסנאות את הנשק הסודי – לחי חמור טרייה.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7</a:t>
            </a:fld>
            <a:endParaRPr lang="en-US"/>
          </a:p>
        </p:txBody>
      </p:sp>
    </p:spTree>
    <p:extLst>
      <p:ext uri="{BB962C8B-B14F-4D97-AF65-F5344CB8AC3E}">
        <p14:creationId xmlns:p14="http://schemas.microsoft.com/office/powerpoint/2010/main" val="3501405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1" kern="1200" dirty="0" smtClean="0">
                <a:solidFill>
                  <a:schemeClr val="tx1"/>
                </a:solidFill>
                <a:effectLst/>
                <a:latin typeface="+mn-lt"/>
                <a:ea typeface="+mn-ea"/>
                <a:cs typeface="+mn-cs"/>
              </a:rPr>
              <a:t>שמשון הוא דמות</a:t>
            </a:r>
            <a:r>
              <a:rPr lang="ar-SA" sz="1200" b="1" kern="1200" dirty="0" smtClean="0">
                <a:solidFill>
                  <a:schemeClr val="tx1"/>
                </a:solidFill>
                <a:effectLst/>
                <a:latin typeface="+mn-lt"/>
                <a:ea typeface="+mn-ea"/>
                <a:cs typeface="+mn-cs"/>
              </a:rPr>
              <a:t> שבין תכונותיה השונות מתגלעים יחסים מתוחים - סתירה, ניגוד, מעבר חריף מתכונה לתכונה וכיוצא באלה. שמשון עומד בשני העקרונות האלה: שופט, נזיר אלוהים ולוחם החירות הלאומית, ועם זאת גם החזק מכל אדם העסוק למעלה מראש בפרשיות אהבים והוללות, במסעות נקמה פרטיים ובתחרויות של חידות</a:t>
            </a:r>
            <a:endParaRPr lang="he-IL" sz="1200" b="1" kern="1200" dirty="0" smtClean="0">
              <a:solidFill>
                <a:schemeClr val="tx1"/>
              </a:solidFill>
              <a:effectLst/>
              <a:latin typeface="+mn-lt"/>
              <a:ea typeface="+mn-ea"/>
              <a:cs typeface="+mn-cs"/>
            </a:endParaRPr>
          </a:p>
          <a:p>
            <a:pPr algn="r" rtl="1"/>
            <a:endParaRPr lang="he-IL" sz="1200" b="1" kern="1200" dirty="0" smtClean="0">
              <a:solidFill>
                <a:schemeClr val="tx1"/>
              </a:solidFill>
              <a:effectLst/>
              <a:latin typeface="+mn-lt"/>
              <a:ea typeface="+mn-ea"/>
              <a:cs typeface="+mn-cs"/>
            </a:endParaRPr>
          </a:p>
          <a:p>
            <a:pPr algn="r" rtl="1"/>
            <a:r>
              <a:rPr lang="he-IL" sz="1200" b="1" i="0" kern="1200" dirty="0" smtClean="0">
                <a:solidFill>
                  <a:schemeClr val="tx1"/>
                </a:solidFill>
                <a:effectLst/>
                <a:latin typeface="+mn-lt"/>
                <a:ea typeface="+mn-ea"/>
                <a:cs typeface="+mn-cs"/>
              </a:rPr>
              <a:t>נדב </a:t>
            </a:r>
            <a:r>
              <a:rPr lang="he-IL" sz="1200" b="1" i="0" kern="1200" dirty="0" err="1" smtClean="0">
                <a:solidFill>
                  <a:schemeClr val="tx1"/>
                </a:solidFill>
                <a:effectLst/>
                <a:latin typeface="+mn-lt"/>
                <a:ea typeface="+mn-ea"/>
                <a:cs typeface="+mn-cs"/>
              </a:rPr>
              <a:t>אמבון</a:t>
            </a:r>
            <a:r>
              <a:rPr lang="he-IL" sz="1200" b="0" i="0" kern="1200" dirty="0" smtClean="0">
                <a:solidFill>
                  <a:schemeClr val="tx1"/>
                </a:solidFill>
                <a:effectLst/>
                <a:latin typeface="+mn-lt"/>
                <a:ea typeface="+mn-ea"/>
                <a:cs typeface="+mn-cs"/>
              </a:rPr>
              <a:t> סרטון גמר בחוג לאנימציה של האקדמיה לאמנות בצלאל. כותרת הסרטון היא 'מדברים על שמשון'. סרטון אנימציה </a:t>
            </a:r>
            <a:r>
              <a:rPr lang="he-IL" sz="1200" b="0" i="0" kern="1200" dirty="0" err="1" smtClean="0">
                <a:solidFill>
                  <a:schemeClr val="tx1"/>
                </a:solidFill>
                <a:effectLst/>
                <a:latin typeface="+mn-lt"/>
                <a:ea typeface="+mn-ea"/>
                <a:cs typeface="+mn-cs"/>
              </a:rPr>
              <a:t>דוקו</a:t>
            </a:r>
            <a:r>
              <a:rPr lang="he-IL" sz="1200" b="0" i="0" kern="1200" dirty="0" smtClean="0">
                <a:solidFill>
                  <a:schemeClr val="tx1"/>
                </a:solidFill>
                <a:effectLst/>
                <a:latin typeface="+mn-lt"/>
                <a:ea typeface="+mn-ea"/>
                <a:cs typeface="+mn-cs"/>
              </a:rPr>
              <a:t>-מקראי.</a:t>
            </a:r>
            <a:r>
              <a:rPr lang="he-IL" dirty="0" smtClean="0"/>
              <a:t/>
            </a:r>
            <a:br>
              <a:rPr lang="he-IL" dirty="0" smtClean="0"/>
            </a:br>
            <a:r>
              <a:rPr lang="he-IL" sz="1200" b="0" i="0" kern="1200" dirty="0" smtClean="0">
                <a:solidFill>
                  <a:schemeClr val="tx1"/>
                </a:solidFill>
                <a:effectLst/>
                <a:latin typeface="+mn-lt"/>
                <a:ea typeface="+mn-ea"/>
                <a:cs typeface="+mn-cs"/>
              </a:rPr>
              <a:t>דמותו של שמשון, נגעה בחייהם של ארבע דמויות שמספרות על המפגש </a:t>
            </a:r>
            <a:r>
              <a:rPr lang="he-IL" sz="1200" b="0" i="0" kern="1200" dirty="0" err="1" smtClean="0">
                <a:solidFill>
                  <a:schemeClr val="tx1"/>
                </a:solidFill>
                <a:effectLst/>
                <a:latin typeface="+mn-lt"/>
                <a:ea typeface="+mn-ea"/>
                <a:cs typeface="+mn-cs"/>
              </a:rPr>
              <a:t>איתו</a:t>
            </a:r>
            <a:r>
              <a:rPr lang="he-IL" sz="1200" b="0" i="0" kern="1200" dirty="0" smtClean="0">
                <a:solidFill>
                  <a:schemeClr val="tx1"/>
                </a:solidFill>
                <a:effectLst/>
                <a:latin typeface="+mn-lt"/>
                <a:ea typeface="+mn-ea"/>
                <a:cs typeface="+mn-cs"/>
              </a:rPr>
              <a:t> בסדרת </a:t>
            </a:r>
            <a:r>
              <a:rPr lang="he-IL" sz="1200" b="0" i="0" kern="1200" dirty="0" err="1" smtClean="0">
                <a:solidFill>
                  <a:schemeClr val="tx1"/>
                </a:solidFill>
                <a:effectLst/>
                <a:latin typeface="+mn-lt"/>
                <a:ea typeface="+mn-ea"/>
                <a:cs typeface="+mn-cs"/>
              </a:rPr>
              <a:t>ראינות</a:t>
            </a:r>
            <a:r>
              <a:rPr lang="he-IL" sz="1200" b="0" i="0" kern="1200" dirty="0" smtClean="0">
                <a:solidFill>
                  <a:schemeClr val="tx1"/>
                </a:solidFill>
                <a:effectLst/>
                <a:latin typeface="+mn-lt"/>
                <a:ea typeface="+mn-ea"/>
                <a:cs typeface="+mn-cs"/>
              </a:rPr>
              <a:t>.</a:t>
            </a:r>
            <a:r>
              <a:rPr lang="he-IL" dirty="0" smtClean="0"/>
              <a:t/>
            </a:r>
            <a:br>
              <a:rPr lang="he-IL" dirty="0" smtClean="0"/>
            </a:br>
            <a:r>
              <a:rPr lang="he-IL" sz="1200" b="0" i="0" kern="1200" dirty="0" smtClean="0">
                <a:solidFill>
                  <a:schemeClr val="tx1"/>
                </a:solidFill>
                <a:effectLst/>
                <a:latin typeface="+mn-lt"/>
                <a:ea typeface="+mn-ea"/>
                <a:cs typeface="+mn-cs"/>
              </a:rPr>
              <a:t>על נקמה, גבורה, רומנטיקה ואובדן.</a:t>
            </a:r>
          </a:p>
          <a:p>
            <a:pPr algn="r" rtl="1"/>
            <a:endParaRPr lang="he-IL" sz="1200" b="0" i="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גרוסמן מאמץ את גישתו של דר'</a:t>
            </a:r>
            <a:r>
              <a:rPr lang="ar-SA" sz="1200" kern="1200" dirty="0" smtClean="0">
                <a:solidFill>
                  <a:schemeClr val="tx1"/>
                </a:solidFill>
                <a:effectLst/>
                <a:latin typeface="+mn-lt"/>
                <a:ea typeface="+mn-ea"/>
                <a:cs typeface="+mn-cs"/>
              </a:rPr>
              <a:t> אילן קוץ, שהציע פרשנות פסיכואנליטית לסיפור. על פי קוץ, בשורש "הרומנס המשפחתי" של שמשון נעוצה בגידתה של אשת מנוח באשה (נסיבות לידה מפוקפקות, מלוות בסימן שאלה בדבר אבהותו של מנוח), ושמשון נדחף לבצע מחדש בחייו שלו את סיפור הנבגדות של אביו, וכך מוצא עצמו שוב ושוב בזרועותיהן של נשים בוגדניות. דחף הרסני זה מיתרגם בתחילה לפרצי אלימות נגד הפלשתים, ומתגלגל בסופו של חשבון להרס-עצמי ששיאו במעשה ההתאבדות</a:t>
            </a:r>
            <a:r>
              <a:rPr lang="en-US" sz="1200" kern="1200" dirty="0" smtClean="0">
                <a:solidFill>
                  <a:schemeClr val="tx1"/>
                </a:solidFill>
                <a:effectLst/>
                <a:latin typeface="+mn-lt"/>
                <a:ea typeface="+mn-ea"/>
                <a:cs typeface="+mn-cs"/>
              </a:rPr>
              <a:t>. </a:t>
            </a:r>
            <a:r>
              <a:rPr lang="ar-SA" sz="1200" kern="1200" dirty="0" smtClean="0">
                <a:solidFill>
                  <a:schemeClr val="tx1"/>
                </a:solidFill>
                <a:effectLst/>
                <a:latin typeface="+mn-lt"/>
                <a:ea typeface="+mn-ea"/>
                <a:cs typeface="+mn-cs"/>
              </a:rPr>
              <a:t>גרוסמן הופך את שמשון המקראי מגיבור צעיר ואלים, בעל גבריות מתפרצת ו"עודפת", לילד אבוד ובלתי מובן, בעל נפש של אמן</a:t>
            </a:r>
            <a:r>
              <a:rPr lang="en-US" sz="1200" kern="1200" dirty="0" smtClean="0">
                <a:solidFill>
                  <a:schemeClr val="tx1"/>
                </a:solidFill>
                <a:effectLst/>
                <a:latin typeface="+mn-lt"/>
                <a:ea typeface="+mn-ea"/>
                <a:cs typeface="+mn-cs"/>
              </a:rPr>
              <a:t>.</a:t>
            </a:r>
          </a:p>
          <a:p>
            <a:pPr rtl="1"/>
            <a:r>
              <a:rPr lang="he-IL"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ושוב – הטוחן:</a:t>
            </a:r>
            <a:r>
              <a:rPr lang="he-IL" sz="1200" b="0" i="0" kern="1200" baseline="0" dirty="0" smtClean="0">
                <a:solidFill>
                  <a:schemeClr val="tx1"/>
                </a:solidFill>
                <a:effectLst/>
                <a:latin typeface="+mn-lt"/>
                <a:ea typeface="+mn-ea"/>
                <a:cs typeface="+mn-cs"/>
              </a:rPr>
              <a:t> כשם ששמשון עצמו נהרה בחטא (ע"י "מלאך" שאולי בכלל היה פלישתי?) כך גם סופו לתת שירותיו לנשות הפלישתים.</a:t>
            </a:r>
            <a:endParaRPr lang="he-IL" sz="1200" b="0" i="0" kern="1200" dirty="0" smtClean="0">
              <a:solidFill>
                <a:schemeClr val="tx1"/>
              </a:solidFill>
              <a:effectLst/>
              <a:latin typeface="+mn-lt"/>
              <a:ea typeface="+mn-ea"/>
              <a:cs typeface="+mn-cs"/>
            </a:endParaRPr>
          </a:p>
          <a:p>
            <a:pPr algn="r" rtl="1"/>
            <a:endParaRPr lang="he-IL" sz="1200" b="0" i="0" kern="1200" dirty="0" smtClean="0">
              <a:solidFill>
                <a:schemeClr val="tx1"/>
              </a:solidFill>
              <a:effectLst/>
              <a:latin typeface="+mn-lt"/>
              <a:ea typeface="+mn-ea"/>
              <a:cs typeface="+mn-cs"/>
            </a:endParaRPr>
          </a:p>
          <a:p>
            <a:pPr algn="r" rtl="1"/>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8</a:t>
            </a:fld>
            <a:endParaRPr lang="en-US"/>
          </a:p>
        </p:txBody>
      </p:sp>
    </p:spTree>
    <p:extLst>
      <p:ext uri="{BB962C8B-B14F-4D97-AF65-F5344CB8AC3E}">
        <p14:creationId xmlns:p14="http://schemas.microsoft.com/office/powerpoint/2010/main" val="2024635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kern="1200" dirty="0" smtClean="0">
                <a:solidFill>
                  <a:schemeClr val="tx1"/>
                </a:solidFill>
                <a:effectLst/>
                <a:latin typeface="+mn-lt"/>
                <a:ea typeface="+mn-ea"/>
                <a:cs typeface="+mn-cs"/>
              </a:rPr>
              <a:t>1. גרוסמן מתאר את שמשון כ</a:t>
            </a:r>
            <a:r>
              <a:rPr lang="ar-SA" sz="1200" kern="1200" dirty="0" smtClean="0">
                <a:solidFill>
                  <a:schemeClr val="tx1"/>
                </a:solidFill>
                <a:effectLst/>
                <a:latin typeface="+mn-lt"/>
                <a:ea typeface="+mn-ea"/>
                <a:cs typeface="+mn-cs"/>
              </a:rPr>
              <a:t>מחבל-המתאבד הראשון</a:t>
            </a:r>
            <a:r>
              <a:rPr lang="en-US" sz="1200" kern="1200" dirty="0" smtClean="0">
                <a:solidFill>
                  <a:schemeClr val="tx1"/>
                </a:solidFill>
                <a:effectLst/>
                <a:latin typeface="+mn-lt"/>
                <a:ea typeface="+mn-ea"/>
                <a:cs typeface="+mn-cs"/>
              </a:rPr>
              <a:t>,</a:t>
            </a:r>
            <a:r>
              <a:rPr lang="he-IL" sz="1200" kern="1200" dirty="0" smtClean="0">
                <a:solidFill>
                  <a:schemeClr val="tx1"/>
                </a:solidFill>
                <a:effectLst/>
                <a:latin typeface="+mn-lt"/>
                <a:ea typeface="+mn-ea"/>
                <a:cs typeface="+mn-cs"/>
              </a:rPr>
              <a:t> אולם תולה זאת בילדותו:</a:t>
            </a:r>
          </a:p>
          <a:p>
            <a:pPr marL="0" marR="0" indent="0" algn="r" defTabSz="914400" rtl="1" eaLnBrk="1" fontAlgn="auto" latinLnBrk="0" hangingPunct="1">
              <a:lnSpc>
                <a:spcPct val="100000"/>
              </a:lnSpc>
              <a:spcBef>
                <a:spcPts val="0"/>
              </a:spcBef>
              <a:spcAft>
                <a:spcPts val="0"/>
              </a:spcAft>
              <a:buClrTx/>
              <a:buSzTx/>
              <a:buFontTx/>
              <a:buNone/>
              <a:tabLst/>
              <a:defRPr/>
            </a:pPr>
            <a:r>
              <a:rPr lang="he-IL" sz="1200" b="0" i="0" kern="1200" dirty="0" smtClean="0">
                <a:solidFill>
                  <a:schemeClr val="tx1"/>
                </a:solidFill>
                <a:effectLst/>
                <a:latin typeface="+mn-lt"/>
                <a:ea typeface="+mn-ea"/>
                <a:cs typeface="+mn-cs"/>
              </a:rPr>
              <a:t>שמשון הוא המחבל-המתאבד הראשון, או בלשונו של גרוסמן "המתאבד-הרוצח הראשון" (עמ' 134). גרוסמן הופך את רוצח-ההמונים הזה לילד בודד, גלמוד, עצוב, ואף ל"אמן" לא מובן (עמ' 87). כמובן שילד כזה אינו נתפס כאחראי פוליטית למעלליו.</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בביקורת על הספר, אומר דויד </a:t>
            </a:r>
            <a:r>
              <a:rPr lang="he-IL" sz="1200" kern="1200" dirty="0" err="1" smtClean="0">
                <a:solidFill>
                  <a:schemeClr val="tx1"/>
                </a:solidFill>
                <a:effectLst/>
                <a:latin typeface="+mn-lt"/>
                <a:ea typeface="+mn-ea"/>
                <a:cs typeface="+mn-cs"/>
              </a:rPr>
              <a:t>פישלוב</a:t>
            </a:r>
            <a:r>
              <a:rPr lang="he-IL" sz="1200" kern="1200" dirty="0" smtClean="0">
                <a:solidFill>
                  <a:schemeClr val="tx1"/>
                </a:solidFill>
                <a:effectLst/>
                <a:latin typeface="+mn-lt"/>
                <a:ea typeface="+mn-ea"/>
                <a:cs typeface="+mn-cs"/>
              </a:rPr>
              <a:t>:</a:t>
            </a:r>
          </a:p>
          <a:p>
            <a:pPr algn="r" rtl="1"/>
            <a:r>
              <a:rPr lang="he-IL" sz="1200" b="0" i="0" kern="1200" dirty="0" smtClean="0">
                <a:solidFill>
                  <a:schemeClr val="tx1"/>
                </a:solidFill>
                <a:effectLst/>
                <a:latin typeface="+mn-lt"/>
                <a:ea typeface="+mn-ea"/>
                <a:cs typeface="+mn-cs"/>
              </a:rPr>
              <a:t>ההתייחסות להתאבדות-הנקמה של שמשון כמודל מבשר של המחבלים-המתאבדים ברחובותינו (עמ' 134) נאמרת אמנם בלשון זהירה, אבל תורמת לטשטוש הבדל עמוק בין נקמת-התאבדות כמוצא אחרון ויחיד של מי שעיניו נוקרו והוא הפך מושא לעינויים וללעג, לבין שימוש במתאבדים-מתפוצצים כטקטיקה לגיטימית </a:t>
            </a:r>
            <a:r>
              <a:rPr lang="he-IL" sz="1200" b="0" i="0" kern="1200" dirty="0" err="1" smtClean="0">
                <a:solidFill>
                  <a:schemeClr val="tx1"/>
                </a:solidFill>
                <a:effectLst/>
                <a:latin typeface="+mn-lt"/>
                <a:ea typeface="+mn-ea"/>
                <a:cs typeface="+mn-cs"/>
              </a:rPr>
              <a:t>ומואדרת</a:t>
            </a:r>
            <a:r>
              <a:rPr lang="he-IL" sz="1200" b="0" i="0" kern="1200" dirty="0" smtClean="0">
                <a:solidFill>
                  <a:schemeClr val="tx1"/>
                </a:solidFill>
                <a:effectLst/>
                <a:latin typeface="+mn-lt"/>
                <a:ea typeface="+mn-ea"/>
                <a:cs typeface="+mn-cs"/>
              </a:rPr>
              <a:t> בעימות לאומי.</a:t>
            </a:r>
            <a:endParaRPr lang="he-IL" sz="1200" kern="1200" dirty="0" smtClean="0">
              <a:solidFill>
                <a:schemeClr val="tx1"/>
              </a:solidFill>
              <a:effectLst/>
              <a:latin typeface="+mn-lt"/>
              <a:ea typeface="+mn-ea"/>
              <a:cs typeface="+mn-cs"/>
            </a:endParaRPr>
          </a:p>
          <a:p>
            <a:pPr algn="r" rtl="1"/>
            <a:endParaRPr lang="he-IL" sz="1200" b="0" i="0" kern="1200" dirty="0" smtClean="0">
              <a:solidFill>
                <a:schemeClr val="tx1"/>
              </a:solidFill>
              <a:effectLst/>
              <a:latin typeface="+mn-lt"/>
              <a:ea typeface="+mn-ea"/>
              <a:cs typeface="+mn-cs"/>
            </a:endParaRPr>
          </a:p>
          <a:p>
            <a:pPr algn="r" rtl="1"/>
            <a:endParaRPr lang="he-IL" sz="1200" b="0" i="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 </a:t>
            </a:r>
            <a:r>
              <a:rPr lang="he-IL" sz="1200" b="1" i="0" kern="1200" dirty="0" smtClean="0">
                <a:solidFill>
                  <a:schemeClr val="tx1"/>
                </a:solidFill>
                <a:effectLst/>
                <a:latin typeface="+mn-lt"/>
                <a:ea typeface="+mn-ea"/>
                <a:cs typeface="+mn-cs"/>
              </a:rPr>
              <a:t>עמרי ניצן</a:t>
            </a:r>
            <a:r>
              <a:rPr lang="he-IL" sz="1200" b="0" i="0" kern="1200" dirty="0" smtClean="0">
                <a:solidFill>
                  <a:schemeClr val="tx1"/>
                </a:solidFill>
                <a:effectLst/>
                <a:latin typeface="+mn-lt"/>
                <a:ea typeface="+mn-ea"/>
                <a:cs typeface="+mn-cs"/>
              </a:rPr>
              <a:t>, מפיק ההצגה שמשון ודלילה: סיפור מקראי, בלגיה, 2009: ניצן: "הסיפור ההיסטורי של שמשון מספק לנו אלגוריה עקיפה ודרך להבין את התקופה העכשווית שבה אנו חיים. כמשל, הסיפור </a:t>
            </a:r>
            <a:r>
              <a:rPr lang="he-IL" sz="1200" b="0" i="0" kern="1200" dirty="0" err="1" smtClean="0">
                <a:solidFill>
                  <a:schemeClr val="tx1"/>
                </a:solidFill>
                <a:effectLst/>
                <a:latin typeface="+mn-lt"/>
                <a:ea typeface="+mn-ea"/>
                <a:cs typeface="+mn-cs"/>
              </a:rPr>
              <a:t>התנ"כי</a:t>
            </a:r>
            <a:r>
              <a:rPr lang="he-IL" sz="1200" b="0" i="0" kern="1200" dirty="0" smtClean="0">
                <a:solidFill>
                  <a:schemeClr val="tx1"/>
                </a:solidFill>
                <a:effectLst/>
                <a:latin typeface="+mn-lt"/>
                <a:ea typeface="+mn-ea"/>
                <a:cs typeface="+mn-cs"/>
              </a:rPr>
              <a:t> משמש לנו מראה לאפשרויות שיכולות להיות לנו בעתיד".</a:t>
            </a:r>
          </a:p>
          <a:p>
            <a:pPr algn="r" rtl="1"/>
            <a:r>
              <a:rPr lang="he-IL" sz="1200" b="0" i="0" kern="1200" dirty="0" smtClean="0">
                <a:solidFill>
                  <a:schemeClr val="tx1"/>
                </a:solidFill>
                <a:effectLst/>
                <a:latin typeface="+mn-lt"/>
                <a:ea typeface="+mn-ea"/>
                <a:cs typeface="+mn-cs"/>
              </a:rPr>
              <a:t> </a:t>
            </a:r>
          </a:p>
          <a:p>
            <a:pPr algn="r" rtl="1"/>
            <a:r>
              <a:rPr lang="he-IL" sz="1200" b="0" i="0" kern="1200" dirty="0" smtClean="0">
                <a:solidFill>
                  <a:schemeClr val="tx1"/>
                </a:solidFill>
                <a:effectLst/>
                <a:latin typeface="+mn-lt"/>
                <a:ea typeface="+mn-ea"/>
                <a:cs typeface="+mn-cs"/>
              </a:rPr>
              <a:t>"שמשון ודלילה זה סיפור אהבה עם קונוטציה פוליטית וסוף מפתיע: שמשון המדוכא והמושפל איבד את כוחו הפיזי והמנטלי, ומתוך זעם ותסכול הורג את עצמו ואת כל האנשים מסביבו. בארץ קוראים לשמשון 'גיבור' אך הוא בנקל יכול להיחשב שאהיד".</a:t>
            </a:r>
          </a:p>
          <a:p>
            <a:pPr algn="r" rtl="1"/>
            <a:r>
              <a:rPr lang="he-IL" sz="1200" b="0" i="0" kern="1200" dirty="0" smtClean="0">
                <a:solidFill>
                  <a:schemeClr val="tx1"/>
                </a:solidFill>
                <a:effectLst/>
                <a:latin typeface="+mn-lt"/>
                <a:ea typeface="+mn-ea"/>
                <a:cs typeface="+mn-cs"/>
              </a:rPr>
              <a:t> </a:t>
            </a:r>
          </a:p>
          <a:p>
            <a:pPr algn="r" rtl="1"/>
            <a:r>
              <a:rPr lang="he-IL" sz="1200" b="0" i="0" kern="1200" dirty="0" err="1" smtClean="0">
                <a:solidFill>
                  <a:schemeClr val="tx1"/>
                </a:solidFill>
                <a:effectLst/>
                <a:latin typeface="+mn-lt"/>
                <a:ea typeface="+mn-ea"/>
                <a:cs typeface="+mn-cs"/>
              </a:rPr>
              <a:t>ניזאר</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זועבי</a:t>
            </a:r>
            <a:r>
              <a:rPr lang="he-IL" sz="1200" b="0" i="0" kern="1200" dirty="0" smtClean="0">
                <a:solidFill>
                  <a:schemeClr val="tx1"/>
                </a:solidFill>
                <a:effectLst/>
                <a:latin typeface="+mn-lt"/>
                <a:ea typeface="+mn-ea"/>
                <a:cs typeface="+mn-cs"/>
              </a:rPr>
              <a:t>: "סיפורי ההיסטוריה הם אירוניים. לפני מותו של שמשון הוא זעק 'תמות נפשי עם </a:t>
            </a:r>
            <a:r>
              <a:rPr lang="he-IL" sz="1200" b="0" i="0" kern="1200" dirty="0" err="1" smtClean="0">
                <a:solidFill>
                  <a:schemeClr val="tx1"/>
                </a:solidFill>
                <a:effectLst/>
                <a:latin typeface="+mn-lt"/>
                <a:ea typeface="+mn-ea"/>
                <a:cs typeface="+mn-cs"/>
              </a:rPr>
              <a:t>פלשתים</a:t>
            </a:r>
            <a:r>
              <a:rPr lang="he-IL" sz="1200" b="0" i="0" kern="1200" dirty="0" smtClean="0">
                <a:solidFill>
                  <a:schemeClr val="tx1"/>
                </a:solidFill>
                <a:effectLst/>
                <a:latin typeface="+mn-lt"/>
                <a:ea typeface="+mn-ea"/>
                <a:cs typeface="+mn-cs"/>
              </a:rPr>
              <a:t>', ואז הוא ביקע את עמודי המגדל שקרסו והרגו אותו יחד עם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a:t>
            </a:r>
          </a:p>
          <a:p>
            <a:pPr algn="r" rtl="1"/>
            <a:endParaRPr lang="he-IL" sz="1200" b="0" i="0" kern="1200" dirty="0" smtClean="0">
              <a:solidFill>
                <a:schemeClr val="tx1"/>
              </a:solidFill>
              <a:effectLst/>
              <a:latin typeface="+mn-lt"/>
              <a:ea typeface="+mn-ea"/>
              <a:cs typeface="+mn-cs"/>
            </a:endParaRPr>
          </a:p>
          <a:p>
            <a:pPr marL="0" marR="0" indent="0" algn="r" defTabSz="914400" rtl="1" eaLnBrk="1" fontAlgn="auto" latinLnBrk="0" hangingPunct="1">
              <a:lnSpc>
                <a:spcPct val="100000"/>
              </a:lnSpc>
              <a:spcBef>
                <a:spcPts val="0"/>
              </a:spcBef>
              <a:spcAft>
                <a:spcPts val="0"/>
              </a:spcAft>
              <a:buClrTx/>
              <a:buSzTx/>
              <a:buFontTx/>
              <a:buNone/>
              <a:tabLst/>
              <a:defRPr/>
            </a:pPr>
            <a:r>
              <a:rPr lang="he-IL" sz="1200" b="0" i="0" kern="1200" dirty="0" smtClean="0">
                <a:solidFill>
                  <a:schemeClr val="tx1"/>
                </a:solidFill>
                <a:effectLst/>
                <a:latin typeface="+mn-lt"/>
                <a:ea typeface="+mn-ea"/>
                <a:cs typeface="+mn-cs"/>
              </a:rPr>
              <a:t>2. היו שכתבו שמשון האיש שזכה לעמדה דתית מיוחדת, נזיר אלוהים, </a:t>
            </a:r>
            <a:r>
              <a:rPr lang="he-IL" sz="1200" b="1" i="0" kern="1200" dirty="0" smtClean="0">
                <a:solidFill>
                  <a:schemeClr val="tx1"/>
                </a:solidFill>
                <a:effectLst/>
                <a:latin typeface="+mn-lt"/>
                <a:ea typeface="+mn-ea"/>
                <a:cs typeface="+mn-cs"/>
              </a:rPr>
              <a:t>מי שבתוכו מתקיים מאבק איתנים בין כוחות ארציים של פיתוי לבין הכוח הדתי הנשגב</a:t>
            </a:r>
            <a:r>
              <a:rPr lang="he-IL" sz="1200" b="0" i="0" kern="1200" dirty="0" smtClean="0">
                <a:solidFill>
                  <a:schemeClr val="tx1"/>
                </a:solidFill>
                <a:effectLst/>
                <a:latin typeface="+mn-lt"/>
                <a:ea typeface="+mn-ea"/>
                <a:cs typeface="+mn-cs"/>
              </a:rPr>
              <a:t>. דמות זו של שמשון עולה מ"מעשה שמשון" יצירתו הראשונה של </a:t>
            </a:r>
            <a:r>
              <a:rPr lang="he-IL" sz="1200" b="1" i="0" u="none" strike="noStrike" kern="1200" dirty="0" err="1" smtClean="0">
                <a:solidFill>
                  <a:schemeClr val="tx1"/>
                </a:solidFill>
                <a:effectLst/>
                <a:latin typeface="+mn-lt"/>
                <a:ea typeface="+mn-ea"/>
                <a:cs typeface="+mn-cs"/>
                <a:hlinkClick r:id="rId3"/>
              </a:rPr>
              <a:t>רמח"ל</a:t>
            </a:r>
            <a:r>
              <a:rPr lang="he-IL" sz="1200" b="0" i="0" kern="1200" dirty="0" smtClean="0">
                <a:solidFill>
                  <a:schemeClr val="tx1"/>
                </a:solidFill>
                <a:effectLst/>
                <a:latin typeface="+mn-lt"/>
                <a:ea typeface="+mn-ea"/>
                <a:cs typeface="+mn-cs"/>
              </a:rPr>
              <a:t> (רבי משה חיים </a:t>
            </a:r>
            <a:r>
              <a:rPr lang="he-IL" sz="1200" b="0" i="0" kern="1200" dirty="0" err="1" smtClean="0">
                <a:solidFill>
                  <a:schemeClr val="tx1"/>
                </a:solidFill>
                <a:effectLst/>
                <a:latin typeface="+mn-lt"/>
                <a:ea typeface="+mn-ea"/>
                <a:cs typeface="+mn-cs"/>
              </a:rPr>
              <a:t>לוצאט</a:t>
            </a:r>
            <a:r>
              <a:rPr lang="he-IL" sz="1200" b="0" i="0" kern="1200" dirty="0" smtClean="0">
                <a:solidFill>
                  <a:schemeClr val="tx1"/>
                </a:solidFill>
                <a:effectLst/>
                <a:latin typeface="+mn-lt"/>
                <a:ea typeface="+mn-ea"/>
                <a:cs typeface="+mn-cs"/>
              </a:rPr>
              <a:t>)</a:t>
            </a:r>
            <a:r>
              <a:rPr lang="he-IL" sz="1200" b="0" i="1" u="none" strike="noStrike" kern="1200" dirty="0" smtClean="0">
                <a:solidFill>
                  <a:schemeClr val="tx1"/>
                </a:solidFill>
                <a:effectLst/>
                <a:latin typeface="+mn-lt"/>
                <a:ea typeface="+mn-ea"/>
                <a:cs typeface="+mn-cs"/>
                <a:hlinkClick r:id="rId4"/>
              </a:rPr>
              <a:t>[8]</a:t>
            </a:r>
            <a:r>
              <a:rPr lang="he-IL" sz="1200" b="0" i="0" kern="1200" dirty="0" smtClean="0">
                <a:solidFill>
                  <a:schemeClr val="tx1"/>
                </a:solidFill>
                <a:effectLst/>
                <a:latin typeface="+mn-lt"/>
                <a:ea typeface="+mn-ea"/>
                <a:cs typeface="+mn-cs"/>
              </a:rPr>
              <a:t>, שעוקבת אחרי דמותו </a:t>
            </a:r>
            <a:r>
              <a:rPr lang="he-IL" sz="1200" b="0" i="0" kern="1200" dirty="0" err="1" smtClean="0">
                <a:solidFill>
                  <a:schemeClr val="tx1"/>
                </a:solidFill>
                <a:effectLst/>
                <a:latin typeface="+mn-lt"/>
                <a:ea typeface="+mn-ea"/>
                <a:cs typeface="+mn-cs"/>
              </a:rPr>
              <a:t>התנ"כית</a:t>
            </a:r>
            <a:r>
              <a:rPr lang="he-IL" sz="1200" b="0" i="0" kern="1200" dirty="0" smtClean="0">
                <a:solidFill>
                  <a:schemeClr val="tx1"/>
                </a:solidFill>
                <a:effectLst/>
                <a:latin typeface="+mn-lt"/>
                <a:ea typeface="+mn-ea"/>
                <a:cs typeface="+mn-cs"/>
              </a:rPr>
              <a:t> של שמשון ועל מאבקיו ביצרים ובתשוקה. כך גם  שירו של </a:t>
            </a:r>
            <a:r>
              <a:rPr lang="he-IL" sz="1200" b="1" i="0" kern="1200" dirty="0" smtClean="0">
                <a:solidFill>
                  <a:schemeClr val="tx1"/>
                </a:solidFill>
                <a:effectLst/>
                <a:latin typeface="+mn-lt"/>
                <a:ea typeface="+mn-ea"/>
                <a:cs typeface="+mn-cs"/>
              </a:rPr>
              <a:t>נתן זך</a:t>
            </a:r>
            <a:r>
              <a:rPr lang="he-IL" sz="1200" b="0" i="0" kern="1200" dirty="0" smtClean="0">
                <a:solidFill>
                  <a:schemeClr val="tx1"/>
                </a:solidFill>
                <a:effectLst/>
                <a:latin typeface="+mn-lt"/>
                <a:ea typeface="+mn-ea"/>
                <a:cs typeface="+mn-cs"/>
              </a:rPr>
              <a:t>: "את שערו של שמשון מעולם לא הבנתי / הכוח הרב הגנוז בו, חשאיותו הנזירית".</a:t>
            </a:r>
          </a:p>
          <a:p>
            <a:pPr marL="0" marR="0" indent="0" algn="r" defTabSz="914400" rtl="1" eaLnBrk="1" fontAlgn="auto" latinLnBrk="0" hangingPunct="1">
              <a:lnSpc>
                <a:spcPct val="100000"/>
              </a:lnSpc>
              <a:spcBef>
                <a:spcPts val="0"/>
              </a:spcBef>
              <a:spcAft>
                <a:spcPts val="0"/>
              </a:spcAft>
              <a:buClrTx/>
              <a:buSzTx/>
              <a:buFontTx/>
              <a:buNone/>
              <a:tabLst/>
              <a:defRPr/>
            </a:pPr>
            <a:endParaRPr lang="he-IL" sz="1200" b="0" i="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שמשון היה שופט עשרים שנה. בשום מקום לא מוזכר שמשון כמנהיג צבאי. לא מוזכרת עבודת הנהגה, שיפוט, עם. שמשון הוא איש הכוח לכל הדרך. כאיש רב כוח, את כל הפעולות שלו עשה לבדו. הוא אלים באופן קיצוני. אך מכותיו לא הביאו את הישועה ורק היו פתיחה לשרשרת של התנגשויות בין ישראל </a:t>
            </a:r>
            <a:r>
              <a:rPr lang="he-IL" sz="1200" b="0" i="0" kern="1200" dirty="0" err="1" smtClean="0">
                <a:solidFill>
                  <a:schemeClr val="tx1"/>
                </a:solidFill>
                <a:effectLst/>
                <a:latin typeface="+mn-lt"/>
                <a:ea typeface="+mn-ea"/>
                <a:cs typeface="+mn-cs"/>
              </a:rPr>
              <a:t>לפלשתים</a:t>
            </a:r>
            <a:r>
              <a:rPr lang="he-IL" sz="1200" b="0" i="0" kern="1200" dirty="0" smtClean="0">
                <a:solidFill>
                  <a:schemeClr val="tx1"/>
                </a:solidFill>
                <a:effectLst/>
                <a:latin typeface="+mn-lt"/>
                <a:ea typeface="+mn-ea"/>
                <a:cs typeface="+mn-cs"/>
              </a:rPr>
              <a:t>, שתסתיים בניצחון הישראלים, רק בימי המלך דוד. ספר שופטים מצגי אותו כגיבור שהכזיב. רק הפסוק האחרון בעניינו, ורק אחרי מותו מזכה אותו הכתוב במעמד שופט</a:t>
            </a:r>
            <a:r>
              <a:rPr lang="he-IL" sz="1200" b="0" i="0" u="none" strike="noStrike" kern="1200" dirty="0" smtClean="0">
                <a:solidFill>
                  <a:schemeClr val="tx1"/>
                </a:solidFill>
                <a:effectLst/>
                <a:latin typeface="+mn-lt"/>
                <a:ea typeface="+mn-ea"/>
                <a:cs typeface="+mn-cs"/>
              </a:rPr>
              <a:t>'</a:t>
            </a:r>
            <a:r>
              <a:rPr lang="he-IL" sz="1200" b="0" i="0" kern="1200" dirty="0" smtClean="0">
                <a:solidFill>
                  <a:schemeClr val="tx1"/>
                </a:solidFill>
                <a:effectLst/>
                <a:latin typeface="+mn-lt"/>
                <a:ea typeface="+mn-ea"/>
                <a:cs typeface="+mn-cs"/>
              </a:rPr>
              <a:t>.</a:t>
            </a:r>
          </a:p>
          <a:p>
            <a:pPr algn="r" rtl="1"/>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9</a:t>
            </a:fld>
            <a:endParaRPr lang="en-US"/>
          </a:p>
        </p:txBody>
      </p:sp>
    </p:spTree>
    <p:extLst>
      <p:ext uri="{BB962C8B-B14F-4D97-AF65-F5344CB8AC3E}">
        <p14:creationId xmlns:p14="http://schemas.microsoft.com/office/powerpoint/2010/main" val="291206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sz="1200" kern="1200" dirty="0" smtClean="0">
                <a:solidFill>
                  <a:schemeClr val="tx1"/>
                </a:solidFill>
                <a:effectLst/>
                <a:latin typeface="+mn-lt"/>
                <a:ea typeface="+mn-ea"/>
                <a:cs typeface="+mn-cs"/>
              </a:rPr>
              <a:t>סיפורי</a:t>
            </a:r>
            <a:r>
              <a:rPr lang="he-IL" sz="1200" b="0" i="0" kern="1200" dirty="0" smtClean="0">
                <a:solidFill>
                  <a:schemeClr val="tx1"/>
                </a:solidFill>
                <a:effectLst/>
                <a:latin typeface="+mn-lt"/>
                <a:ea typeface="+mn-ea"/>
                <a:cs typeface="+mn-cs"/>
              </a:rPr>
              <a:t> שמשון מכילים מוטיבים רבים: סיפורים עממיים על גיבור פלא בעל כוחות מאגיים הקשורים בשער הראש ובנזירות; פתגמי חכמה וחידות; התבוננות פסיכולוגית בטבע האדם, אויב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 ואהוב בנותיהם, גיבור שאינו עומד בפני דמעות </a:t>
            </a:r>
            <a:r>
              <a:rPr lang="he-IL" sz="1200" b="0" i="0" kern="1200" dirty="0" err="1" smtClean="0">
                <a:solidFill>
                  <a:schemeClr val="tx1"/>
                </a:solidFill>
                <a:effectLst/>
                <a:latin typeface="+mn-lt"/>
                <a:ea typeface="+mn-ea"/>
                <a:cs typeface="+mn-cs"/>
              </a:rPr>
              <a:t>אשה</a:t>
            </a:r>
            <a:r>
              <a:rPr lang="he-IL" sz="1200" b="0" i="0" kern="1200" dirty="0" smtClean="0">
                <a:solidFill>
                  <a:schemeClr val="tx1"/>
                </a:solidFill>
                <a:effectLst/>
                <a:latin typeface="+mn-lt"/>
                <a:ea typeface="+mn-ea"/>
                <a:cs typeface="+mn-cs"/>
              </a:rPr>
              <a:t> ואשה הבוגדת באהובה למען בצע כסף</a:t>
            </a:r>
            <a:r>
              <a:rPr lang="he-IL" sz="1200" b="0" i="0" u="none" strike="noStrike" kern="1200" dirty="0" smtClean="0">
                <a:solidFill>
                  <a:schemeClr val="tx1"/>
                </a:solidFill>
                <a:effectLst/>
                <a:latin typeface="+mn-lt"/>
                <a:ea typeface="+mn-ea"/>
                <a:cs typeface="+mn-cs"/>
                <a:hlinkClick r:id="rId3"/>
              </a:rPr>
              <a:t>[14]</a:t>
            </a:r>
            <a:r>
              <a:rPr lang="he-IL" sz="1200" b="0" i="0" kern="1200" dirty="0" smtClean="0">
                <a:solidFill>
                  <a:schemeClr val="tx1"/>
                </a:solidFill>
                <a:effectLst/>
                <a:latin typeface="+mn-lt"/>
                <a:ea typeface="+mn-ea"/>
                <a:cs typeface="+mn-cs"/>
              </a:rPr>
              <a:t>.</a:t>
            </a:r>
          </a:p>
          <a:p>
            <a:pPr algn="r" rtl="1"/>
            <a:r>
              <a:rPr lang="he-IL" sz="1200" b="0" i="0" kern="1200" dirty="0" smtClean="0">
                <a:solidFill>
                  <a:schemeClr val="tx1"/>
                </a:solidFill>
                <a:effectLst/>
                <a:latin typeface="+mn-lt"/>
                <a:ea typeface="+mn-ea"/>
                <a:cs typeface="+mn-cs"/>
              </a:rPr>
              <a:t>שמשון הגיבור, איש רב כוח, נוטה להסתכסך, מחבל תחבולות, שנפל בידי </a:t>
            </a:r>
            <a:r>
              <a:rPr lang="he-IL" sz="1200" b="0" i="0" kern="1200" dirty="0" err="1" smtClean="0">
                <a:solidFill>
                  <a:schemeClr val="tx1"/>
                </a:solidFill>
                <a:effectLst/>
                <a:latin typeface="+mn-lt"/>
                <a:ea typeface="+mn-ea"/>
                <a:cs typeface="+mn-cs"/>
              </a:rPr>
              <a:t>אשה</a:t>
            </a:r>
            <a:r>
              <a:rPr lang="he-IL" sz="1200" b="0" i="0" kern="1200" dirty="0" smtClean="0">
                <a:solidFill>
                  <a:schemeClr val="tx1"/>
                </a:solidFill>
                <a:effectLst/>
                <a:latin typeface="+mn-lt"/>
                <a:ea typeface="+mn-ea"/>
                <a:cs typeface="+mn-cs"/>
              </a:rPr>
              <a:t>, מזכיר את דמותו של </a:t>
            </a:r>
            <a:r>
              <a:rPr lang="he-IL" sz="1200" b="0" i="0" u="none" strike="noStrike" kern="1200" dirty="0" err="1" smtClean="0">
                <a:solidFill>
                  <a:schemeClr val="tx1"/>
                </a:solidFill>
                <a:effectLst/>
                <a:latin typeface="+mn-lt"/>
                <a:ea typeface="+mn-ea"/>
                <a:cs typeface="+mn-cs"/>
                <a:hlinkClick r:id="rId4"/>
              </a:rPr>
              <a:t>הרקלס</a:t>
            </a:r>
            <a:r>
              <a:rPr lang="he-IL" sz="1200" b="0" i="0" u="none" strike="noStrike" kern="1200" dirty="0" smtClean="0">
                <a:solidFill>
                  <a:schemeClr val="tx1"/>
                </a:solidFill>
                <a:effectLst/>
                <a:latin typeface="+mn-lt"/>
                <a:ea typeface="+mn-ea"/>
                <a:cs typeface="+mn-cs"/>
                <a:hlinkClick r:id="rId4"/>
              </a:rPr>
              <a:t> </a:t>
            </a:r>
            <a:r>
              <a:rPr lang="he-IL" sz="1200" b="0" i="0" kern="1200" dirty="0" smtClean="0">
                <a:solidFill>
                  <a:schemeClr val="tx1"/>
                </a:solidFill>
                <a:effectLst/>
                <a:latin typeface="+mn-lt"/>
                <a:ea typeface="+mn-ea"/>
                <a:cs typeface="+mn-cs"/>
              </a:rPr>
              <a:t>היווני, השוואה שכבר </a:t>
            </a:r>
            <a:r>
              <a:rPr lang="he-IL" sz="1200" b="0" i="0" kern="1200" dirty="0" err="1" smtClean="0">
                <a:solidFill>
                  <a:schemeClr val="tx1"/>
                </a:solidFill>
                <a:effectLst/>
                <a:latin typeface="+mn-lt"/>
                <a:ea typeface="+mn-ea"/>
                <a:cs typeface="+mn-cs"/>
              </a:rPr>
              <a:t>אובזביוס</a:t>
            </a:r>
            <a:r>
              <a:rPr lang="he-IL" sz="1200" b="0" i="0" kern="1200" dirty="0" smtClean="0">
                <a:solidFill>
                  <a:schemeClr val="tx1"/>
                </a:solidFill>
                <a:effectLst/>
                <a:latin typeface="+mn-lt"/>
                <a:ea typeface="+mn-ea"/>
                <a:cs typeface="+mn-cs"/>
              </a:rPr>
              <a:t>, מאבות </a:t>
            </a:r>
            <a:r>
              <a:rPr lang="he-IL" sz="1200" b="0" i="0" kern="1200" dirty="0" err="1" smtClean="0">
                <a:solidFill>
                  <a:schemeClr val="tx1"/>
                </a:solidFill>
                <a:effectLst/>
                <a:latin typeface="+mn-lt"/>
                <a:ea typeface="+mn-ea"/>
                <a:cs typeface="+mn-cs"/>
              </a:rPr>
              <a:t>הכנסיה</a:t>
            </a:r>
            <a:r>
              <a:rPr lang="he-IL" sz="1200" b="0" i="0" kern="1200" dirty="0" smtClean="0">
                <a:solidFill>
                  <a:schemeClr val="tx1"/>
                </a:solidFill>
                <a:effectLst/>
                <a:latin typeface="+mn-lt"/>
                <a:ea typeface="+mn-ea"/>
                <a:cs typeface="+mn-cs"/>
              </a:rPr>
              <a:t> הצביע עליה. ביסודו של הדמיון מונח סוג </a:t>
            </a:r>
            <a:r>
              <a:rPr lang="he-IL" sz="1200" b="0" i="0" kern="1200" dirty="0" err="1" smtClean="0">
                <a:solidFill>
                  <a:schemeClr val="tx1"/>
                </a:solidFill>
                <a:effectLst/>
                <a:latin typeface="+mn-lt"/>
                <a:ea typeface="+mn-ea"/>
                <a:cs typeface="+mn-cs"/>
              </a:rPr>
              <a:t>מסויים</a:t>
            </a:r>
            <a:r>
              <a:rPr lang="he-IL" sz="1200" b="0" i="0" kern="1200" dirty="0" smtClean="0">
                <a:solidFill>
                  <a:schemeClr val="tx1"/>
                </a:solidFill>
                <a:effectLst/>
                <a:latin typeface="+mn-lt"/>
                <a:ea typeface="+mn-ea"/>
                <a:cs typeface="+mn-cs"/>
              </a:rPr>
              <a:t> של סיפורים עממיים פשוטים, המביעים את התפעלותם של הבריות מכוח גופני בלתי רגיל, האוהב נשים ונופל ברשתן. דמות ו זכתה לפיתוח במיתוסים שונים, כך גם </a:t>
            </a:r>
            <a:r>
              <a:rPr lang="he-IL" sz="1200" b="1" i="0" kern="1200" dirty="0" smtClean="0">
                <a:solidFill>
                  <a:schemeClr val="tx1"/>
                </a:solidFill>
                <a:effectLst/>
                <a:latin typeface="+mn-lt"/>
                <a:ea typeface="+mn-ea"/>
                <a:cs typeface="+mn-cs"/>
              </a:rPr>
              <a:t>גלגמש</a:t>
            </a:r>
            <a:r>
              <a:rPr lang="he-IL" sz="1200" b="0" i="0" kern="1200" dirty="0" smtClean="0">
                <a:solidFill>
                  <a:schemeClr val="tx1"/>
                </a:solidFill>
                <a:effectLst/>
                <a:latin typeface="+mn-lt"/>
                <a:ea typeface="+mn-ea"/>
                <a:cs typeface="+mn-cs"/>
              </a:rPr>
              <a:t> השומרי וחברו </a:t>
            </a:r>
            <a:r>
              <a:rPr lang="he-IL" sz="1200" b="1" i="0" kern="1200" dirty="0" err="1" smtClean="0">
                <a:solidFill>
                  <a:schemeClr val="tx1"/>
                </a:solidFill>
                <a:effectLst/>
                <a:latin typeface="+mn-lt"/>
                <a:ea typeface="+mn-ea"/>
                <a:cs typeface="+mn-cs"/>
              </a:rPr>
              <a:t>אֶנכְּדו</a:t>
            </a:r>
            <a:r>
              <a:rPr lang="he-IL" sz="1200" b="1" i="0" kern="1200" dirty="0" smtClean="0">
                <a:solidFill>
                  <a:schemeClr val="tx1"/>
                </a:solidFill>
                <a:effectLst/>
                <a:latin typeface="+mn-lt"/>
                <a:ea typeface="+mn-ea"/>
                <a:cs typeface="+mn-cs"/>
              </a:rPr>
              <a:t>ּ</a:t>
            </a:r>
            <a:r>
              <a:rPr lang="he-IL" sz="1200" b="0" i="0" kern="1200" dirty="0" smtClean="0">
                <a:solidFill>
                  <a:schemeClr val="tx1"/>
                </a:solidFill>
                <a:effectLst/>
                <a:latin typeface="+mn-lt"/>
                <a:ea typeface="+mn-ea"/>
                <a:cs typeface="+mn-cs"/>
              </a:rPr>
              <a:t> וכן הגיבור האיסלנדי </a:t>
            </a:r>
            <a:r>
              <a:rPr lang="he-IL" sz="1200" b="1" i="0" kern="1200" dirty="0" err="1" smtClean="0">
                <a:solidFill>
                  <a:schemeClr val="tx1"/>
                </a:solidFill>
                <a:effectLst/>
                <a:latin typeface="+mn-lt"/>
                <a:ea typeface="+mn-ea"/>
                <a:cs typeface="+mn-cs"/>
              </a:rPr>
              <a:t>גרטיר</a:t>
            </a:r>
            <a:r>
              <a:rPr lang="he-IL" sz="1200" b="0" i="0" kern="1200" dirty="0" smtClean="0">
                <a:solidFill>
                  <a:schemeClr val="tx1"/>
                </a:solidFill>
                <a:effectLst/>
                <a:latin typeface="+mn-lt"/>
                <a:ea typeface="+mn-ea"/>
                <a:cs typeface="+mn-cs"/>
              </a:rPr>
              <a:t>, שבו עוסקת הסאגה "</a:t>
            </a:r>
            <a:r>
              <a:rPr lang="he-IL" sz="1200" b="0" i="0" kern="1200" dirty="0" err="1" smtClean="0">
                <a:solidFill>
                  <a:schemeClr val="tx1"/>
                </a:solidFill>
                <a:effectLst/>
                <a:latin typeface="+mn-lt"/>
                <a:ea typeface="+mn-ea"/>
                <a:cs typeface="+mn-cs"/>
              </a:rPr>
              <a:t>גרטירסאגה</a:t>
            </a:r>
            <a:r>
              <a:rPr lang="he-IL"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Gertitsaga</a:t>
            </a:r>
            <a:r>
              <a:rPr lang="en-US" sz="1200" b="0" i="0" kern="1200" dirty="0" smtClean="0">
                <a:solidFill>
                  <a:schemeClr val="tx1"/>
                </a:solidFill>
                <a:effectLst/>
                <a:latin typeface="+mn-lt"/>
                <a:ea typeface="+mn-ea"/>
                <a:cs typeface="+mn-cs"/>
              </a:rPr>
              <a:t>). </a:t>
            </a:r>
            <a:endParaRPr lang="he-IL" sz="1200" b="0" i="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למוטיב שערותיו של שמשון נמצאו מקבילות בדמותו של </a:t>
            </a:r>
            <a:r>
              <a:rPr lang="he-IL" sz="1200" b="0" i="0" kern="1200" dirty="0" err="1" smtClean="0">
                <a:solidFill>
                  <a:schemeClr val="tx1"/>
                </a:solidFill>
                <a:effectLst/>
                <a:latin typeface="+mn-lt"/>
                <a:ea typeface="+mn-ea"/>
                <a:cs typeface="+mn-cs"/>
              </a:rPr>
              <a:t>ניסוס</a:t>
            </a:r>
            <a:r>
              <a:rPr lang="he-IL" sz="1200" b="0" i="0" kern="1200" dirty="0" smtClean="0">
                <a:solidFill>
                  <a:schemeClr val="tx1"/>
                </a:solidFill>
                <a:effectLst/>
                <a:latin typeface="+mn-lt"/>
                <a:ea typeface="+mn-ea"/>
                <a:cs typeface="+mn-cs"/>
              </a:rPr>
              <a:t> מלך </a:t>
            </a:r>
            <a:r>
              <a:rPr lang="he-IL" sz="1200" b="0" i="0" kern="1200" dirty="0" err="1" smtClean="0">
                <a:solidFill>
                  <a:schemeClr val="tx1"/>
                </a:solidFill>
                <a:effectLst/>
                <a:latin typeface="+mn-lt"/>
                <a:ea typeface="+mn-ea"/>
                <a:cs typeface="+mn-cs"/>
              </a:rPr>
              <a:t>מגארה</a:t>
            </a:r>
            <a:r>
              <a:rPr lang="he-IL" sz="1200" b="0" i="0" kern="1200" dirty="0" smtClean="0">
                <a:solidFill>
                  <a:schemeClr val="tx1"/>
                </a:solidFill>
                <a:effectLst/>
                <a:latin typeface="+mn-lt"/>
                <a:ea typeface="+mn-ea"/>
                <a:cs typeface="+mn-cs"/>
              </a:rPr>
              <a:t>. הפיתוח המיוחד שדמותו של האיש החזק זכתה לו במקרא חל בכיוון הדתי. את שמשון מפעמת רוח ה'; השפעת האל על פעולותיו מודגשת וכוחו המופלג נובע באופן פיסי ממש כתוצאה מנזירותו</a:t>
            </a:r>
            <a:r>
              <a:rPr lang="he-IL" sz="1200" b="0" i="0" u="none" strike="noStrike" kern="1200" dirty="0" smtClean="0">
                <a:solidFill>
                  <a:schemeClr val="tx1"/>
                </a:solidFill>
                <a:effectLst/>
                <a:latin typeface="+mn-lt"/>
                <a:ea typeface="+mn-ea"/>
                <a:cs typeface="+mn-cs"/>
              </a:rPr>
              <a:t>'</a:t>
            </a:r>
            <a:r>
              <a:rPr lang="he-IL" sz="1200" b="0" i="0" kern="1200" dirty="0" smtClean="0">
                <a:solidFill>
                  <a:schemeClr val="tx1"/>
                </a:solidFill>
                <a:effectLst/>
                <a:latin typeface="+mn-lt"/>
                <a:ea typeface="+mn-ea"/>
                <a:cs typeface="+mn-cs"/>
              </a:rPr>
              <a:t>.</a:t>
            </a:r>
          </a:p>
          <a:p>
            <a:pPr algn="r" rtl="1"/>
            <a:r>
              <a:rPr lang="he-IL" sz="1200" b="0" i="0" kern="1200" dirty="0" smtClean="0">
                <a:solidFill>
                  <a:schemeClr val="tx1"/>
                </a:solidFill>
                <a:effectLst/>
                <a:latin typeface="+mn-lt"/>
                <a:ea typeface="+mn-ea"/>
                <a:cs typeface="+mn-cs"/>
              </a:rPr>
              <a:t>שמשון היה שופט עשרים שנה. בשום מקום לא מוזכר שמשון כמנהיג צבאי. לא מוזכרת עבודת הנהגה, שיפוט, עם. שמשון הוא איש הכוח לכל הדרך. כאיש רב כוח, את כל הפעולות שלו עשה לבדו. הוא אלים באופן קיצוני. אך מכותיו לא הביאו את הישועה ורק היו פתיחה לשרשרת של התנגשויות בין ישראל </a:t>
            </a:r>
            <a:r>
              <a:rPr lang="he-IL" sz="1200" b="0" i="0" kern="1200" dirty="0" err="1" smtClean="0">
                <a:solidFill>
                  <a:schemeClr val="tx1"/>
                </a:solidFill>
                <a:effectLst/>
                <a:latin typeface="+mn-lt"/>
                <a:ea typeface="+mn-ea"/>
                <a:cs typeface="+mn-cs"/>
              </a:rPr>
              <a:t>לפלשתים</a:t>
            </a:r>
            <a:r>
              <a:rPr lang="he-IL" sz="1200" b="0" i="0" kern="1200" dirty="0" smtClean="0">
                <a:solidFill>
                  <a:schemeClr val="tx1"/>
                </a:solidFill>
                <a:effectLst/>
                <a:latin typeface="+mn-lt"/>
                <a:ea typeface="+mn-ea"/>
                <a:cs typeface="+mn-cs"/>
              </a:rPr>
              <a:t>, שתסתיים בניצחון הישראלים, רק בימי המלך דוד. ספר שופטים מצגי אותו כגיבור שהכזיב. רק הפסוק האחרון בעניינו, ורק אחרי מותו מזכה אותו הכתוב במעמד שופט</a:t>
            </a:r>
            <a:r>
              <a:rPr lang="he-IL" sz="1200" b="0" i="0" u="none" strike="noStrike" kern="1200" dirty="0" smtClean="0">
                <a:solidFill>
                  <a:schemeClr val="tx1"/>
                </a:solidFill>
                <a:effectLst/>
                <a:latin typeface="+mn-lt"/>
                <a:ea typeface="+mn-ea"/>
                <a:cs typeface="+mn-cs"/>
              </a:rPr>
              <a:t>'</a:t>
            </a:r>
            <a:r>
              <a:rPr lang="he-IL" sz="1200" b="0" i="0" kern="1200" dirty="0" smtClean="0">
                <a:solidFill>
                  <a:schemeClr val="tx1"/>
                </a:solidFill>
                <a:effectLst/>
                <a:latin typeface="+mn-lt"/>
                <a:ea typeface="+mn-ea"/>
                <a:cs typeface="+mn-cs"/>
              </a:rPr>
              <a:t>.</a:t>
            </a:r>
          </a:p>
          <a:p>
            <a:pPr algn="r" rtl="1"/>
            <a:endParaRPr lang="he-IL" sz="1200" b="0" i="0" kern="1200" dirty="0" smtClean="0">
              <a:solidFill>
                <a:schemeClr val="tx1"/>
              </a:solidFill>
              <a:effectLst/>
              <a:latin typeface="+mn-lt"/>
              <a:ea typeface="+mn-ea"/>
              <a:cs typeface="+mn-cs"/>
            </a:endParaRPr>
          </a:p>
          <a:p>
            <a:pPr algn="r" rtl="1"/>
            <a:r>
              <a:rPr lang="he-IL" dirty="0" smtClean="0"/>
              <a:t/>
            </a:r>
            <a:br>
              <a:rPr lang="he-IL" dirty="0" smtClean="0"/>
            </a:br>
            <a:r>
              <a:rPr lang="he-IL" dirty="0" smtClean="0">
                <a:effectLst/>
              </a:rPr>
              <a:t/>
            </a:r>
            <a:br>
              <a:rPr lang="he-IL" dirty="0" smtClean="0">
                <a:effectLst/>
              </a:rPr>
            </a:br>
            <a:r>
              <a:rPr lang="he-IL" sz="1200" b="1" kern="1200" dirty="0" smtClean="0">
                <a:solidFill>
                  <a:schemeClr val="tx1"/>
                </a:solidFill>
                <a:effectLst/>
                <a:latin typeface="+mn-lt"/>
                <a:ea typeface="+mn-ea"/>
                <a:cs typeface="+mn-cs"/>
              </a:rPr>
              <a:t>תקציר</a:t>
            </a:r>
            <a:r>
              <a:rPr lang="he-IL" dirty="0" smtClean="0">
                <a:effectLst/>
              </a:rPr>
              <a:t/>
            </a:r>
            <a:br>
              <a:rPr lang="he-IL" dirty="0" smtClean="0">
                <a:effectLst/>
              </a:rPr>
            </a:br>
            <a:r>
              <a:rPr lang="he-IL" dirty="0" smtClean="0">
                <a:effectLst/>
              </a:rPr>
              <a:t>המאמר מציג מקבילות מפתיעות בין סיפורי שמשון וסיפור ההתנחלות של שבט דן ובין אגדות של גויי הים </a:t>
            </a:r>
            <a:r>
              <a:rPr lang="he-IL" dirty="0" err="1" smtClean="0">
                <a:effectLst/>
              </a:rPr>
              <a:t>האיגאים</a:t>
            </a:r>
            <a:r>
              <a:rPr lang="he-IL" dirty="0" smtClean="0">
                <a:effectLst/>
              </a:rPr>
              <a:t>. מנקודות הדמיון הרבות מסיק כותב המאמר כי שבט דן מקורו בשבט </a:t>
            </a:r>
            <a:r>
              <a:rPr lang="he-IL" dirty="0" err="1" smtClean="0">
                <a:effectLst/>
              </a:rPr>
              <a:t>הדנאים</a:t>
            </a:r>
            <a:r>
              <a:rPr lang="he-IL" dirty="0" smtClean="0">
                <a:effectLst/>
              </a:rPr>
              <a:t> הפלישתי אשר נדד צפונה והחליט להצטרף לשבטי ישראל. מסורותיו של שבט זה נכנסו לתוך הסיפור </a:t>
            </a:r>
            <a:r>
              <a:rPr lang="he-IL" dirty="0" err="1" smtClean="0">
                <a:effectLst/>
              </a:rPr>
              <a:t>בהמקראי</a:t>
            </a:r>
            <a:r>
              <a:rPr lang="he-IL" dirty="0" smtClean="0">
                <a:effectLst/>
              </a:rPr>
              <a:t>.</a:t>
            </a:r>
            <a:br>
              <a:rPr lang="he-IL" dirty="0" smtClean="0">
                <a:effectLst/>
              </a:rPr>
            </a:br>
            <a:r>
              <a:rPr lang="he-IL" dirty="0" smtClean="0">
                <a:effectLst/>
              </a:rPr>
              <a:t/>
            </a:r>
            <a:br>
              <a:rPr lang="he-IL" dirty="0" smtClean="0">
                <a:effectLst/>
              </a:rPr>
            </a:br>
            <a:r>
              <a:rPr lang="he-IL" dirty="0" smtClean="0">
                <a:effectLst/>
              </a:rPr>
              <a:t/>
            </a:r>
            <a:br>
              <a:rPr lang="he-IL" dirty="0" smtClean="0">
                <a:effectLst/>
              </a:rPr>
            </a:br>
            <a:r>
              <a:rPr lang="he-IL" b="1" dirty="0" smtClean="0">
                <a:effectLst/>
              </a:rPr>
              <a:t>ההקבלה בין סיפורי שמשון לסיפורי גויי הים האגאי</a:t>
            </a:r>
            <a:r>
              <a:rPr lang="he-IL" dirty="0" smtClean="0">
                <a:effectLst/>
              </a:rPr>
              <a:t/>
            </a:r>
            <a:br>
              <a:rPr lang="he-IL" dirty="0" smtClean="0">
                <a:effectLst/>
              </a:rPr>
            </a:br>
            <a:r>
              <a:rPr lang="he-IL" dirty="0" smtClean="0">
                <a:effectLst/>
              </a:rPr>
              <a:t>מחבר: ע. מרגלית</a:t>
            </a:r>
          </a:p>
          <a:p>
            <a:pPr algn="r" rtl="1"/>
            <a:r>
              <a:rPr lang="he-IL" dirty="0" smtClean="0">
                <a:effectLst/>
              </a:rPr>
              <a:t>חוקרים רבים חזרו ועמדו על העובדה כי בסיפור שמשון שבתנ"ך ניכרת בעליל הקבלה לסיפור </a:t>
            </a:r>
            <a:r>
              <a:rPr lang="he-IL" dirty="0" err="1" smtClean="0">
                <a:effectLst/>
              </a:rPr>
              <a:t>האיגאי</a:t>
            </a:r>
            <a:r>
              <a:rPr lang="he-IL" dirty="0" smtClean="0">
                <a:effectLst/>
              </a:rPr>
              <a:t>. ואמנם, בבואנו לערוך את סיפורי שמשון שבתנ"ך ולחלקם למרכיביהם האגדתיים השונים, אנו נדהמים לראות הקבלה כמעט-מוחלטת בין המרכיבים האלה לבין אגדות הרקולס. יתרה מזו: שמשון הוא הגיבור האגדי של שבט </a:t>
            </a:r>
            <a:r>
              <a:rPr lang="he-IL" sz="1200" b="1" u="none" strike="noStrike" kern="1200" dirty="0" smtClean="0">
                <a:solidFill>
                  <a:schemeClr val="tx1"/>
                </a:solidFill>
                <a:effectLst/>
                <a:latin typeface="+mn-lt"/>
                <a:ea typeface="+mn-ea"/>
                <a:cs typeface="+mn-cs"/>
                <a:hlinkClick r:id="rId5"/>
              </a:rPr>
              <a:t>דן</a:t>
            </a:r>
            <a:r>
              <a:rPr lang="he-IL" dirty="0" smtClean="0">
                <a:effectLst/>
              </a:rPr>
              <a:t>, ובבואנו לבחון את האגדות על תולדות שבט זה נראה הקבלה כמעט-מוחלטת בין אגדות אלה לבין האגדות על תולדות שבט </a:t>
            </a:r>
            <a:r>
              <a:rPr lang="he-IL" dirty="0" err="1" smtClean="0">
                <a:effectLst/>
              </a:rPr>
              <a:t>הדנאים</a:t>
            </a:r>
            <a:r>
              <a:rPr lang="he-IL" dirty="0" smtClean="0">
                <a:effectLst/>
              </a:rPr>
              <a:t>, אחד השבטים או העמים הכלולים בתואר הכולל "</a:t>
            </a:r>
            <a:r>
              <a:rPr lang="he-IL" sz="1200" b="1" u="none" strike="noStrike" kern="1200" dirty="0" smtClean="0">
                <a:solidFill>
                  <a:schemeClr val="tx1"/>
                </a:solidFill>
                <a:effectLst/>
                <a:latin typeface="+mn-lt"/>
                <a:ea typeface="+mn-ea"/>
                <a:cs typeface="+mn-cs"/>
                <a:hlinkClick r:id="rId6"/>
              </a:rPr>
              <a:t>גויי הים</a:t>
            </a:r>
            <a:r>
              <a:rPr lang="he-IL" dirty="0" smtClean="0">
                <a:effectLst/>
              </a:rPr>
              <a:t>",</a:t>
            </a:r>
            <a:r>
              <a:rPr lang="he-IL" sz="1200" b="0" i="0" kern="1200" dirty="0" smtClean="0">
                <a:solidFill>
                  <a:schemeClr val="tx1"/>
                </a:solidFill>
                <a:effectLst/>
                <a:latin typeface="+mn-lt"/>
                <a:ea typeface="+mn-ea"/>
                <a:cs typeface="+mn-cs"/>
              </a:rPr>
              <a:t> שפלשו מאיים אלה וכנראה גם מהיבשת האירופית לחופי כנען ומצרים. בכתובות מצריות מכונים שבטים אלו </a:t>
            </a:r>
            <a:r>
              <a:rPr lang="he-IL" sz="1200" b="1" i="0" kern="1200" dirty="0" smtClean="0">
                <a:solidFill>
                  <a:schemeClr val="tx1"/>
                </a:solidFill>
                <a:effectLst/>
                <a:latin typeface="+mn-lt"/>
                <a:ea typeface="+mn-ea"/>
                <a:cs typeface="+mn-cs"/>
              </a:rPr>
              <a:t>פלישתים</a:t>
            </a:r>
            <a:r>
              <a:rPr lang="he-IL" sz="1200" b="0" i="0" kern="1200" dirty="0" smtClean="0">
                <a:solidFill>
                  <a:schemeClr val="tx1"/>
                </a:solidFill>
                <a:effectLst/>
                <a:latin typeface="+mn-lt"/>
                <a:ea typeface="+mn-ea"/>
                <a:cs typeface="+mn-cs"/>
              </a:rPr>
              <a:t>.</a:t>
            </a:r>
          </a:p>
          <a:p>
            <a:pPr algn="r" rtl="1"/>
            <a:r>
              <a:rPr lang="he-IL" sz="1200" b="0" i="0" kern="1200" dirty="0" smtClean="0">
                <a:solidFill>
                  <a:schemeClr val="tx1"/>
                </a:solidFill>
                <a:effectLst/>
                <a:latin typeface="+mn-lt"/>
                <a:ea typeface="+mn-ea"/>
                <a:cs typeface="+mn-cs"/>
              </a:rPr>
              <a:t>חלק של </a:t>
            </a:r>
            <a:r>
              <a:rPr lang="he-IL" sz="1200" b="0" i="0" kern="1200" dirty="0" err="1" smtClean="0">
                <a:solidFill>
                  <a:schemeClr val="tx1"/>
                </a:solidFill>
                <a:effectLst/>
                <a:latin typeface="+mn-lt"/>
                <a:ea typeface="+mn-ea"/>
                <a:cs typeface="+mn-cs"/>
              </a:rPr>
              <a:t>הדנאים</a:t>
            </a:r>
            <a:r>
              <a:rPr lang="he-IL" sz="1200" b="0" i="0" kern="1200" dirty="0" smtClean="0">
                <a:solidFill>
                  <a:schemeClr val="tx1"/>
                </a:solidFill>
                <a:effectLst/>
                <a:latin typeface="+mn-lt"/>
                <a:ea typeface="+mn-ea"/>
                <a:cs typeface="+mn-cs"/>
              </a:rPr>
              <a:t>, קבלו על עצמם את אמונת ישראל, העדיפו להצטרף לשבטי ישראל ולהשתקע בישוב קבע מאשר להמשיך לנדוד עם יתר </a:t>
            </a:r>
            <a:r>
              <a:rPr lang="he-IL" sz="1200" b="0" i="0" kern="1200" dirty="0" err="1" smtClean="0">
                <a:solidFill>
                  <a:schemeClr val="tx1"/>
                </a:solidFill>
                <a:effectLst/>
                <a:latin typeface="+mn-lt"/>
                <a:ea typeface="+mn-ea"/>
                <a:cs typeface="+mn-cs"/>
              </a:rPr>
              <a:t>הדנאים</a:t>
            </a:r>
            <a:r>
              <a:rPr lang="he-IL" sz="1200" b="0" i="0" kern="1200" dirty="0" smtClean="0">
                <a:solidFill>
                  <a:schemeClr val="tx1"/>
                </a:solidFill>
                <a:effectLst/>
                <a:latin typeface="+mn-lt"/>
                <a:ea typeface="+mn-ea"/>
                <a:cs typeface="+mn-cs"/>
              </a:rPr>
              <a:t> לצור ומשם ליוון. האגדה על אימוצו של דן, בן </a:t>
            </a:r>
            <a:r>
              <a:rPr lang="he-IL" sz="1200" b="0" i="0" kern="1200" dirty="0" err="1" smtClean="0">
                <a:solidFill>
                  <a:schemeClr val="tx1"/>
                </a:solidFill>
                <a:effectLst/>
                <a:latin typeface="+mn-lt"/>
                <a:ea typeface="+mn-ea"/>
                <a:cs typeface="+mn-cs"/>
              </a:rPr>
              <a:t>הנכריה</a:t>
            </a:r>
            <a:r>
              <a:rPr lang="he-IL" sz="1200" b="0" i="0" kern="1200" dirty="0" smtClean="0">
                <a:solidFill>
                  <a:schemeClr val="tx1"/>
                </a:solidFill>
                <a:effectLst/>
                <a:latin typeface="+mn-lt"/>
                <a:ea typeface="+mn-ea"/>
                <a:cs typeface="+mn-cs"/>
              </a:rPr>
              <a:t>, על ידי רחל משקפת תהליך זה ובאה כדי לתת ביטוי וחיזוק לאימוץ שבט דן ע"י עם ישראל.</a:t>
            </a:r>
            <a:endParaRPr lang="he-IL" dirty="0" smtClean="0">
              <a:effectLst/>
            </a:endParaRPr>
          </a:p>
          <a:p>
            <a:pPr algn="r" rtl="1"/>
            <a:endParaRPr lang="he-IL" sz="1200" b="0" i="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ברור כי שבט דן היה שומר את אוצר אגדותיו, וכשם שהשבט נקלט בתוך העם כן נקלט אוצר אגדותיו ומסורותיו באוצר האגדות של ישראל.</a:t>
            </a:r>
          </a:p>
          <a:p>
            <a:pPr algn="r" rtl="1"/>
            <a:r>
              <a:rPr lang="he-IL" sz="1200" b="0" i="0" kern="1200" dirty="0" smtClean="0">
                <a:solidFill>
                  <a:schemeClr val="tx1"/>
                </a:solidFill>
                <a:effectLst/>
                <a:latin typeface="+mn-lt"/>
                <a:ea typeface="+mn-ea"/>
                <a:cs typeface="+mn-cs"/>
              </a:rPr>
              <a:t>אין לראות סתירה להנחה זו בעובדה, שמלחמותיו של דן כוונו נגד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 כי גויי הים נלחמו גם זה בזה, שבט בשבט (כשם ששבטי ישראל נלחמו בינם לבין עצמם)! וייתכן אף ייתכן שהסיבה לנדודי </a:t>
            </a:r>
            <a:r>
              <a:rPr lang="he-IL" sz="1200" b="0" i="0" kern="1200" dirty="0" err="1" smtClean="0">
                <a:solidFill>
                  <a:schemeClr val="tx1"/>
                </a:solidFill>
                <a:effectLst/>
                <a:latin typeface="+mn-lt"/>
                <a:ea typeface="+mn-ea"/>
                <a:cs typeface="+mn-cs"/>
              </a:rPr>
              <a:t>הדנאים</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היתה</a:t>
            </a:r>
            <a:r>
              <a:rPr lang="he-IL" sz="1200" b="0" i="0" kern="1200" dirty="0" smtClean="0">
                <a:solidFill>
                  <a:schemeClr val="tx1"/>
                </a:solidFill>
                <a:effectLst/>
                <a:latin typeface="+mn-lt"/>
                <a:ea typeface="+mn-ea"/>
                <a:cs typeface="+mn-cs"/>
              </a:rPr>
              <a:t> בשלב </a:t>
            </a:r>
            <a:r>
              <a:rPr lang="he-IL" sz="1200" b="0" i="0" kern="1200" dirty="0" err="1" smtClean="0">
                <a:solidFill>
                  <a:schemeClr val="tx1"/>
                </a:solidFill>
                <a:effectLst/>
                <a:latin typeface="+mn-lt"/>
                <a:ea typeface="+mn-ea"/>
                <a:cs typeface="+mn-cs"/>
              </a:rPr>
              <a:t>מסויים</a:t>
            </a:r>
            <a:r>
              <a:rPr lang="he-IL" sz="1200" b="0" i="0" kern="1200" dirty="0" smtClean="0">
                <a:solidFill>
                  <a:schemeClr val="tx1"/>
                </a:solidFill>
                <a:effectLst/>
                <a:latin typeface="+mn-lt"/>
                <a:ea typeface="+mn-ea"/>
                <a:cs typeface="+mn-cs"/>
              </a:rPr>
              <a:t> הלחץ שלחצו עליהם אחיהם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 ולאו </a:t>
            </a:r>
            <a:r>
              <a:rPr lang="he-IL" sz="1200" b="0" i="0" kern="1200" dirty="0" err="1" smtClean="0">
                <a:solidFill>
                  <a:schemeClr val="tx1"/>
                </a:solidFill>
                <a:effectLst/>
                <a:latin typeface="+mn-lt"/>
                <a:ea typeface="+mn-ea"/>
                <a:cs typeface="+mn-cs"/>
              </a:rPr>
              <a:t>דוקא</a:t>
            </a:r>
            <a:r>
              <a:rPr lang="he-IL" sz="1200" b="0" i="0" kern="1200" dirty="0" smtClean="0">
                <a:solidFill>
                  <a:schemeClr val="tx1"/>
                </a:solidFill>
                <a:effectLst/>
                <a:latin typeface="+mn-lt"/>
                <a:ea typeface="+mn-ea"/>
                <a:cs typeface="+mn-cs"/>
              </a:rPr>
              <a:t> הכנענים או המצרים.</a:t>
            </a:r>
          </a:p>
          <a:p>
            <a:pPr algn="r" rtl="1"/>
            <a:r>
              <a:rPr lang="he-IL" sz="1200" b="0" i="0" kern="1200" dirty="0" smtClean="0">
                <a:solidFill>
                  <a:schemeClr val="tx1"/>
                </a:solidFill>
                <a:effectLst/>
                <a:latin typeface="+mn-lt"/>
                <a:ea typeface="+mn-ea"/>
                <a:cs typeface="+mn-cs"/>
              </a:rPr>
              <a:t>מכאן מסתבר היחס הקרוב, כמעט משפחתי, בין שמשון </a:t>
            </a:r>
            <a:r>
              <a:rPr lang="he-IL" sz="1200" b="0" i="0" kern="1200" dirty="0" err="1" smtClean="0">
                <a:solidFill>
                  <a:schemeClr val="tx1"/>
                </a:solidFill>
                <a:effectLst/>
                <a:latin typeface="+mn-lt"/>
                <a:ea typeface="+mn-ea"/>
                <a:cs typeface="+mn-cs"/>
              </a:rPr>
              <a:t>לפלשתים</a:t>
            </a:r>
            <a:r>
              <a:rPr lang="he-IL" sz="1200" b="0" i="0" kern="1200" dirty="0" smtClean="0">
                <a:solidFill>
                  <a:schemeClr val="tx1"/>
                </a:solidFill>
                <a:effectLst/>
                <a:latin typeface="+mn-lt"/>
                <a:ea typeface="+mn-ea"/>
                <a:cs typeface="+mn-cs"/>
              </a:rPr>
              <a:t>, שהוא תמוה לגבי איש ישראל. אמנם חי דויד אצל </a:t>
            </a:r>
            <a:r>
              <a:rPr lang="he-IL" sz="1200" b="0" i="0" kern="1200" dirty="0" err="1" smtClean="0">
                <a:solidFill>
                  <a:schemeClr val="tx1"/>
                </a:solidFill>
                <a:effectLst/>
                <a:latin typeface="+mn-lt"/>
                <a:ea typeface="+mn-ea"/>
                <a:cs typeface="+mn-cs"/>
              </a:rPr>
              <a:t>הפלשתים</a:t>
            </a:r>
            <a:r>
              <a:rPr lang="he-IL" sz="1200" b="0" i="0" kern="1200" dirty="0" smtClean="0">
                <a:solidFill>
                  <a:schemeClr val="tx1"/>
                </a:solidFill>
                <a:effectLst/>
                <a:latin typeface="+mn-lt"/>
                <a:ea typeface="+mn-ea"/>
                <a:cs typeface="+mn-cs"/>
              </a:rPr>
              <a:t>, אבל כפליט מדיני; שמשון חי אצלם כשכן טוב ובן לאותה תרבות, משתתף בחגיגותיהם, מחליף אתם מתנות, ובכלל בא והולך בעריהם כבן-בית.</a:t>
            </a:r>
          </a:p>
          <a:p>
            <a:pPr algn="r" rtl="1"/>
            <a:endParaRPr lang="he-IL" sz="1200" b="0" i="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שמשון הוא הגיבור האולטימטיבי במיתולוגיה היהודית, בדומה לגיבורים במיתולוגיות אחרות, שהבולט ביניהם הוא </a:t>
            </a:r>
            <a:r>
              <a:rPr lang="he-IL" sz="1200" b="0" i="0" u="none" strike="noStrike" kern="1200" dirty="0" smtClean="0">
                <a:solidFill>
                  <a:schemeClr val="tx1"/>
                </a:solidFill>
                <a:effectLst/>
                <a:latin typeface="+mn-lt"/>
                <a:ea typeface="+mn-ea"/>
                <a:cs typeface="+mn-cs"/>
                <a:hlinkClick r:id="rId7" tooltip="הרקולס"/>
              </a:rPr>
              <a:t>הרקולס</a:t>
            </a:r>
            <a:r>
              <a:rPr lang="he-IL" sz="1200" b="0" i="0" kern="1200" dirty="0" smtClean="0">
                <a:solidFill>
                  <a:schemeClr val="tx1"/>
                </a:solidFill>
                <a:effectLst/>
                <a:latin typeface="+mn-lt"/>
                <a:ea typeface="+mn-ea"/>
                <a:cs typeface="+mn-cs"/>
              </a:rPr>
              <a:t> ב</a:t>
            </a:r>
            <a:r>
              <a:rPr lang="he-IL" sz="1200" b="0" i="0" u="none" strike="noStrike" kern="1200" dirty="0" smtClean="0">
                <a:solidFill>
                  <a:schemeClr val="tx1"/>
                </a:solidFill>
                <a:effectLst/>
                <a:latin typeface="+mn-lt"/>
                <a:ea typeface="+mn-ea"/>
                <a:cs typeface="+mn-cs"/>
                <a:hlinkClick r:id="rId8" tooltip="מיתולוגיה יוונית"/>
              </a:rPr>
              <a:t>מיתולוגיה היוונית</a:t>
            </a:r>
            <a:r>
              <a:rPr lang="he-IL" sz="1200" b="0" i="0" kern="1200" dirty="0" smtClean="0">
                <a:solidFill>
                  <a:schemeClr val="tx1"/>
                </a:solidFill>
                <a:effectLst/>
                <a:latin typeface="+mn-lt"/>
                <a:ea typeface="+mn-ea"/>
                <a:cs typeface="+mn-cs"/>
              </a:rPr>
              <a:t> וה</a:t>
            </a:r>
            <a:r>
              <a:rPr lang="he-IL" sz="1200" b="0" i="0" u="none" strike="noStrike" kern="1200" dirty="0" smtClean="0">
                <a:solidFill>
                  <a:schemeClr val="tx1"/>
                </a:solidFill>
                <a:effectLst/>
                <a:latin typeface="+mn-lt"/>
                <a:ea typeface="+mn-ea"/>
                <a:cs typeface="+mn-cs"/>
                <a:hlinkClick r:id="rId9" tooltip="מיתולוגיה רומית"/>
              </a:rPr>
              <a:t>רומית</a:t>
            </a:r>
            <a:r>
              <a:rPr lang="he-IL" sz="1200" b="0" i="0" kern="1200" dirty="0" smtClean="0">
                <a:solidFill>
                  <a:schemeClr val="tx1"/>
                </a:solidFill>
                <a:effectLst/>
                <a:latin typeface="+mn-lt"/>
                <a:ea typeface="+mn-ea"/>
                <a:cs typeface="+mn-cs"/>
              </a:rPr>
              <a:t>. קיימים קווי דמיון בין סיפור שמשון לסיפורו של הרקולס, לדוגמה: לשניהם כוח פיזי </a:t>
            </a:r>
            <a:r>
              <a:rPr lang="he-IL" sz="1200" b="0" i="0" kern="1200" dirty="0" err="1" smtClean="0">
                <a:solidFill>
                  <a:schemeClr val="tx1"/>
                </a:solidFill>
                <a:effectLst/>
                <a:latin typeface="+mn-lt"/>
                <a:ea typeface="+mn-ea"/>
                <a:cs typeface="+mn-cs"/>
              </a:rPr>
              <a:t>על־טבעי</a:t>
            </a:r>
            <a:r>
              <a:rPr lang="he-IL" sz="1200" b="0" i="0" kern="1200" dirty="0" smtClean="0">
                <a:solidFill>
                  <a:schemeClr val="tx1"/>
                </a:solidFill>
                <a:effectLst/>
                <a:latin typeface="+mn-lt"/>
                <a:ea typeface="+mn-ea"/>
                <a:cs typeface="+mn-cs"/>
              </a:rPr>
              <a:t>, שניהם נלחמו ב</a:t>
            </a:r>
            <a:r>
              <a:rPr lang="he-IL" sz="1200" b="0" i="0" u="none" strike="noStrike" kern="1200" dirty="0" smtClean="0">
                <a:solidFill>
                  <a:schemeClr val="tx1"/>
                </a:solidFill>
                <a:effectLst/>
                <a:latin typeface="+mn-lt"/>
                <a:ea typeface="+mn-ea"/>
                <a:cs typeface="+mn-cs"/>
                <a:hlinkClick r:id="rId10" tooltip="אריה"/>
              </a:rPr>
              <a:t>אריה</a:t>
            </a:r>
            <a:r>
              <a:rPr lang="he-IL" sz="1200" b="0" i="0" kern="1200" dirty="0" smtClean="0">
                <a:solidFill>
                  <a:schemeClr val="tx1"/>
                </a:solidFill>
                <a:effectLst/>
                <a:latin typeface="+mn-lt"/>
                <a:ea typeface="+mn-ea"/>
                <a:cs typeface="+mn-cs"/>
              </a:rPr>
              <a:t> וניצחו אותו בידיים חשופות וללא כלי נשק, שניהם נשאו על כתפיהם סמלים של כוח – שמשון, את שערי עזה, והרקולס את האריה שאותו ניצח, ושניהם נפלו עקב פגיעה שנגרמה להם כתוצאה מנשותיהם. השוני ביניהם מבטא את השקפת מחברי המקרא לעומת השקפת מחברי המיתולוגיות היוונית והרומית: </a:t>
            </a:r>
            <a:r>
              <a:rPr lang="he-IL" sz="1200" b="1" i="0" kern="1200" dirty="0" smtClean="0">
                <a:solidFill>
                  <a:schemeClr val="tx1"/>
                </a:solidFill>
                <a:effectLst/>
                <a:latin typeface="+mn-lt"/>
                <a:ea typeface="+mn-ea"/>
                <a:cs typeface="+mn-cs"/>
              </a:rPr>
              <a:t>שמשון הוא </a:t>
            </a:r>
            <a:r>
              <a:rPr lang="he-IL" sz="1200" b="1" i="0" u="none" strike="noStrike" kern="1200" dirty="0" smtClean="0">
                <a:solidFill>
                  <a:schemeClr val="tx1"/>
                </a:solidFill>
                <a:effectLst/>
                <a:latin typeface="+mn-lt"/>
                <a:ea typeface="+mn-ea"/>
                <a:cs typeface="+mn-cs"/>
                <a:hlinkClick r:id="rId11" tooltip="אדם"/>
              </a:rPr>
              <a:t>בן אנוש</a:t>
            </a:r>
            <a:r>
              <a:rPr lang="he-IL" sz="1200" b="1" i="0" kern="1200" dirty="0" smtClean="0">
                <a:solidFill>
                  <a:schemeClr val="tx1"/>
                </a:solidFill>
                <a:effectLst/>
                <a:latin typeface="+mn-lt"/>
                <a:ea typeface="+mn-ea"/>
                <a:cs typeface="+mn-cs"/>
              </a:rPr>
              <a:t> ששאב את כוחו מהאלוהים ותלוי בו באופן מוחלט בכל מעשי גבורותיו, והרקולס היה בנו של </a:t>
            </a:r>
            <a:r>
              <a:rPr lang="he-IL" sz="1200" b="1" i="0" u="none" strike="noStrike" kern="1200" dirty="0" smtClean="0">
                <a:solidFill>
                  <a:schemeClr val="tx1"/>
                </a:solidFill>
                <a:effectLst/>
                <a:latin typeface="+mn-lt"/>
                <a:ea typeface="+mn-ea"/>
                <a:cs typeface="+mn-cs"/>
                <a:hlinkClick r:id="rId12" tooltip="זאוס"/>
              </a:rPr>
              <a:t>זאוס</a:t>
            </a:r>
            <a:r>
              <a:rPr lang="he-IL" sz="1200" b="1" i="0" kern="1200" dirty="0" smtClean="0">
                <a:solidFill>
                  <a:schemeClr val="tx1"/>
                </a:solidFill>
                <a:effectLst/>
                <a:latin typeface="+mn-lt"/>
                <a:ea typeface="+mn-ea"/>
                <a:cs typeface="+mn-cs"/>
              </a:rPr>
              <a:t>, ושאב את כוחו </a:t>
            </a:r>
            <a:r>
              <a:rPr lang="he-IL" sz="1200" b="1" i="0" kern="1200" dirty="0" err="1" smtClean="0">
                <a:solidFill>
                  <a:schemeClr val="tx1"/>
                </a:solidFill>
                <a:effectLst/>
                <a:latin typeface="+mn-lt"/>
                <a:ea typeface="+mn-ea"/>
                <a:cs typeface="+mn-cs"/>
              </a:rPr>
              <a:t>מהיותו</a:t>
            </a:r>
            <a:r>
              <a:rPr lang="he-IL" sz="1200" b="1" i="0" kern="1200" dirty="0" smtClean="0">
                <a:solidFill>
                  <a:schemeClr val="tx1"/>
                </a:solidFill>
                <a:effectLst/>
                <a:latin typeface="+mn-lt"/>
                <a:ea typeface="+mn-ea"/>
                <a:cs typeface="+mn-cs"/>
              </a:rPr>
              <a:t> חצי </a:t>
            </a:r>
            <a:r>
              <a:rPr lang="he-IL" sz="1200" b="1" i="0" u="none" strike="noStrike" kern="1200" dirty="0" smtClean="0">
                <a:solidFill>
                  <a:schemeClr val="tx1"/>
                </a:solidFill>
                <a:effectLst/>
                <a:latin typeface="+mn-lt"/>
                <a:ea typeface="+mn-ea"/>
                <a:cs typeface="+mn-cs"/>
                <a:hlinkClick r:id="rId13" tooltip="אל"/>
              </a:rPr>
              <a:t>אל</a:t>
            </a:r>
            <a:r>
              <a:rPr lang="he-IL" sz="1200" b="1" i="0" kern="1200" dirty="0" smtClean="0">
                <a:solidFill>
                  <a:schemeClr val="tx1"/>
                </a:solidFill>
                <a:effectLst/>
                <a:latin typeface="+mn-lt"/>
                <a:ea typeface="+mn-ea"/>
                <a:cs typeface="+mn-cs"/>
              </a:rPr>
              <a:t>.</a:t>
            </a:r>
          </a:p>
          <a:p>
            <a:pPr algn="r" rtl="1"/>
            <a:endParaRPr lang="he-IL" sz="1200" b="0" i="0" kern="1200" dirty="0" smtClean="0">
              <a:solidFill>
                <a:schemeClr val="tx1"/>
              </a:solidFill>
              <a:effectLst/>
              <a:latin typeface="+mn-lt"/>
              <a:ea typeface="+mn-ea"/>
              <a:cs typeface="+mn-cs"/>
            </a:endParaRPr>
          </a:p>
          <a:p>
            <a:pPr algn="r" rtl="1"/>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BD2A03E-E1C2-4517-B4B7-53041BE63232}" type="slidenum">
              <a:rPr lang="en-US" smtClean="0"/>
              <a:t>10</a:t>
            </a:fld>
            <a:endParaRPr lang="en-US"/>
          </a:p>
        </p:txBody>
      </p:sp>
    </p:spTree>
    <p:extLst>
      <p:ext uri="{BB962C8B-B14F-4D97-AF65-F5344CB8AC3E}">
        <p14:creationId xmlns:p14="http://schemas.microsoft.com/office/powerpoint/2010/main" val="1141414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C4A567-06DB-471E-A07D-853C6BBD8ED7}" type="datetimeFigureOut">
              <a:rPr lang="en-US" smtClean="0"/>
              <a:t>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239780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C4A567-06DB-471E-A07D-853C6BBD8ED7}" type="datetimeFigureOut">
              <a:rPr lang="en-US" smtClean="0"/>
              <a:t>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2342847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C4A567-06DB-471E-A07D-853C6BBD8ED7}" type="datetimeFigureOut">
              <a:rPr lang="en-US" smtClean="0"/>
              <a:t>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2056933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C4A567-06DB-471E-A07D-853C6BBD8ED7}" type="datetimeFigureOut">
              <a:rPr lang="en-US" smtClean="0"/>
              <a:t>1/18/2016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3229081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C4A567-06DB-471E-A07D-853C6BBD8ED7}" type="datetimeFigureOut">
              <a:rPr lang="en-US" smtClean="0"/>
              <a:t>1/18/2016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1279519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C4A567-06DB-471E-A07D-853C6BBD8ED7}" type="datetimeFigureOut">
              <a:rPr lang="en-US" smtClean="0"/>
              <a:t>1/18/2016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901264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C4A567-06DB-471E-A07D-853C6BBD8ED7}" type="datetimeFigureOut">
              <a:rPr lang="en-US" smtClean="0"/>
              <a:t>1/18/2016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904958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C4A567-06DB-471E-A07D-853C6BBD8ED7}" type="datetimeFigureOut">
              <a:rPr lang="en-US" smtClean="0"/>
              <a:t>1/18/2016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1193953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C4A567-06DB-471E-A07D-853C6BBD8ED7}" type="datetimeFigureOut">
              <a:rPr lang="en-US" smtClean="0"/>
              <a:t>1/18/2016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173000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C4A567-06DB-471E-A07D-853C6BBD8ED7}" type="datetimeFigureOut">
              <a:rPr lang="en-US" smtClean="0"/>
              <a:t>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334586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C4A567-06DB-471E-A07D-853C6BBD8ED7}" type="datetimeFigureOut">
              <a:rPr lang="en-US" smtClean="0"/>
              <a:t>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5D6214-5A38-4BE4-8A4A-95C0CA464320}" type="slidenum">
              <a:rPr lang="en-US" smtClean="0"/>
              <a:t>‹#›</a:t>
            </a:fld>
            <a:endParaRPr lang="en-US"/>
          </a:p>
        </p:txBody>
      </p:sp>
    </p:spTree>
    <p:extLst>
      <p:ext uri="{BB962C8B-B14F-4D97-AF65-F5344CB8AC3E}">
        <p14:creationId xmlns:p14="http://schemas.microsoft.com/office/powerpoint/2010/main" val="1865313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C4A567-06DB-471E-A07D-853C6BBD8ED7}" type="datetimeFigureOut">
              <a:rPr lang="en-US" smtClean="0"/>
              <a:t>1/18/2016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5D6214-5A38-4BE4-8A4A-95C0CA464320}" type="slidenum">
              <a:rPr lang="en-US" smtClean="0"/>
              <a:t>‹#›</a:t>
            </a:fld>
            <a:endParaRPr lang="en-US"/>
          </a:p>
        </p:txBody>
      </p:sp>
    </p:spTree>
    <p:extLst>
      <p:ext uri="{BB962C8B-B14F-4D97-AF65-F5344CB8AC3E}">
        <p14:creationId xmlns:p14="http://schemas.microsoft.com/office/powerpoint/2010/main" val="3320641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1.bp.blogspot.com/-OxXZgkOKttw/UC0OtjH-5RI/AAAAAAAAGJQ/X5iTVIkAzPg/s1600/%D7%9C%D7%97%D7%99+%D7%94%D7%97%D7%9E%D7%95%D7%A8.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hyperlink" Target="http://3.bp.blogspot.com/-nKr1xS0_uuU/UKSPF2xJ0SI/AAAAAAAAM1s/hzf8FiViRl8/s1600/%D7%98%D7%95%D7%97%D7%9F+%D7%91%D7%91%D7%99%D7%AA+%D7%94%D7%90%D7%A1%D7%95%D7%A8%D7%99%D7%9D.png" TargetMode="External"/><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3.bp.blogspot.com/-Xs--azpdTOU/UI5Yy2AJOEI/AAAAAAAAMKg/ZclD34vILws/s1600/%D7%92%D7%91%D7%A2%D7%AA%D7%99.png"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3.bp.blogspot.com/-IlaIE0ugbXs/UKpYAjFWKUI/AAAAAAAANM0/1fzoFtFQG-I/s1600/%D7%99%D7%95%D7%A1%D7%99+%D7%A9%D7%98%D7%A8%D7%9F+%D7%A2%D7%9E'+11.jpg" TargetMode="External"/><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hyperlink" Target="http://1.bp.blogspot.com/-0KJi5BEfFSo/UKnQusJYoaI/AAAAAAAANG0/ZRRXnfHkacU/s1600/Scan10001.jpg" TargetMode="Externa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hyperlink" Target="https://he.wikipedia.org/wiki/%D7%A7%D7%95%D7%91%D7%A5:Samson_in_the_Treadmill.jpg" TargetMode="External"/><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youtube.com/watch?v=zgjlCxCaKuY" TargetMode="External"/><Relationship Id="rId5" Type="http://schemas.openxmlformats.org/officeDocument/2006/relationships/image" Target="../media/image24.pn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hyperlink" Target="http://www.mechon-mamre.org/i/t/t0716.ht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30680" y="258445"/>
            <a:ext cx="8612717" cy="1113155"/>
          </a:xfrm>
          <a:solidFill>
            <a:schemeClr val="accent4">
              <a:lumMod val="20000"/>
              <a:lumOff val="80000"/>
            </a:schemeClr>
          </a:solidFill>
          <a:ln w="28575">
            <a:solidFill>
              <a:schemeClr val="accent2">
                <a:lumMod val="75000"/>
              </a:schemeClr>
            </a:solidFill>
          </a:ln>
        </p:spPr>
        <p:txBody>
          <a:bodyPr>
            <a:normAutofit/>
          </a:bodyPr>
          <a:lstStyle/>
          <a:p>
            <a:pPr algn="ctr" rtl="1"/>
            <a:r>
              <a:rPr lang="he-IL" sz="6600" b="1" dirty="0" smtClean="0">
                <a:ln w="0"/>
                <a:solidFill>
                  <a:schemeClr val="accent2">
                    <a:lumMod val="75000"/>
                  </a:schemeClr>
                </a:solidFill>
                <a:effectLst>
                  <a:outerShdw blurRad="38100" dist="19050" dir="2700000" algn="tl" rotWithShape="0">
                    <a:schemeClr val="dk1">
                      <a:alpha val="40000"/>
                    </a:schemeClr>
                  </a:outerShdw>
                </a:effectLst>
              </a:rPr>
              <a:t>שמשון – גיבור או...?</a:t>
            </a:r>
            <a:endParaRPr lang="en-US" sz="6600" b="1" dirty="0">
              <a:ln w="0"/>
              <a:solidFill>
                <a:schemeClr val="accent2">
                  <a:lumMod val="75000"/>
                </a:schemeClr>
              </a:solidFill>
              <a:effectLst>
                <a:outerShdw blurRad="38100" dist="19050" dir="2700000" algn="tl" rotWithShape="0">
                  <a:schemeClr val="dk1">
                    <a:alpha val="40000"/>
                  </a:schemeClr>
                </a:outerShdw>
              </a:effectLst>
            </a:endParaRPr>
          </a:p>
        </p:txBody>
      </p:sp>
      <p:sp>
        <p:nvSpPr>
          <p:cNvPr id="7" name="TextBox 6"/>
          <p:cNvSpPr txBox="1"/>
          <p:nvPr/>
        </p:nvSpPr>
        <p:spPr>
          <a:xfrm>
            <a:off x="289410" y="5822842"/>
            <a:ext cx="5862027"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fontAlgn="base"/>
            <a:r>
              <a:rPr lang="he-IL" dirty="0" smtClean="0">
                <a:ln w="0"/>
                <a:effectLst>
                  <a:outerShdw blurRad="38100" dist="19050" dir="2700000" algn="tl" rotWithShape="0">
                    <a:schemeClr val="dk1">
                      <a:alpha val="40000"/>
                    </a:schemeClr>
                  </a:outerShdw>
                </a:effectLst>
              </a:rPr>
              <a:t>רובנס</a:t>
            </a:r>
            <a:r>
              <a:rPr lang="he-IL" dirty="0" smtClean="0">
                <a:ln w="0"/>
                <a:effectLst>
                  <a:outerShdw blurRad="38100" dist="19050" dir="2700000" algn="tl" rotWithShape="0">
                    <a:schemeClr val="dk1">
                      <a:alpha val="40000"/>
                    </a:schemeClr>
                  </a:outerShdw>
                </a:effectLst>
              </a:rPr>
              <a:t>, 1609</a:t>
            </a:r>
            <a:endParaRPr lang="en-US" dirty="0">
              <a:solidFill>
                <a:srgbClr val="0066FF"/>
              </a:solidFill>
            </a:endParaRPr>
          </a:p>
        </p:txBody>
      </p:sp>
      <p:pic>
        <p:nvPicPr>
          <p:cNvPr id="1028" name="Picture 4" descr="http://paintingandframe.com/uploadpic/rubens/big/samson_and_delil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411" y="1548448"/>
            <a:ext cx="5862027" cy="427439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492240" y="5815024"/>
            <a:ext cx="4876314"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fontAlgn="base"/>
            <a:r>
              <a:rPr lang="he-IL" dirty="0" err="1" smtClean="0">
                <a:ln w="0"/>
                <a:effectLst>
                  <a:outerShdw blurRad="38100" dist="19050" dir="2700000" algn="tl" rotWithShape="0">
                    <a:schemeClr val="dk1">
                      <a:alpha val="40000"/>
                    </a:schemeClr>
                  </a:outerShdw>
                </a:effectLst>
              </a:rPr>
              <a:t>אלברכט</a:t>
            </a:r>
            <a:r>
              <a:rPr lang="he-IL" dirty="0" smtClean="0">
                <a:ln w="0"/>
                <a:effectLst>
                  <a:outerShdw blurRad="38100" dist="19050" dir="2700000" algn="tl" rotWithShape="0">
                    <a:schemeClr val="dk1">
                      <a:alpha val="40000"/>
                    </a:schemeClr>
                  </a:outerShdw>
                </a:effectLst>
              </a:rPr>
              <a:t> </a:t>
            </a:r>
            <a:r>
              <a:rPr lang="he-IL" dirty="0" err="1" smtClean="0">
                <a:ln w="0"/>
                <a:effectLst>
                  <a:outerShdw blurRad="38100" dist="19050" dir="2700000" algn="tl" rotWithShape="0">
                    <a:schemeClr val="dk1">
                      <a:alpha val="40000"/>
                    </a:schemeClr>
                  </a:outerShdw>
                </a:effectLst>
              </a:rPr>
              <a:t>דירר</a:t>
            </a:r>
            <a:r>
              <a:rPr lang="he-IL" dirty="0" smtClean="0">
                <a:ln w="0"/>
                <a:effectLst>
                  <a:outerShdw blurRad="38100" dist="19050" dir="2700000" algn="tl" rotWithShape="0">
                    <a:schemeClr val="dk1">
                      <a:alpha val="40000"/>
                    </a:schemeClr>
                  </a:outerShdw>
                </a:effectLst>
              </a:rPr>
              <a:t>, 1497</a:t>
            </a:r>
            <a:endParaRPr lang="en-US" dirty="0">
              <a:solidFill>
                <a:srgbClr val="0066FF"/>
              </a:solidFill>
            </a:endParaRPr>
          </a:p>
        </p:txBody>
      </p:sp>
      <p:pic>
        <p:nvPicPr>
          <p:cNvPr id="15" name="Picture 2" descr="http://4.bp.blogspot.com/-cC2pjr1CJBE/UCKpM0hbQKI/AAAAAAAAFVk/jSio6WOjCos/s640/%D7%92%D7%95%D7%A1%D7%98%D7%91+%D7%93%D7%95%D7%A8%D7%9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2240" y="1548448"/>
            <a:ext cx="4876314" cy="4274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311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30680" y="258445"/>
            <a:ext cx="8612717" cy="1113155"/>
          </a:xfrm>
          <a:solidFill>
            <a:schemeClr val="accent4">
              <a:lumMod val="20000"/>
              <a:lumOff val="80000"/>
            </a:schemeClr>
          </a:solidFill>
          <a:ln w="28575">
            <a:solidFill>
              <a:schemeClr val="accent2">
                <a:lumMod val="75000"/>
              </a:schemeClr>
            </a:solidFill>
          </a:ln>
        </p:spPr>
        <p:txBody>
          <a:bodyPr>
            <a:normAutofit/>
          </a:bodyPr>
          <a:lstStyle/>
          <a:p>
            <a:pPr algn="ctr" rtl="1"/>
            <a:r>
              <a:rPr lang="he-IL" sz="6600" b="1" dirty="0" smtClean="0">
                <a:ln w="0"/>
                <a:solidFill>
                  <a:schemeClr val="accent2">
                    <a:lumMod val="75000"/>
                  </a:schemeClr>
                </a:solidFill>
                <a:effectLst>
                  <a:outerShdw blurRad="38100" dist="19050" dir="2700000" algn="tl" rotWithShape="0">
                    <a:schemeClr val="dk1">
                      <a:alpha val="40000"/>
                    </a:schemeClr>
                  </a:outerShdw>
                </a:effectLst>
              </a:rPr>
              <a:t>שמשון הגיבור</a:t>
            </a:r>
            <a:endParaRPr lang="en-US" sz="6600" b="1" dirty="0">
              <a:ln w="0"/>
              <a:solidFill>
                <a:schemeClr val="accent2">
                  <a:lumMod val="75000"/>
                </a:schemeClr>
              </a:solidFill>
              <a:effectLst>
                <a:outerShdw blurRad="38100" dist="19050" dir="2700000" algn="tl" rotWithShape="0">
                  <a:schemeClr val="dk1">
                    <a:alpha val="40000"/>
                  </a:schemeClr>
                </a:outerShdw>
              </a:effectLst>
            </a:endParaRPr>
          </a:p>
        </p:txBody>
      </p:sp>
      <p:sp>
        <p:nvSpPr>
          <p:cNvPr id="7" name="TextBox 6"/>
          <p:cNvSpPr txBox="1"/>
          <p:nvPr/>
        </p:nvSpPr>
        <p:spPr>
          <a:xfrm>
            <a:off x="4777740" y="6145552"/>
            <a:ext cx="3589020"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err="1"/>
              <a:t>גווידו</a:t>
            </a:r>
            <a:r>
              <a:rPr lang="he-IL" dirty="0"/>
              <a:t> רני</a:t>
            </a:r>
            <a:r>
              <a:rPr lang="en-US" dirty="0"/>
              <a:t>,</a:t>
            </a:r>
            <a:r>
              <a:rPr lang="he-IL" dirty="0"/>
              <a:t>1612</a:t>
            </a:r>
            <a:endParaRPr lang="en-US" dirty="0"/>
          </a:p>
        </p:txBody>
      </p:sp>
      <p:sp>
        <p:nvSpPr>
          <p:cNvPr id="8" name="TextBox 7"/>
          <p:cNvSpPr txBox="1"/>
          <p:nvPr/>
        </p:nvSpPr>
        <p:spPr>
          <a:xfrm>
            <a:off x="8499242" y="6118990"/>
            <a:ext cx="3263274"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fontAlgn="base"/>
            <a:r>
              <a:rPr lang="he-IL" dirty="0" smtClean="0">
                <a:ln w="0"/>
                <a:effectLst>
                  <a:outerShdw blurRad="38100" dist="19050" dir="2700000" algn="tl" rotWithShape="0">
                    <a:schemeClr val="dk1">
                      <a:alpha val="40000"/>
                    </a:schemeClr>
                  </a:outerShdw>
                </a:effectLst>
              </a:rPr>
              <a:t>וויליאם אנדרסון סקוט, 1858</a:t>
            </a:r>
            <a:endParaRPr lang="en-US" dirty="0">
              <a:solidFill>
                <a:srgbClr val="0066FF"/>
              </a:solidFill>
            </a:endParaRPr>
          </a:p>
        </p:txBody>
      </p:sp>
      <p:pic>
        <p:nvPicPr>
          <p:cNvPr id="2050" name="Picture 2" descr="http://1.bp.blogspot.com/-tbNgeiYCXBY/UCKvPWNK5hI/AAAAAAAAFWY/pWIEp18xlec/s1600/%D7%A2%D7%96%D7%94.pn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1206" t="3131" r="-11206" b="8766"/>
          <a:stretch/>
        </p:blipFill>
        <p:spPr bwMode="auto">
          <a:xfrm>
            <a:off x="8499242" y="1461186"/>
            <a:ext cx="3692758" cy="465780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1.bp.blogspot.com/-OxXZgkOKttw/UC0OtjH-5RI/AAAAAAAAGJQ/X5iTVIkAzPg/s1600/%D7%9C%D7%97%D7%99+%D7%94%D7%97%D7%9E%D7%95%D7%A8.png">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4777740" y="1461186"/>
            <a:ext cx="3589020" cy="4699000"/>
          </a:xfrm>
          <a:prstGeom prst="rect">
            <a:avLst/>
          </a:prstGeom>
          <a:noFill/>
          <a:ln>
            <a:noFill/>
          </a:ln>
        </p:spPr>
      </p:pic>
      <p:sp>
        <p:nvSpPr>
          <p:cNvPr id="12" name="TextBox 11"/>
          <p:cNvSpPr txBox="1"/>
          <p:nvPr/>
        </p:nvSpPr>
        <p:spPr>
          <a:xfrm>
            <a:off x="246859" y="6118990"/>
            <a:ext cx="4398398"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a:t>שמשון בסדרת הבולים 'מועדים לשמחה – </a:t>
            </a:r>
            <a:r>
              <a:rPr lang="he-IL" dirty="0" smtClean="0"/>
              <a:t>1961</a:t>
            </a:r>
            <a:endParaRPr lang="en-US" dirty="0"/>
          </a:p>
        </p:txBody>
      </p:sp>
      <p:pic>
        <p:nvPicPr>
          <p:cNvPr id="2056" name="Picture 8" descr="http://3.bp.blogspot.com/-4rf43nxlyF0/UCLEuBphr2I/AAAAAAAAFXc/8dhAzWPD2dE/s400/%D7%91%D7%95%D7%9C1.png"/>
          <p:cNvPicPr>
            <a:picLocks noChangeAspect="1" noChangeArrowheads="1"/>
          </p:cNvPicPr>
          <p:nvPr/>
        </p:nvPicPr>
        <p:blipFill rotWithShape="1">
          <a:blip r:embed="rId6">
            <a:extLst>
              <a:ext uri="{28A0092B-C50C-407E-A947-70E740481C1C}">
                <a14:useLocalDpi xmlns:a14="http://schemas.microsoft.com/office/drawing/2010/main" val="0"/>
              </a:ext>
            </a:extLst>
          </a:blip>
          <a:srcRect l="9277" r="11794"/>
          <a:stretch/>
        </p:blipFill>
        <p:spPr bwMode="auto">
          <a:xfrm>
            <a:off x="246859" y="1467535"/>
            <a:ext cx="4398399" cy="467801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imania.co.il/bookimages/covers6/6329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5833" y="1504989"/>
            <a:ext cx="2218848" cy="3393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23066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30680" y="258445"/>
            <a:ext cx="8612717" cy="1113155"/>
          </a:xfrm>
          <a:solidFill>
            <a:schemeClr val="accent4">
              <a:lumMod val="20000"/>
              <a:lumOff val="80000"/>
            </a:schemeClr>
          </a:solidFill>
          <a:ln w="28575">
            <a:solidFill>
              <a:schemeClr val="accent2">
                <a:lumMod val="75000"/>
              </a:schemeClr>
            </a:solidFill>
          </a:ln>
        </p:spPr>
        <p:txBody>
          <a:bodyPr>
            <a:normAutofit/>
          </a:bodyPr>
          <a:lstStyle/>
          <a:p>
            <a:pPr algn="ctr" rtl="1"/>
            <a:r>
              <a:rPr lang="he-IL" sz="6600" b="1" dirty="0" smtClean="0">
                <a:ln w="0"/>
                <a:solidFill>
                  <a:schemeClr val="accent2">
                    <a:lumMod val="75000"/>
                  </a:schemeClr>
                </a:solidFill>
                <a:effectLst>
                  <a:outerShdw blurRad="38100" dist="19050" dir="2700000" algn="tl" rotWithShape="0">
                    <a:schemeClr val="dk1">
                      <a:alpha val="40000"/>
                    </a:schemeClr>
                  </a:outerShdw>
                </a:effectLst>
              </a:rPr>
              <a:t>שמשון הערמומי</a:t>
            </a:r>
            <a:endParaRPr lang="en-US" sz="6600" b="1" dirty="0">
              <a:ln w="0"/>
              <a:solidFill>
                <a:schemeClr val="accent2">
                  <a:lumMod val="75000"/>
                </a:schemeClr>
              </a:solidFill>
              <a:effectLst>
                <a:outerShdw blurRad="38100" dist="19050" dir="2700000" algn="tl" rotWithShape="0">
                  <a:schemeClr val="dk1">
                    <a:alpha val="40000"/>
                  </a:schemeClr>
                </a:outerShdw>
              </a:effectLst>
            </a:endParaRPr>
          </a:p>
        </p:txBody>
      </p:sp>
      <p:sp>
        <p:nvSpPr>
          <p:cNvPr id="7" name="TextBox 6"/>
          <p:cNvSpPr txBox="1"/>
          <p:nvPr/>
        </p:nvSpPr>
        <p:spPr>
          <a:xfrm>
            <a:off x="7295961" y="5943843"/>
            <a:ext cx="4823838"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רמברנדט – חתונת שמשון, 1638</a:t>
            </a:r>
            <a:endParaRPr lang="en-US" dirty="0"/>
          </a:p>
        </p:txBody>
      </p:sp>
      <p:sp>
        <p:nvSpPr>
          <p:cNvPr id="8" name="TextBox 7"/>
          <p:cNvSpPr txBox="1"/>
          <p:nvPr/>
        </p:nvSpPr>
        <p:spPr>
          <a:xfrm>
            <a:off x="3424059" y="5133117"/>
            <a:ext cx="3733800"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fontAlgn="base"/>
            <a:r>
              <a:rPr lang="he-IL" dirty="0" smtClean="0">
                <a:ln w="0"/>
                <a:effectLst>
                  <a:outerShdw blurRad="38100" dist="19050" dir="2700000" algn="tl" rotWithShape="0">
                    <a:schemeClr val="dk1">
                      <a:alpha val="40000"/>
                    </a:schemeClr>
                  </a:outerShdw>
                </a:effectLst>
              </a:rPr>
              <a:t>ג'יימס </a:t>
            </a:r>
            <a:r>
              <a:rPr lang="he-IL" dirty="0" err="1" smtClean="0">
                <a:ln w="0"/>
                <a:effectLst>
                  <a:outerShdw blurRad="38100" dist="19050" dir="2700000" algn="tl" rotWithShape="0">
                    <a:schemeClr val="dk1">
                      <a:alpha val="40000"/>
                    </a:schemeClr>
                  </a:outerShdw>
                </a:effectLst>
              </a:rPr>
              <a:t>טיסו</a:t>
            </a:r>
            <a:r>
              <a:rPr lang="he-IL" dirty="0" smtClean="0">
                <a:ln w="0"/>
                <a:effectLst>
                  <a:outerShdw blurRad="38100" dist="19050" dir="2700000" algn="tl" rotWithShape="0">
                    <a:schemeClr val="dk1">
                      <a:alpha val="40000"/>
                    </a:schemeClr>
                  </a:outerShdw>
                </a:effectLst>
              </a:rPr>
              <a:t>, המאה ה-19</a:t>
            </a:r>
            <a:endParaRPr lang="en-US" dirty="0">
              <a:solidFill>
                <a:srgbClr val="0066FF"/>
              </a:solidFill>
            </a:endParaRPr>
          </a:p>
        </p:txBody>
      </p:sp>
      <p:pic>
        <p:nvPicPr>
          <p:cNvPr id="2054" name="Picture 6" descr="http://i2.wp.com/www.jewishpress.com/wp-content/uploads/2013/07/Mosaic-in-Galilee-synagog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592803"/>
            <a:ext cx="3126558" cy="467420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55575" y="6325477"/>
            <a:ext cx="3126558"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a:t>פסיפס של שמשון </a:t>
            </a:r>
            <a:r>
              <a:rPr lang="he-IL" dirty="0" smtClean="0"/>
              <a:t>הגיבור, </a:t>
            </a:r>
            <a:r>
              <a:rPr lang="he-IL" dirty="0" err="1" smtClean="0"/>
              <a:t>חוקוק</a:t>
            </a:r>
            <a:endParaRPr lang="en-US" dirty="0"/>
          </a:p>
        </p:txBody>
      </p:sp>
      <p:sp>
        <p:nvSpPr>
          <p:cNvPr id="3" name="AutoShape 4" descr="Image result for J James tissot samson and fox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0" name="Picture 6" descr="http://cache4.asset-cache.net/gc/173400420-samson-and-the-foxes-by-j-james-tissot-gettyimages.jpg?v=1&amp;c=IWSAsset&amp;k=2&amp;d=GkZZ8bf5zL1ZiijUmxa7QSzdnmuDAsnYxcSYeRqds9NOW%2BWzbER3xa9eEL8tkz1JKFGohCJ5hu7eiCSw7H%2BMWw%3D%3D"/>
          <p:cNvPicPr>
            <a:picLocks noChangeAspect="1" noChangeArrowheads="1"/>
          </p:cNvPicPr>
          <p:nvPr/>
        </p:nvPicPr>
        <p:blipFill rotWithShape="1">
          <a:blip r:embed="rId4">
            <a:extLst>
              <a:ext uri="{28A0092B-C50C-407E-A947-70E740481C1C}">
                <a14:useLocalDpi xmlns:a14="http://schemas.microsoft.com/office/drawing/2010/main" val="0"/>
              </a:ext>
            </a:extLst>
          </a:blip>
          <a:srcRect l="7450" r="18931"/>
          <a:stretch/>
        </p:blipFill>
        <p:spPr bwMode="auto">
          <a:xfrm>
            <a:off x="3422147" y="1623567"/>
            <a:ext cx="3733800" cy="3442249"/>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s://upload.wikimedia.org/wikipedia/commons/e/e7/Rembrandt_Harmensz._van_Rijn_146.jpg"/>
          <p:cNvPicPr>
            <a:picLocks noGrp="1" noChangeAspect="1" noChangeArrowheads="1"/>
          </p:cNvPicPr>
          <p:nvPr>
            <p:ph idx="1"/>
          </p:nvPr>
        </p:nvPicPr>
        <p:blipFill rotWithShape="1">
          <a:blip r:embed="rId5" cstate="print">
            <a:extLst>
              <a:ext uri="{28A0092B-C50C-407E-A947-70E740481C1C}">
                <a14:useLocalDpi xmlns:a14="http://schemas.microsoft.com/office/drawing/2010/main" val="0"/>
              </a:ext>
            </a:extLst>
          </a:blip>
          <a:srcRect l="21317"/>
          <a:stretch/>
        </p:blipFill>
        <p:spPr bwMode="auto">
          <a:xfrm>
            <a:off x="7295961" y="1534370"/>
            <a:ext cx="482383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64713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30680" y="258445"/>
            <a:ext cx="8612717" cy="1113155"/>
          </a:xfrm>
          <a:solidFill>
            <a:schemeClr val="accent4">
              <a:lumMod val="20000"/>
              <a:lumOff val="80000"/>
            </a:schemeClr>
          </a:solidFill>
          <a:ln w="28575">
            <a:solidFill>
              <a:schemeClr val="accent2">
                <a:lumMod val="75000"/>
              </a:schemeClr>
            </a:solidFill>
          </a:ln>
        </p:spPr>
        <p:txBody>
          <a:bodyPr>
            <a:normAutofit/>
          </a:bodyPr>
          <a:lstStyle/>
          <a:p>
            <a:pPr algn="ctr" rtl="1"/>
            <a:r>
              <a:rPr lang="he-IL" sz="6600" b="1" dirty="0" smtClean="0">
                <a:ln w="0"/>
                <a:solidFill>
                  <a:schemeClr val="accent2">
                    <a:lumMod val="75000"/>
                  </a:schemeClr>
                </a:solidFill>
                <a:effectLst>
                  <a:outerShdw blurRad="38100" dist="19050" dir="2700000" algn="tl" rotWithShape="0">
                    <a:schemeClr val="dk1">
                      <a:alpha val="40000"/>
                    </a:schemeClr>
                  </a:outerShdw>
                </a:effectLst>
              </a:rPr>
              <a:t>שמשון הטראגי</a:t>
            </a:r>
            <a:endParaRPr lang="en-US" sz="6600" b="1" dirty="0">
              <a:ln w="0"/>
              <a:solidFill>
                <a:schemeClr val="accent2">
                  <a:lumMod val="75000"/>
                </a:schemeClr>
              </a:solidFill>
              <a:effectLst>
                <a:outerShdw blurRad="38100" dist="19050" dir="2700000" algn="tl" rotWithShape="0">
                  <a:schemeClr val="dk1">
                    <a:alpha val="40000"/>
                  </a:schemeClr>
                </a:outerShdw>
              </a:effectLst>
            </a:endParaRPr>
          </a:p>
        </p:txBody>
      </p:sp>
      <p:sp>
        <p:nvSpPr>
          <p:cNvPr id="7" name="TextBox 6"/>
          <p:cNvSpPr txBox="1"/>
          <p:nvPr/>
        </p:nvSpPr>
        <p:spPr>
          <a:xfrm>
            <a:off x="3262551" y="6098590"/>
            <a:ext cx="3747849"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וויליאם הול</a:t>
            </a:r>
            <a:endParaRPr lang="en-US" dirty="0"/>
          </a:p>
        </p:txBody>
      </p:sp>
      <p:sp>
        <p:nvSpPr>
          <p:cNvPr id="8" name="TextBox 7"/>
          <p:cNvSpPr txBox="1"/>
          <p:nvPr/>
        </p:nvSpPr>
        <p:spPr>
          <a:xfrm>
            <a:off x="7101840" y="6080759"/>
            <a:ext cx="4926893"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fontAlgn="base"/>
            <a:r>
              <a:rPr lang="he-IL" dirty="0" err="1" smtClean="0">
                <a:ln w="0"/>
                <a:effectLst>
                  <a:outerShdw blurRad="38100" dist="19050" dir="2700000" algn="tl" rotWithShape="0">
                    <a:schemeClr val="dk1">
                      <a:alpha val="40000"/>
                    </a:schemeClr>
                  </a:outerShdw>
                </a:effectLst>
              </a:rPr>
              <a:t>גוארצ'ינו</a:t>
            </a:r>
            <a:r>
              <a:rPr lang="he-IL" dirty="0" smtClean="0">
                <a:ln w="0"/>
                <a:effectLst>
                  <a:outerShdw blurRad="38100" dist="19050" dir="2700000" algn="tl" rotWithShape="0">
                    <a:schemeClr val="dk1">
                      <a:alpha val="40000"/>
                    </a:schemeClr>
                  </a:outerShdw>
                </a:effectLst>
              </a:rPr>
              <a:t>, 1654</a:t>
            </a:r>
            <a:endParaRPr lang="en-US" dirty="0">
              <a:solidFill>
                <a:srgbClr val="0066FF"/>
              </a:solidFill>
            </a:endParaRPr>
          </a:p>
        </p:txBody>
      </p:sp>
      <p:sp>
        <p:nvSpPr>
          <p:cNvPr id="12" name="TextBox 11"/>
          <p:cNvSpPr txBox="1"/>
          <p:nvPr/>
        </p:nvSpPr>
        <p:spPr>
          <a:xfrm>
            <a:off x="163267" y="6078369"/>
            <a:ext cx="3046209"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גוסטב דורה</a:t>
            </a:r>
            <a:endParaRPr lang="en-US" dirty="0"/>
          </a:p>
        </p:txBody>
      </p:sp>
      <p:pic>
        <p:nvPicPr>
          <p:cNvPr id="15" name="Picture 14" descr="http://3.bp.blogspot.com/-nKr1xS0_uuU/UKSPF2xJ0SI/AAAAAAAAM1s/hzf8FiViRl8/s640/%D7%98%D7%95%D7%97%D7%9F+%D7%91%D7%91%D7%99%D7%AA+%D7%94%D7%90%D7%A1%D7%95%D7%A8%D7%99%D7%9D.png">
            <a:hlinkClick r:id="rId3"/>
          </p:cNvPr>
          <p:cNvPicPr/>
          <p:nvPr/>
        </p:nvPicPr>
        <p:blipFill rotWithShape="1">
          <a:blip r:embed="rId4">
            <a:extLst>
              <a:ext uri="{28A0092B-C50C-407E-A947-70E740481C1C}">
                <a14:useLocalDpi xmlns:a14="http://schemas.microsoft.com/office/drawing/2010/main" val="0"/>
              </a:ext>
            </a:extLst>
          </a:blip>
          <a:srcRect l="-16026" t="-6366" r="37565" b="6366"/>
          <a:stretch/>
        </p:blipFill>
        <p:spPr bwMode="auto">
          <a:xfrm>
            <a:off x="2301240" y="1654389"/>
            <a:ext cx="4709160" cy="4445227"/>
          </a:xfrm>
          <a:prstGeom prst="rect">
            <a:avLst/>
          </a:prstGeom>
          <a:noFill/>
          <a:ln>
            <a:noFill/>
          </a:ln>
        </p:spPr>
      </p:pic>
      <p:pic>
        <p:nvPicPr>
          <p:cNvPr id="4100" name="Picture 4" descr="https://upload.wikimedia.org/wikipedia/commons/thumb/3/33/Samson_and_Delilah_mg_0034.jpg/250px-Samson_and_Delilah_mg_0034.jpg"/>
          <p:cNvPicPr>
            <a:picLocks noChangeAspect="1" noChangeArrowheads="1"/>
          </p:cNvPicPr>
          <p:nvPr/>
        </p:nvPicPr>
        <p:blipFill rotWithShape="1">
          <a:blip r:embed="rId5">
            <a:extLst>
              <a:ext uri="{28A0092B-C50C-407E-A947-70E740481C1C}">
                <a14:useLocalDpi xmlns:a14="http://schemas.microsoft.com/office/drawing/2010/main" val="0"/>
              </a:ext>
            </a:extLst>
          </a:blip>
          <a:srcRect l="9175"/>
          <a:stretch/>
        </p:blipFill>
        <p:spPr bwMode="auto">
          <a:xfrm>
            <a:off x="7101840" y="1914677"/>
            <a:ext cx="4926893" cy="416608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upload.wikimedia.org/wikipedia/commons/3/32/Samson-in-DagonTempl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450" y="1914676"/>
            <a:ext cx="3027026" cy="416608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p:txBody>
          <a:bodyPr/>
          <a:lstStyle/>
          <a:p>
            <a:endParaRPr lang="en-US"/>
          </a:p>
        </p:txBody>
      </p:sp>
      <p:pic>
        <p:nvPicPr>
          <p:cNvPr id="4106" name="Picture 10" descr="http://www.daatemet.org.il/cartoons/shimshon%20than%20neshot%20plishtim.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29391" y="1914676"/>
            <a:ext cx="5619998" cy="3896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1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1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30680" y="258445"/>
            <a:ext cx="8612717" cy="1113155"/>
          </a:xfrm>
          <a:solidFill>
            <a:schemeClr val="accent4">
              <a:lumMod val="20000"/>
              <a:lumOff val="80000"/>
            </a:schemeClr>
          </a:solidFill>
          <a:ln w="28575">
            <a:solidFill>
              <a:schemeClr val="accent2">
                <a:lumMod val="75000"/>
              </a:schemeClr>
            </a:solidFill>
          </a:ln>
        </p:spPr>
        <p:txBody>
          <a:bodyPr>
            <a:normAutofit/>
          </a:bodyPr>
          <a:lstStyle/>
          <a:p>
            <a:pPr algn="ctr" rtl="1"/>
            <a:r>
              <a:rPr lang="he-IL" sz="6600" b="1" dirty="0" smtClean="0">
                <a:ln w="0"/>
                <a:solidFill>
                  <a:schemeClr val="accent2">
                    <a:lumMod val="75000"/>
                  </a:schemeClr>
                </a:solidFill>
                <a:effectLst>
                  <a:outerShdw blurRad="38100" dist="19050" dir="2700000" algn="tl" rotWithShape="0">
                    <a:schemeClr val="dk1">
                      <a:alpha val="40000"/>
                    </a:schemeClr>
                  </a:outerShdw>
                </a:effectLst>
              </a:rPr>
              <a:t>שמשון הרומנטי</a:t>
            </a:r>
            <a:endParaRPr lang="en-US" sz="6600" b="1" dirty="0">
              <a:ln w="0"/>
              <a:solidFill>
                <a:schemeClr val="accent2">
                  <a:lumMod val="75000"/>
                </a:schemeClr>
              </a:solidFill>
              <a:effectLst>
                <a:outerShdw blurRad="38100" dist="19050" dir="2700000" algn="tl" rotWithShape="0">
                  <a:schemeClr val="dk1">
                    <a:alpha val="40000"/>
                  </a:schemeClr>
                </a:outerShdw>
              </a:effectLst>
            </a:endParaRPr>
          </a:p>
        </p:txBody>
      </p:sp>
      <p:sp>
        <p:nvSpPr>
          <p:cNvPr id="7" name="TextBox 6"/>
          <p:cNvSpPr txBox="1"/>
          <p:nvPr/>
        </p:nvSpPr>
        <p:spPr>
          <a:xfrm>
            <a:off x="3726180" y="6208576"/>
            <a:ext cx="7856220"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ואן דייק, המאה ה-17</a:t>
            </a:r>
            <a:endParaRPr lang="en-US" dirty="0"/>
          </a:p>
        </p:txBody>
      </p:sp>
      <p:sp>
        <p:nvSpPr>
          <p:cNvPr id="12" name="TextBox 11"/>
          <p:cNvSpPr txBox="1"/>
          <p:nvPr/>
        </p:nvSpPr>
        <p:spPr>
          <a:xfrm>
            <a:off x="429895" y="6192174"/>
            <a:ext cx="3061373"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הוליווד, 1949</a:t>
            </a:r>
            <a:endParaRPr lang="en-US" dirty="0"/>
          </a:p>
        </p:txBody>
      </p:sp>
      <p:pic>
        <p:nvPicPr>
          <p:cNvPr id="5122" name="Picture 2" descr="http://3.bp.blogspot.com/-BDAr9V7wl6E/UCAG0QA_bbI/AAAAAAAAFLY/FeSMvkMxjY0/s640/samsonanddelilahds0.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9895" y="1614418"/>
            <a:ext cx="3061373" cy="457775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upload.wikimedia.org/wikipedia/commons/thumb/f/f4/Anthonis_van_Dyck_052.jpg/350px-Anthonis_van_Dyck_05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6180" y="1741751"/>
            <a:ext cx="7856220" cy="4466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690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05144" y="178745"/>
            <a:ext cx="10515600" cy="1325563"/>
          </a:xfrm>
          <a:solidFill>
            <a:schemeClr val="accent4">
              <a:lumMod val="20000"/>
              <a:lumOff val="80000"/>
            </a:schemeClr>
          </a:solidFill>
          <a:ln w="28575">
            <a:solidFill>
              <a:schemeClr val="accent2">
                <a:lumMod val="75000"/>
              </a:schemeClr>
            </a:solidFill>
          </a:ln>
        </p:spPr>
        <p:txBody>
          <a:bodyPr>
            <a:normAutofit/>
          </a:bodyPr>
          <a:lstStyle/>
          <a:p>
            <a:pPr algn="ctr" rtl="1"/>
            <a:r>
              <a:rPr lang="he-IL" sz="6600" b="1" dirty="0" smtClean="0">
                <a:ln w="0"/>
                <a:solidFill>
                  <a:schemeClr val="accent2">
                    <a:lumMod val="75000"/>
                  </a:schemeClr>
                </a:solidFill>
                <a:effectLst>
                  <a:outerShdw blurRad="38100" dist="19050" dir="2700000" algn="tl" rotWithShape="0">
                    <a:schemeClr val="dk1">
                      <a:alpha val="40000"/>
                    </a:schemeClr>
                  </a:outerShdw>
                </a:effectLst>
              </a:rPr>
              <a:t>שמשון ה"צה"לי"</a:t>
            </a:r>
            <a:endParaRPr lang="en-US" sz="6600" b="1" dirty="0">
              <a:ln w="0"/>
              <a:solidFill>
                <a:schemeClr val="accent2">
                  <a:lumMod val="75000"/>
                </a:schemeClr>
              </a:solidFill>
              <a:effectLst>
                <a:outerShdw blurRad="38100" dist="19050" dir="2700000" algn="tl" rotWithShape="0">
                  <a:schemeClr val="dk1">
                    <a:alpha val="40000"/>
                  </a:schemeClr>
                </a:outerShdw>
              </a:effectLst>
            </a:endParaRPr>
          </a:p>
        </p:txBody>
      </p:sp>
      <p:pic>
        <p:nvPicPr>
          <p:cNvPr id="7170" name="Picture 2" descr="Shualei Shimshon Pin.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3663304" y="1696185"/>
            <a:ext cx="2061569" cy="206156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2"/>
          </p:nvPr>
        </p:nvSpPr>
        <p:spPr>
          <a:xfrm>
            <a:off x="7604760" y="1750122"/>
            <a:ext cx="3439784" cy="4351338"/>
          </a:xfrm>
        </p:spPr>
        <p:txBody>
          <a:bodyPr/>
          <a:lstStyle/>
          <a:p>
            <a:pPr algn="r" rtl="1"/>
            <a:r>
              <a:rPr lang="he-IL" dirty="0" smtClean="0"/>
              <a:t>1948 – שועלי שמשון (סיירת הג'יפים של גבעתי)</a:t>
            </a:r>
          </a:p>
          <a:p>
            <a:pPr algn="r" rtl="1"/>
            <a:r>
              <a:rPr lang="he-IL" dirty="0" smtClean="0"/>
              <a:t>לוי אשכול: 'שמשון </a:t>
            </a:r>
            <a:r>
              <a:rPr lang="he-IL" dirty="0" err="1"/>
              <a:t>דער</a:t>
            </a:r>
            <a:r>
              <a:rPr lang="he-IL" dirty="0"/>
              <a:t> </a:t>
            </a:r>
            <a:r>
              <a:rPr lang="he-IL" dirty="0" err="1" smtClean="0"/>
              <a:t>נעבעכדיקער</a:t>
            </a:r>
            <a:r>
              <a:rPr lang="he-IL" dirty="0" smtClean="0"/>
              <a:t>', שמשון המסכן</a:t>
            </a:r>
          </a:p>
          <a:p>
            <a:pPr algn="r" rtl="1"/>
            <a:r>
              <a:rPr lang="he-IL" dirty="0" smtClean="0"/>
              <a:t>ברירת שמשון – המדיניות הגרעינית של ישראל</a:t>
            </a:r>
          </a:p>
          <a:p>
            <a:pPr algn="r" rtl="1"/>
            <a:endParaRPr lang="en-US" dirty="0"/>
          </a:p>
        </p:txBody>
      </p:sp>
      <p:pic>
        <p:nvPicPr>
          <p:cNvPr id="9" name="Picture 8" descr="http://3.bp.blogspot.com/-Xs--azpdTOU/UI5Yy2AJOEI/AAAAAAAAMKg/ZclD34vILws/s1600/%D7%92%D7%91%D7%A2%D7%AA%D7%99.png">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605144" y="1753326"/>
            <a:ext cx="3058160" cy="4392612"/>
          </a:xfrm>
          <a:prstGeom prst="rect">
            <a:avLst/>
          </a:prstGeom>
          <a:noFill/>
          <a:ln>
            <a:noFill/>
          </a:ln>
        </p:spPr>
      </p:pic>
      <p:pic>
        <p:nvPicPr>
          <p:cNvPr id="7172" name="Picture 4" descr="http://3.bp.blogspot.com/-bYlF-iWH-wE/UB92xFNiwHI/AAAAAAAAFJU/vG0tvZUc6xk/s1600/eshkol.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87227" y="3949632"/>
            <a:ext cx="1980482" cy="2671814"/>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simania.co.il/bookimages/covers0/307.jpg"/>
          <p:cNvPicPr>
            <a:picLocks noChangeAspect="1" noChangeArrowheads="1"/>
          </p:cNvPicPr>
          <p:nvPr/>
        </p:nvPicPr>
        <p:blipFill rotWithShape="1">
          <a:blip r:embed="rId7">
            <a:extLst>
              <a:ext uri="{28A0092B-C50C-407E-A947-70E740481C1C}">
                <a14:useLocalDpi xmlns:a14="http://schemas.microsoft.com/office/drawing/2010/main" val="0"/>
              </a:ext>
            </a:extLst>
          </a:blip>
          <a:srcRect l="-1" t="34025" r="-12707" b="-4432"/>
          <a:stretch/>
        </p:blipFill>
        <p:spPr bwMode="auto">
          <a:xfrm>
            <a:off x="5528299" y="2608704"/>
            <a:ext cx="2838450" cy="299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9873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30680" y="258445"/>
            <a:ext cx="8612717" cy="1113155"/>
          </a:xfrm>
          <a:solidFill>
            <a:schemeClr val="accent4">
              <a:lumMod val="20000"/>
              <a:lumOff val="80000"/>
            </a:schemeClr>
          </a:solidFill>
          <a:ln w="28575">
            <a:solidFill>
              <a:schemeClr val="accent2">
                <a:lumMod val="75000"/>
              </a:schemeClr>
            </a:solidFill>
          </a:ln>
        </p:spPr>
        <p:txBody>
          <a:bodyPr>
            <a:normAutofit/>
          </a:bodyPr>
          <a:lstStyle/>
          <a:p>
            <a:pPr algn="ctr" rtl="1"/>
            <a:r>
              <a:rPr lang="he-IL" sz="6600" b="1" dirty="0" smtClean="0">
                <a:ln w="0"/>
                <a:solidFill>
                  <a:schemeClr val="accent2">
                    <a:lumMod val="75000"/>
                  </a:schemeClr>
                </a:solidFill>
                <a:effectLst>
                  <a:outerShdw blurRad="38100" dist="19050" dir="2700000" algn="tl" rotWithShape="0">
                    <a:schemeClr val="dk1">
                      <a:alpha val="40000"/>
                    </a:schemeClr>
                  </a:outerShdw>
                </a:effectLst>
              </a:rPr>
              <a:t>שמשון הטראגי - קומי</a:t>
            </a:r>
            <a:endParaRPr lang="en-US" sz="6600" b="1" dirty="0">
              <a:ln w="0"/>
              <a:solidFill>
                <a:schemeClr val="accent2">
                  <a:lumMod val="75000"/>
                </a:schemeClr>
              </a:solidFill>
              <a:effectLst>
                <a:outerShdw blurRad="38100" dist="19050" dir="2700000" algn="tl" rotWithShape="0">
                  <a:schemeClr val="dk1">
                    <a:alpha val="40000"/>
                  </a:schemeClr>
                </a:outerShdw>
              </a:effectLst>
            </a:endParaRPr>
          </a:p>
        </p:txBody>
      </p:sp>
      <p:sp>
        <p:nvSpPr>
          <p:cNvPr id="8" name="TextBox 7"/>
          <p:cNvSpPr txBox="1"/>
          <p:nvPr/>
        </p:nvSpPr>
        <p:spPr>
          <a:xfrm>
            <a:off x="8366699" y="5683104"/>
            <a:ext cx="3263274"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fontAlgn="base"/>
            <a:r>
              <a:rPr lang="he-IL" dirty="0" smtClean="0">
                <a:ln w="0"/>
                <a:effectLst>
                  <a:outerShdw blurRad="38100" dist="19050" dir="2700000" algn="tl" rotWithShape="0">
                    <a:schemeClr val="dk1">
                      <a:alpha val="40000"/>
                    </a:schemeClr>
                  </a:outerShdw>
                </a:effectLst>
              </a:rPr>
              <a:t>להקת פיקוד צפון 1960</a:t>
            </a:r>
            <a:endParaRPr lang="en-US" dirty="0">
              <a:solidFill>
                <a:srgbClr val="0066FF"/>
              </a:solidFill>
            </a:endParaRPr>
          </a:p>
        </p:txBody>
      </p:sp>
      <p:pic>
        <p:nvPicPr>
          <p:cNvPr id="9" name="Content Placeholder 8" descr="http://3.bp.blogspot.com/-IlaIE0ugbXs/UKpYAjFWKUI/AAAAAAAANM0/1fzoFtFQG-I/s640/%D7%99%D7%95%D7%A1%D7%99+%D7%A9%D7%98%D7%A8%D7%9F+%D7%A2%D7%9E'+11.jpg">
            <a:hlinkClick r:id="rId3"/>
          </p:cNvPr>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08453" y="1877219"/>
            <a:ext cx="4336263" cy="3689392"/>
          </a:xfrm>
          <a:prstGeom prst="rect">
            <a:avLst/>
          </a:prstGeom>
          <a:noFill/>
          <a:ln>
            <a:noFill/>
          </a:ln>
        </p:spPr>
      </p:pic>
      <p:pic>
        <p:nvPicPr>
          <p:cNvPr id="10" name="Picture 9" descr="http://1.bp.blogspot.com/-0KJi5BEfFSo/UKnQusJYoaI/AAAAAAAANG0/ZRRXnfHkacU/s1600/Scan10001.jpg">
            <a:hlinkClick r:id="rId5"/>
          </p:cNvPr>
          <p:cNvPicPr/>
          <p:nvPr/>
        </p:nvPicPr>
        <p:blipFill>
          <a:blip r:embed="rId6">
            <a:extLst>
              <a:ext uri="{28A0092B-C50C-407E-A947-70E740481C1C}">
                <a14:useLocalDpi xmlns:a14="http://schemas.microsoft.com/office/drawing/2010/main" val="0"/>
              </a:ext>
            </a:extLst>
          </a:blip>
          <a:srcRect/>
          <a:stretch>
            <a:fillRect/>
          </a:stretch>
        </p:blipFill>
        <p:spPr bwMode="auto">
          <a:xfrm>
            <a:off x="7603957" y="1760726"/>
            <a:ext cx="4026016" cy="3922378"/>
          </a:xfrm>
          <a:prstGeom prst="rect">
            <a:avLst/>
          </a:prstGeom>
          <a:noFill/>
          <a:ln>
            <a:noFill/>
          </a:ln>
        </p:spPr>
      </p:pic>
      <p:pic>
        <p:nvPicPr>
          <p:cNvPr id="3074" name="Picture 2" descr="http://1.bp.blogspot.com/-MNhhi2pQ20k/UCFCRtuoDxI/AAAAAAAAFO0/UEwg4uGvbSk/s640/%D7%99%D7%95%D7%A1%D7%99+%D7%A9%D7%98%D7%A8%D7%9F+%D7%A9%D7%9C%D7%95%D7%A9%D7%94+%D7%91%D7%A1%D7%99%D7%A8%D7%94+%D7%A2%D7%9E'+1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9871" y="3331199"/>
            <a:ext cx="4159751" cy="323030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08452" y="6192174"/>
            <a:ext cx="4336263"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יוסי שטרן, 1957</a:t>
            </a:r>
            <a:endParaRPr lang="en-US" dirty="0"/>
          </a:p>
        </p:txBody>
      </p:sp>
    </p:spTree>
    <p:extLst>
      <p:ext uri="{BB962C8B-B14F-4D97-AF65-F5344CB8AC3E}">
        <p14:creationId xmlns:p14="http://schemas.microsoft.com/office/powerpoint/2010/main" val="296849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30680" y="258445"/>
            <a:ext cx="8612717" cy="1113155"/>
          </a:xfrm>
          <a:solidFill>
            <a:schemeClr val="accent4">
              <a:lumMod val="20000"/>
              <a:lumOff val="80000"/>
            </a:schemeClr>
          </a:solidFill>
          <a:ln w="28575">
            <a:solidFill>
              <a:schemeClr val="accent2">
                <a:lumMod val="75000"/>
              </a:schemeClr>
            </a:solidFill>
          </a:ln>
        </p:spPr>
        <p:txBody>
          <a:bodyPr>
            <a:normAutofit/>
          </a:bodyPr>
          <a:lstStyle/>
          <a:p>
            <a:pPr algn="ctr" rtl="1"/>
            <a:r>
              <a:rPr lang="he-IL" sz="6600" b="1" dirty="0" smtClean="0">
                <a:ln w="0"/>
                <a:solidFill>
                  <a:schemeClr val="accent2">
                    <a:lumMod val="75000"/>
                  </a:schemeClr>
                </a:solidFill>
                <a:effectLst>
                  <a:outerShdw blurRad="38100" dist="19050" dir="2700000" algn="tl" rotWithShape="0">
                    <a:schemeClr val="dk1">
                      <a:alpha val="40000"/>
                    </a:schemeClr>
                  </a:outerShdw>
                </a:effectLst>
              </a:rPr>
              <a:t>שמשון  - פסיכואנליזה</a:t>
            </a:r>
            <a:endParaRPr lang="en-US" sz="6600" b="1" dirty="0">
              <a:ln w="0"/>
              <a:solidFill>
                <a:schemeClr val="accent2">
                  <a:lumMod val="75000"/>
                </a:schemeClr>
              </a:solidFill>
              <a:effectLst>
                <a:outerShdw blurRad="38100" dist="19050" dir="2700000" algn="tl" rotWithShape="0">
                  <a:schemeClr val="dk1">
                    <a:alpha val="40000"/>
                  </a:schemeClr>
                </a:outerShdw>
              </a:effectLst>
            </a:endParaRPr>
          </a:p>
        </p:txBody>
      </p:sp>
      <p:sp>
        <p:nvSpPr>
          <p:cNvPr id="7" name="TextBox 6"/>
          <p:cNvSpPr txBox="1"/>
          <p:nvPr/>
        </p:nvSpPr>
        <p:spPr>
          <a:xfrm>
            <a:off x="4688706" y="6070102"/>
            <a:ext cx="3042842" cy="378824"/>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קרל בלוך, המאה ה-19</a:t>
            </a:r>
            <a:endParaRPr lang="en-US" dirty="0"/>
          </a:p>
        </p:txBody>
      </p:sp>
      <p:sp>
        <p:nvSpPr>
          <p:cNvPr id="12" name="TextBox 11"/>
          <p:cNvSpPr txBox="1"/>
          <p:nvPr/>
        </p:nvSpPr>
        <p:spPr>
          <a:xfrm>
            <a:off x="77402" y="6088956"/>
            <a:ext cx="4335501"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"מדברים על שמשון", </a:t>
            </a:r>
            <a:endParaRPr lang="en-US" dirty="0"/>
          </a:p>
        </p:txBody>
      </p:sp>
      <p:pic>
        <p:nvPicPr>
          <p:cNvPr id="14" name="Picture 13" descr="https://upload.wikimedia.org/wikipedia/commons/thumb/a/a7/Samson_in_the_Treadmill.jpg/210px-Samson_in_the_Treadmill.jpg">
            <a:hlinkClick r:id="rId3"/>
          </p:cNvPr>
          <p:cNvPicPr/>
          <p:nvPr/>
        </p:nvPicPr>
        <p:blipFill rotWithShape="1">
          <a:blip r:embed="rId4">
            <a:extLst>
              <a:ext uri="{28A0092B-C50C-407E-A947-70E740481C1C}">
                <a14:useLocalDpi xmlns:a14="http://schemas.microsoft.com/office/drawing/2010/main" val="0"/>
              </a:ext>
            </a:extLst>
          </a:blip>
          <a:srcRect r="13708"/>
          <a:stretch/>
        </p:blipFill>
        <p:spPr bwMode="auto">
          <a:xfrm>
            <a:off x="4688706" y="1446187"/>
            <a:ext cx="3041756" cy="4687802"/>
          </a:xfrm>
          <a:prstGeom prst="rect">
            <a:avLst/>
          </a:prstGeom>
          <a:noFill/>
          <a:ln>
            <a:noFill/>
          </a:ln>
        </p:spPr>
      </p:pic>
      <p:pic>
        <p:nvPicPr>
          <p:cNvPr id="8194" name="Picture 2" descr="http://3.bp.blogspot.com/-dRKibY1dwtM/UEM6jWoLp9I/AAAAAAAAGk8/VW8y0PzapAg/s400/%D7%92%D7%A8%D7%95%D7%A1%D7%9E%D7%9F.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7353" y="1450484"/>
            <a:ext cx="3216955" cy="467920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6"/>
          </p:cNvPr>
          <p:cNvPicPr>
            <a:picLocks noChangeAspect="1"/>
          </p:cNvPicPr>
          <p:nvPr/>
        </p:nvPicPr>
        <p:blipFill rotWithShape="1">
          <a:blip r:embed="rId7"/>
          <a:srcRect l="16316" r="18722"/>
          <a:stretch/>
        </p:blipFill>
        <p:spPr>
          <a:xfrm>
            <a:off x="76316" y="1487778"/>
            <a:ext cx="4325499" cy="4604620"/>
          </a:xfrm>
          <a:prstGeom prst="rect">
            <a:avLst/>
          </a:prstGeom>
        </p:spPr>
      </p:pic>
    </p:spTree>
    <p:extLst>
      <p:ext uri="{BB962C8B-B14F-4D97-AF65-F5344CB8AC3E}">
        <p14:creationId xmlns:p14="http://schemas.microsoft.com/office/powerpoint/2010/main" val="35031800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4">
              <a:lumMod val="20000"/>
              <a:lumOff val="80000"/>
            </a:schemeClr>
          </a:solidFill>
          <a:ln w="28575">
            <a:solidFill>
              <a:schemeClr val="accent2">
                <a:lumMod val="75000"/>
              </a:schemeClr>
            </a:solidFill>
          </a:ln>
        </p:spPr>
        <p:txBody>
          <a:bodyPr>
            <a:normAutofit fontScale="90000"/>
          </a:bodyPr>
          <a:lstStyle/>
          <a:p>
            <a:pPr algn="ctr" rtl="1"/>
            <a:r>
              <a:rPr lang="he-IL" sz="4800" b="1" dirty="0" smtClean="0">
                <a:ln w="0"/>
                <a:solidFill>
                  <a:schemeClr val="accent2">
                    <a:lumMod val="75000"/>
                  </a:schemeClr>
                </a:solidFill>
                <a:effectLst>
                  <a:outerShdw blurRad="38100" dist="19050" dir="2700000" algn="tl" rotWithShape="0">
                    <a:schemeClr val="dk1">
                      <a:alpha val="40000"/>
                    </a:schemeClr>
                  </a:outerShdw>
                </a:effectLst>
              </a:rPr>
              <a:t>שמשון: </a:t>
            </a:r>
            <a:br>
              <a:rPr lang="he-IL" sz="4800" b="1" dirty="0" smtClean="0">
                <a:ln w="0"/>
                <a:solidFill>
                  <a:schemeClr val="accent2">
                    <a:lumMod val="75000"/>
                  </a:schemeClr>
                </a:solidFill>
                <a:effectLst>
                  <a:outerShdw blurRad="38100" dist="19050" dir="2700000" algn="tl" rotWithShape="0">
                    <a:schemeClr val="dk1">
                      <a:alpha val="40000"/>
                    </a:schemeClr>
                  </a:outerShdw>
                </a:effectLst>
              </a:rPr>
            </a:br>
            <a:r>
              <a:rPr lang="he-IL" sz="4800" b="1" dirty="0" smtClean="0">
                <a:ln w="0"/>
                <a:solidFill>
                  <a:schemeClr val="accent2">
                    <a:lumMod val="75000"/>
                  </a:schemeClr>
                </a:solidFill>
                <a:effectLst>
                  <a:outerShdw blurRad="38100" dist="19050" dir="2700000" algn="tl" rotWithShape="0">
                    <a:schemeClr val="dk1">
                      <a:alpha val="40000"/>
                    </a:schemeClr>
                  </a:outerShdw>
                </a:effectLst>
              </a:rPr>
              <a:t>מחבל-מתאבד  או גיבור טראגי מונע דתית?</a:t>
            </a:r>
            <a:endParaRPr lang="en-US" sz="4800" b="1" dirty="0">
              <a:ln w="0"/>
              <a:solidFill>
                <a:schemeClr val="accent2">
                  <a:lumMod val="75000"/>
                </a:schemeClr>
              </a:solidFill>
              <a:effectLst>
                <a:outerShdw blurRad="38100" dist="19050" dir="2700000" algn="tl" rotWithShape="0">
                  <a:schemeClr val="dk1">
                    <a:alpha val="40000"/>
                  </a:schemeClr>
                </a:outerShdw>
              </a:effectLst>
            </a:endParaRPr>
          </a:p>
        </p:txBody>
      </p:sp>
      <p:sp>
        <p:nvSpPr>
          <p:cNvPr id="3" name="Content Placeholder 2"/>
          <p:cNvSpPr>
            <a:spLocks noGrp="1"/>
          </p:cNvSpPr>
          <p:nvPr>
            <p:ph idx="1"/>
          </p:nvPr>
        </p:nvSpPr>
        <p:spPr>
          <a:xfrm>
            <a:off x="4924926" y="1825624"/>
            <a:ext cx="6428873" cy="4869979"/>
          </a:xfrm>
        </p:spPr>
        <p:txBody>
          <a:bodyPr>
            <a:normAutofit fontScale="92500" lnSpcReduction="10000"/>
          </a:bodyPr>
          <a:lstStyle/>
          <a:p>
            <a:pPr marL="0" indent="0" algn="r" rtl="1">
              <a:buNone/>
            </a:pPr>
            <a:r>
              <a:rPr lang="he-IL" b="1" dirty="0">
                <a:hlinkClick r:id="rId3"/>
              </a:rPr>
              <a:t>שופטים פרק </a:t>
            </a:r>
            <a:r>
              <a:rPr lang="he-IL" b="1" dirty="0" err="1" smtClean="0">
                <a:hlinkClick r:id="rId3"/>
              </a:rPr>
              <a:t>טז</a:t>
            </a:r>
            <a:r>
              <a:rPr lang="he-IL" dirty="0">
                <a:hlinkClick r:id="rId3"/>
              </a:rPr>
              <a:t/>
            </a:r>
            <a:br>
              <a:rPr lang="he-IL" dirty="0">
                <a:hlinkClick r:id="rId3"/>
              </a:rPr>
            </a:br>
            <a:r>
              <a:rPr lang="he-IL" sz="3900" b="1" dirty="0" err="1" smtClean="0">
                <a:latin typeface="David" panose="020E0502060401010101" pitchFamily="34" charset="-79"/>
                <a:cs typeface="David" panose="020E0502060401010101" pitchFamily="34" charset="-79"/>
              </a:rPr>
              <a:t>כח</a:t>
            </a:r>
            <a:r>
              <a:rPr lang="he-IL" sz="3900" dirty="0">
                <a:latin typeface="David" panose="020E0502060401010101" pitchFamily="34" charset="-79"/>
                <a:cs typeface="David" panose="020E0502060401010101" pitchFamily="34" charset="-79"/>
              </a:rPr>
              <a:t> וַיִּקְרָא שִׁמְשׁוֹן אֶל-יְהוָה, וַיֹּאמַר:  אֲדֹנָי יְהוִה זָכְרֵנִי נָא וְחַזְּקֵנִי נָא אַךְ הַפַּעַם הַזֶּה, </a:t>
            </a:r>
            <a:r>
              <a:rPr lang="he-IL" sz="3900" dirty="0" err="1">
                <a:latin typeface="David" panose="020E0502060401010101" pitchFamily="34" charset="-79"/>
                <a:cs typeface="David" panose="020E0502060401010101" pitchFamily="34" charset="-79"/>
              </a:rPr>
              <a:t>הָאֱלֹהִים</a:t>
            </a:r>
            <a:r>
              <a:rPr lang="he-IL" sz="3900" dirty="0">
                <a:latin typeface="David" panose="020E0502060401010101" pitchFamily="34" charset="-79"/>
                <a:cs typeface="David" panose="020E0502060401010101" pitchFamily="34" charset="-79"/>
              </a:rPr>
              <a:t>, </a:t>
            </a:r>
            <a:r>
              <a:rPr lang="he-IL" sz="3900" dirty="0" err="1">
                <a:latin typeface="David" panose="020E0502060401010101" pitchFamily="34" charset="-79"/>
                <a:cs typeface="David" panose="020E0502060401010101" pitchFamily="34" charset="-79"/>
              </a:rPr>
              <a:t>וְאִנָּקְמָה</a:t>
            </a:r>
            <a:r>
              <a:rPr lang="he-IL" sz="3900" dirty="0">
                <a:latin typeface="David" panose="020E0502060401010101" pitchFamily="34" charset="-79"/>
                <a:cs typeface="David" panose="020E0502060401010101" pitchFamily="34" charset="-79"/>
              </a:rPr>
              <a:t> נְקַם-אַחַת מִשְּׁתֵי עֵינַי, </a:t>
            </a:r>
            <a:r>
              <a:rPr lang="he-IL" sz="3900" dirty="0" err="1">
                <a:latin typeface="David" panose="020E0502060401010101" pitchFamily="34" charset="-79"/>
                <a:cs typeface="David" panose="020E0502060401010101" pitchFamily="34" charset="-79"/>
              </a:rPr>
              <a:t>מִפְּלִשְׁתִּים</a:t>
            </a:r>
            <a:r>
              <a:rPr lang="he-IL" sz="3900" dirty="0">
                <a:latin typeface="David" panose="020E0502060401010101" pitchFamily="34" charset="-79"/>
                <a:cs typeface="David" panose="020E0502060401010101" pitchFamily="34" charset="-79"/>
              </a:rPr>
              <a:t>.   </a:t>
            </a:r>
            <a:r>
              <a:rPr lang="he-IL" sz="3900" b="1" dirty="0">
                <a:latin typeface="David" panose="020E0502060401010101" pitchFamily="34" charset="-79"/>
                <a:cs typeface="David" panose="020E0502060401010101" pitchFamily="34" charset="-79"/>
              </a:rPr>
              <a:t>ל</a:t>
            </a:r>
            <a:r>
              <a:rPr lang="he-IL" sz="3900" dirty="0">
                <a:latin typeface="David" panose="020E0502060401010101" pitchFamily="34" charset="-79"/>
                <a:cs typeface="David" panose="020E0502060401010101" pitchFamily="34" charset="-79"/>
              </a:rPr>
              <a:t> וַיֹּאמֶר שִׁמְשׁוֹן, תָּמוֹת נַפְשִׁי </a:t>
            </a:r>
            <a:r>
              <a:rPr lang="he-IL" sz="3900" dirty="0" err="1">
                <a:latin typeface="David" panose="020E0502060401010101" pitchFamily="34" charset="-79"/>
                <a:cs typeface="David" panose="020E0502060401010101" pitchFamily="34" charset="-79"/>
              </a:rPr>
              <a:t>עִם-פְּלִשְׁתִּים</a:t>
            </a:r>
            <a:r>
              <a:rPr lang="he-IL" sz="3900" dirty="0">
                <a:latin typeface="David" panose="020E0502060401010101" pitchFamily="34" charset="-79"/>
                <a:cs typeface="David" panose="020E0502060401010101" pitchFamily="34" charset="-79"/>
              </a:rPr>
              <a:t>, </a:t>
            </a:r>
            <a:r>
              <a:rPr lang="he-IL" sz="3900" dirty="0" err="1" smtClean="0">
                <a:latin typeface="David" panose="020E0502060401010101" pitchFamily="34" charset="-79"/>
                <a:cs typeface="David" panose="020E0502060401010101" pitchFamily="34" charset="-79"/>
              </a:rPr>
              <a:t>וַיֵּט</a:t>
            </a:r>
            <a:r>
              <a:rPr lang="he-IL" sz="3900" dirty="0" smtClean="0">
                <a:latin typeface="David" panose="020E0502060401010101" pitchFamily="34" charset="-79"/>
                <a:cs typeface="David" panose="020E0502060401010101" pitchFamily="34" charset="-79"/>
              </a:rPr>
              <a:t> </a:t>
            </a:r>
            <a:r>
              <a:rPr lang="he-IL" sz="3900" dirty="0" err="1" smtClean="0">
                <a:latin typeface="David" panose="020E0502060401010101" pitchFamily="34" charset="-79"/>
                <a:cs typeface="David" panose="020E0502060401010101" pitchFamily="34" charset="-79"/>
              </a:rPr>
              <a:t>בְּכֹח</a:t>
            </a:r>
            <a:r>
              <a:rPr lang="he-IL" sz="3900" dirty="0" smtClean="0">
                <a:latin typeface="David" panose="020E0502060401010101" pitchFamily="34" charset="-79"/>
                <a:cs typeface="David" panose="020E0502060401010101" pitchFamily="34" charset="-79"/>
              </a:rPr>
              <a:t>ַ, </a:t>
            </a:r>
            <a:r>
              <a:rPr lang="he-IL" sz="3900" dirty="0" err="1" smtClean="0">
                <a:latin typeface="David" panose="020E0502060401010101" pitchFamily="34" charset="-79"/>
                <a:cs typeface="David" panose="020E0502060401010101" pitchFamily="34" charset="-79"/>
              </a:rPr>
              <a:t>וַיִּפֹּל</a:t>
            </a:r>
            <a:r>
              <a:rPr lang="he-IL" sz="3900" dirty="0" smtClean="0">
                <a:latin typeface="David" panose="020E0502060401010101" pitchFamily="34" charset="-79"/>
                <a:cs typeface="David" panose="020E0502060401010101" pitchFamily="34" charset="-79"/>
              </a:rPr>
              <a:t> הַבַּיִת עַל-הַסְּרָנִים וְעַל-כָּל-הָעָם אֲשֶׁר-בּוֹ; וַיִּהְיוּ הַמֵּתִים, אֲשֶׁר הֵמִית בְּמוֹתוֹ, רַבִּים, מֵאֲשֶׁר הֵמִית בְּחַיָּיו.</a:t>
            </a:r>
            <a:endParaRPr lang="en-US" sz="3900" dirty="0">
              <a:latin typeface="David" panose="020E0502060401010101" pitchFamily="34" charset="-79"/>
              <a:cs typeface="David" panose="020E0502060401010101" pitchFamily="34" charset="-79"/>
            </a:endParaRPr>
          </a:p>
        </p:txBody>
      </p:sp>
      <p:pic>
        <p:nvPicPr>
          <p:cNvPr id="10242" name="Picture 2" descr="https://upload.wikimedia.org/wikipedia/commons/3/32/Samson-in-DagonTempl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585" y="1690688"/>
            <a:ext cx="3985910" cy="500491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651714" y="6176963"/>
            <a:ext cx="2266112"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גוסטב דורה</a:t>
            </a:r>
            <a:endParaRPr lang="en-US" dirty="0"/>
          </a:p>
        </p:txBody>
      </p:sp>
    </p:spTree>
    <p:extLst>
      <p:ext uri="{BB962C8B-B14F-4D97-AF65-F5344CB8AC3E}">
        <p14:creationId xmlns:p14="http://schemas.microsoft.com/office/powerpoint/2010/main" val="7622843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67000"/>
              </a:schemeClr>
            </a:gs>
            <a:gs pos="17000">
              <a:srgbClr val="F1B235"/>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30680" y="258445"/>
            <a:ext cx="8612717" cy="1344545"/>
          </a:xfrm>
          <a:solidFill>
            <a:schemeClr val="accent4">
              <a:lumMod val="20000"/>
              <a:lumOff val="80000"/>
            </a:schemeClr>
          </a:solidFill>
          <a:ln w="28575">
            <a:solidFill>
              <a:schemeClr val="accent2">
                <a:lumMod val="75000"/>
              </a:schemeClr>
            </a:solidFill>
          </a:ln>
        </p:spPr>
        <p:txBody>
          <a:bodyPr>
            <a:normAutofit/>
          </a:bodyPr>
          <a:lstStyle/>
          <a:p>
            <a:pPr algn="ctr" rtl="1"/>
            <a:r>
              <a:rPr lang="he-IL" sz="4800" b="1" dirty="0" smtClean="0">
                <a:ln w="0"/>
                <a:solidFill>
                  <a:schemeClr val="accent2">
                    <a:lumMod val="75000"/>
                  </a:schemeClr>
                </a:solidFill>
                <a:effectLst>
                  <a:outerShdw blurRad="38100" dist="19050" dir="2700000" algn="tl" rotWithShape="0">
                    <a:schemeClr val="dk1">
                      <a:alpha val="40000"/>
                    </a:schemeClr>
                  </a:outerShdw>
                </a:effectLst>
              </a:rPr>
              <a:t>מי אתה, שמשון? </a:t>
            </a:r>
            <a:endParaRPr lang="en-US" sz="4800" b="1" dirty="0">
              <a:ln w="0"/>
              <a:solidFill>
                <a:schemeClr val="accent2">
                  <a:lumMod val="75000"/>
                </a:schemeClr>
              </a:solidFill>
              <a:effectLst>
                <a:outerShdw blurRad="38100" dist="19050" dir="2700000" algn="tl" rotWithShape="0">
                  <a:schemeClr val="dk1">
                    <a:alpha val="40000"/>
                  </a:schemeClr>
                </a:outerShdw>
              </a:effectLst>
            </a:endParaRPr>
          </a:p>
        </p:txBody>
      </p:sp>
      <p:sp>
        <p:nvSpPr>
          <p:cNvPr id="5" name="TextBox 4"/>
          <p:cNvSpPr txBox="1"/>
          <p:nvPr/>
        </p:nvSpPr>
        <p:spPr>
          <a:xfrm>
            <a:off x="6764854" y="6012301"/>
            <a:ext cx="4643475"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הרקולס נלחם באריה, רובנס</a:t>
            </a:r>
            <a:endParaRPr lang="en-US" dirty="0"/>
          </a:p>
        </p:txBody>
      </p:sp>
      <p:pic>
        <p:nvPicPr>
          <p:cNvPr id="11268" name="Picture 4" descr="https://upload.wikimedia.org/wikipedia/commons/c/c6/Pieter_paul_rubens,_ercole_e_i_leone_nemeo,_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4855" y="1845187"/>
            <a:ext cx="4643475" cy="4167114"/>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Samson broyant les machoires du lion - Rube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386" y="1845187"/>
            <a:ext cx="4945814" cy="425673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45386" y="6012301"/>
            <a:ext cx="4945814" cy="369332"/>
          </a:xfrm>
          <a:prstGeom prst="rect">
            <a:avLst/>
          </a:prstGeom>
          <a:solidFill>
            <a:schemeClr val="accent4">
              <a:lumMod val="20000"/>
              <a:lumOff val="80000"/>
            </a:schemeClr>
          </a:solidFill>
          <a:ln>
            <a:solidFill>
              <a:schemeClr val="accent2">
                <a:lumMod val="75000"/>
              </a:schemeClr>
            </a:solidFill>
          </a:ln>
        </p:spPr>
        <p:txBody>
          <a:bodyPr wrap="square" rtlCol="0">
            <a:spAutoFit/>
          </a:bodyPr>
          <a:lstStyle/>
          <a:p>
            <a:pPr algn="ctr" rtl="1"/>
            <a:r>
              <a:rPr lang="he-IL" dirty="0" smtClean="0"/>
              <a:t>שמשון והאריה, רובנס</a:t>
            </a:r>
            <a:endParaRPr lang="en-US" dirty="0"/>
          </a:p>
        </p:txBody>
      </p:sp>
    </p:spTree>
    <p:extLst>
      <p:ext uri="{BB962C8B-B14F-4D97-AF65-F5344CB8AC3E}">
        <p14:creationId xmlns:p14="http://schemas.microsoft.com/office/powerpoint/2010/main" val="257793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2395</TotalTime>
  <Words>1216</Words>
  <Application>Microsoft Office PowerPoint</Application>
  <PresentationFormat>Widescreen</PresentationFormat>
  <Paragraphs>128</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David</vt:lpstr>
      <vt:lpstr>Times New Roman</vt:lpstr>
      <vt:lpstr>Office Theme</vt:lpstr>
      <vt:lpstr>שמשון – גיבור או...?</vt:lpstr>
      <vt:lpstr>שמשון הגיבור</vt:lpstr>
      <vt:lpstr>שמשון הערמומי</vt:lpstr>
      <vt:lpstr>שמשון הטראגי</vt:lpstr>
      <vt:lpstr>שמשון הרומנטי</vt:lpstr>
      <vt:lpstr>שמשון ה"צה"לי"</vt:lpstr>
      <vt:lpstr>שמשון הטראגי - קומי</vt:lpstr>
      <vt:lpstr>שמשון  - פסיכואנליזה</vt:lpstr>
      <vt:lpstr>שמשון:  מחבל-מתאבד  או גיבור טראגי מונע דתית?</vt:lpstr>
      <vt:lpstr>מי אתה, שמשון?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שיר השירים</dc:title>
  <dc:creator>osnat aharoni</dc:creator>
  <cp:lastModifiedBy>osnat aharoni</cp:lastModifiedBy>
  <cp:revision>85</cp:revision>
  <dcterms:created xsi:type="dcterms:W3CDTF">2016-01-15T02:02:50Z</dcterms:created>
  <dcterms:modified xsi:type="dcterms:W3CDTF">2016-01-18T21:09:19Z</dcterms:modified>
</cp:coreProperties>
</file>