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1" r:id="rId3"/>
    <p:sldId id="265" r:id="rId4"/>
    <p:sldId id="262" r:id="rId5"/>
    <p:sldId id="263" r:id="rId6"/>
    <p:sldId id="264" r:id="rId7"/>
    <p:sldId id="271" r:id="rId8"/>
    <p:sldId id="272" r:id="rId9"/>
    <p:sldId id="267" r:id="rId10"/>
    <p:sldId id="273" r:id="rId11"/>
    <p:sldId id="275" r:id="rId12"/>
    <p:sldId id="274" r:id="rId13"/>
    <p:sldId id="269" r:id="rId14"/>
    <p:sldId id="268" r:id="rId15"/>
    <p:sldId id="276"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F2D8"/>
    <a:srgbClr val="0066FF"/>
    <a:srgbClr val="CCECFF"/>
    <a:srgbClr val="7F18BE"/>
    <a:srgbClr val="7030A0"/>
    <a:srgbClr val="D8AA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0" autoAdjust="0"/>
    <p:restoredTop sz="66270" autoAdjust="0"/>
  </p:normalViewPr>
  <p:slideViewPr>
    <p:cSldViewPr snapToGrid="0">
      <p:cViewPr varScale="1">
        <p:scale>
          <a:sx n="50" d="100"/>
          <a:sy n="50" d="100"/>
        </p:scale>
        <p:origin x="50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30E1A0-8DFB-4862-B22C-EABBC5B87070}" type="datetimeFigureOut">
              <a:rPr lang="en-US" smtClean="0"/>
              <a:t>2/16/2016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D2A03E-E1C2-4517-B4B7-53041BE63232}" type="slidenum">
              <a:rPr lang="en-US" smtClean="0"/>
              <a:t>‹#›</a:t>
            </a:fld>
            <a:endParaRPr lang="en-US"/>
          </a:p>
        </p:txBody>
      </p:sp>
    </p:spTree>
    <p:extLst>
      <p:ext uri="{BB962C8B-B14F-4D97-AF65-F5344CB8AC3E}">
        <p14:creationId xmlns:p14="http://schemas.microsoft.com/office/powerpoint/2010/main" val="240822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he.wikipedia.org/wiki/%D7%90%D7%A8%D7%A5_%D7%99%D7%A9%D7%A8%D7%90%D7%9C" TargetMode="External"/><Relationship Id="rId3" Type="http://schemas.openxmlformats.org/officeDocument/2006/relationships/hyperlink" Target="https://he.wikipedia.org/wiki/%D7%94%D7%A2%D7%91%D7%A8%D7%99%D7%AA_%D7%91%D7%AA%D7%A7%D7%95%D7%A4%D7%AA_%D7%91%D7%99%D7%AA_%D7%A9%D7%A0%D7%99" TargetMode="External"/><Relationship Id="rId7" Type="http://schemas.openxmlformats.org/officeDocument/2006/relationships/hyperlink" Target="https://he.wikipedia.org/wiki/%D7%94%D7%9E%D7%9E%D7%9C%D7%9B%D7%94_%D7%94%D7%90%D7%97%D7%9E%D7%A0%D7%99%D7%AA"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he.wiktionary.org/wiki/%D7%A4%D7%A8%D7%93%D7%A1" TargetMode="External"/><Relationship Id="rId5" Type="http://schemas.openxmlformats.org/officeDocument/2006/relationships/hyperlink" Target="https://he.wikipedia.org/wiki/%D7%A4%D7%A8%D7%A1%D7%99%D7%AA" TargetMode="External"/><Relationship Id="rId10" Type="http://schemas.openxmlformats.org/officeDocument/2006/relationships/hyperlink" Target="https://he.wikipedia.org/wiki/%D7%9E%D7%A1%D7%97%D7%A8" TargetMode="External"/><Relationship Id="rId4" Type="http://schemas.openxmlformats.org/officeDocument/2006/relationships/hyperlink" Target="https://he.wikipedia.org/wiki/%D7%9E%D7%99%D7%9C%D7%94_%D7%A9%D7%90%D7%95%D7%9C%D7%94" TargetMode="External"/><Relationship Id="rId9" Type="http://schemas.openxmlformats.org/officeDocument/2006/relationships/hyperlink" Target="https://he.wikipedia.org/wiki/%D7%94%D7%9E%D7%90%D7%94_%D7%94-6_%D7%9C%D7%A4%D7%A0%D7%94%22%D7%A1" TargetMode="Externa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he.wikisource.org/wiki/%D7%9E%D7%9C%D7%9B%D7%99%D7%9D_%D7%90_%D7%90/%D7%A0%D7%99%D7%A7%D7%95%D7%93" TargetMode="External"/><Relationship Id="rId13" Type="http://schemas.openxmlformats.org/officeDocument/2006/relationships/hyperlink" Target="https://he.wikipedia.org/wiki/%D7%90%D7%93%D7%95%D7%A0%D7%99%D7%94%D7%95" TargetMode="External"/><Relationship Id="rId3" Type="http://schemas.openxmlformats.org/officeDocument/2006/relationships/hyperlink" Target="https://he.wikipedia.org/wiki/%D7%AA%D7%A0%22%D7%9A" TargetMode="External"/><Relationship Id="rId7" Type="http://schemas.openxmlformats.org/officeDocument/2006/relationships/hyperlink" Target="https://he.wikipedia.org/wiki/%D7%A1%D7%A4%D7%A8_%D7%9E%D7%9C%D7%9B%D7%99%D7%9D_%D7%90" TargetMode="External"/><Relationship Id="rId12" Type="http://schemas.openxmlformats.org/officeDocument/2006/relationships/hyperlink" Target="https://he.wikipedia.org/wiki/%D7%A9%D7%9C%D7%9E%D7%94"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he.wikipedia.org/wiki/%D7%93%D7%95%D7%93_%D7%94%D7%9E%D7%9C%D7%9A" TargetMode="External"/><Relationship Id="rId11" Type="http://schemas.openxmlformats.org/officeDocument/2006/relationships/hyperlink" Target="https://he.wikipedia.org/wiki/%D7%99%D7%97%D7%A1%D7%99_%D7%90%D7%99%D7%A9%D7%95%D7%AA_(%D7%99%D7%94%D7%93%D7%95%D7%AA)" TargetMode="External"/><Relationship Id="rId5" Type="http://schemas.openxmlformats.org/officeDocument/2006/relationships/hyperlink" Target="https://he.wikipedia.org/wiki/%D7%9E%D7%A9%D7%A8%D7%AA" TargetMode="External"/><Relationship Id="rId10" Type="http://schemas.openxmlformats.org/officeDocument/2006/relationships/hyperlink" Target="https://he.wikisource.org/wiki/%D7%9E%D7%9C%D7%9B%D7%99%D7%9D_%D7%90_%D7%90_%D7%93" TargetMode="External"/><Relationship Id="rId4" Type="http://schemas.openxmlformats.org/officeDocument/2006/relationships/hyperlink" Target="https://he.wikipedia.org/wiki/%D7%A9%D7%95%D7%A0%D7%9D" TargetMode="External"/><Relationship Id="rId9" Type="http://schemas.openxmlformats.org/officeDocument/2006/relationships/hyperlink" Target="https://he.wikisource.org/wiki/%D7%9E%D7%9C%D7%9B%D7%99%D7%9D_%D7%90_%D7%90_%D7%90"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he.wikipedia.org/wiki/%D7%A4%D7%A8%D7%95%D7%9B%D7%AA_(%D7%91%D7%99%D7%AA_%D7%9B%D7%A0%D7%A1%D7%AA)"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he.wikipedia.org/wiki/%D7%91%D7%92%D7%93%D7%99_%D7%9B%D7%94%D7%95%D7%A0%D7%94"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b="1" kern="1200" dirty="0" smtClean="0">
                <a:solidFill>
                  <a:schemeClr val="tx1"/>
                </a:solidFill>
                <a:effectLst/>
                <a:latin typeface="+mn-lt"/>
                <a:ea typeface="+mn-ea"/>
                <a:cs typeface="+mn-cs"/>
              </a:rPr>
              <a:t>מְגִלַּת שִׁיר הַשִּׁירִים</a:t>
            </a:r>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הראשונה בקובץ</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חמש מגילות</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שבחטיבת ה</a:t>
            </a:r>
            <a:r>
              <a:rPr lang="en-US" sz="1200" kern="1200" dirty="0" smtClean="0">
                <a:solidFill>
                  <a:schemeClr val="tx1"/>
                </a:solidFill>
                <a:effectLst/>
                <a:latin typeface="+mn-lt"/>
                <a:ea typeface="+mn-ea"/>
                <a:cs typeface="+mn-cs"/>
              </a:rPr>
              <a:t>"</a:t>
            </a:r>
            <a:r>
              <a:rPr lang="he-IL" sz="1200" kern="1200" dirty="0" smtClean="0">
                <a:solidFill>
                  <a:schemeClr val="tx1"/>
                </a:solidFill>
                <a:effectLst/>
                <a:latin typeface="+mn-lt"/>
                <a:ea typeface="+mn-ea"/>
                <a:cs typeface="+mn-cs"/>
              </a:rPr>
              <a:t>כתובים</a:t>
            </a:r>
            <a:r>
              <a:rPr lang="en-US" sz="1200" kern="1200" dirty="0" smtClean="0">
                <a:solidFill>
                  <a:schemeClr val="tx1"/>
                </a:solidFill>
                <a:effectLst/>
                <a:latin typeface="+mn-lt"/>
                <a:ea typeface="+mn-ea"/>
                <a:cs typeface="+mn-cs"/>
              </a:rPr>
              <a:t>" </a:t>
            </a:r>
            <a:r>
              <a:rPr lang="he-IL" sz="1200" kern="1200" dirty="0" err="1" smtClean="0">
                <a:solidFill>
                  <a:schemeClr val="tx1"/>
                </a:solidFill>
                <a:effectLst/>
                <a:latin typeface="+mn-lt"/>
                <a:ea typeface="+mn-ea"/>
                <a:cs typeface="+mn-cs"/>
              </a:rPr>
              <a:t>בתנ</a:t>
            </a:r>
            <a:r>
              <a:rPr lang="ar-SA" sz="1200" kern="1200" dirty="0" smtClean="0">
                <a:solidFill>
                  <a:schemeClr val="tx1"/>
                </a:solidFill>
                <a:effectLst/>
                <a:latin typeface="+mn-lt"/>
                <a:ea typeface="+mn-ea"/>
                <a:cs typeface="+mn-cs"/>
              </a:rPr>
              <a:t>"</a:t>
            </a:r>
            <a:r>
              <a:rPr lang="he-IL" sz="1200" kern="1200" dirty="0" smtClean="0">
                <a:solidFill>
                  <a:schemeClr val="tx1"/>
                </a:solidFill>
                <a:effectLst/>
                <a:latin typeface="+mn-lt"/>
                <a:ea typeface="+mn-ea"/>
                <a:cs typeface="+mn-cs"/>
              </a:rPr>
              <a:t>ך</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algn="r" rtl="1"/>
            <a:r>
              <a:rPr lang="he-IL" sz="1200" b="1" kern="1200" dirty="0" smtClean="0">
                <a:solidFill>
                  <a:schemeClr val="tx1"/>
                </a:solidFill>
                <a:effectLst/>
                <a:latin typeface="+mn-lt"/>
                <a:ea typeface="+mn-ea"/>
                <a:cs typeface="+mn-cs"/>
              </a:rPr>
              <a:t>מבנה</a:t>
            </a:r>
            <a:r>
              <a:rPr lang="he-IL" sz="1200" kern="1200" dirty="0" smtClean="0">
                <a:solidFill>
                  <a:schemeClr val="tx1"/>
                </a:solidFill>
                <a:effectLst/>
                <a:latin typeface="+mn-lt"/>
                <a:ea typeface="+mn-ea"/>
                <a:cs typeface="+mn-cs"/>
              </a:rPr>
              <a:t>: מספר שירים (17-30). השירים מקשה אחת, מובדלים זה מזה בנושא, לא פרקים נפרדים. לכן נקרא שיר השירים (שיר של שירים) החלוקה לפרקים מאוחרת ונוצרית, כך למשל השיר ה-10 מפוצל בין פרקים ה'-ו'.</a:t>
            </a:r>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1</a:t>
            </a:fld>
            <a:endParaRPr lang="en-US"/>
          </a:p>
        </p:txBody>
      </p:sp>
    </p:spTree>
    <p:extLst>
      <p:ext uri="{BB962C8B-B14F-4D97-AF65-F5344CB8AC3E}">
        <p14:creationId xmlns:p14="http://schemas.microsoft.com/office/powerpoint/2010/main" val="1169596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kern="1200" dirty="0" smtClean="0">
                <a:solidFill>
                  <a:schemeClr val="tx1"/>
                </a:solidFill>
                <a:effectLst/>
                <a:latin typeface="+mn-lt"/>
                <a:ea typeface="+mn-ea"/>
                <a:cs typeface="+mn-cs"/>
              </a:rPr>
              <a:t> </a:t>
            </a:r>
            <a:r>
              <a:rPr lang="he-IL" sz="1200" b="1" kern="1200" dirty="0" smtClean="0">
                <a:solidFill>
                  <a:schemeClr val="tx1"/>
                </a:solidFill>
                <a:effectLst/>
                <a:latin typeface="+mn-lt"/>
                <a:ea typeface="+mn-ea"/>
                <a:cs typeface="+mn-cs"/>
              </a:rPr>
              <a:t>מחבר</a:t>
            </a:r>
            <a:r>
              <a:rPr lang="he-IL" sz="1200" kern="1200" dirty="0" smtClean="0">
                <a:solidFill>
                  <a:schemeClr val="tx1"/>
                </a:solidFill>
                <a:effectLst/>
                <a:latin typeface="+mn-lt"/>
                <a:ea typeface="+mn-ea"/>
                <a:cs typeface="+mn-cs"/>
              </a:rPr>
              <a:t>: על פי המסורת שלמה המלך: </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שִׁיר הַשִּׁירִים אֲשֶׁר לִשְׁלֹמֹה"</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שיר השירים א</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א (אחד מ-3: שיר השירים, קהלת, משלי)</a:t>
            </a:r>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חוקרים </a:t>
            </a:r>
            <a:r>
              <a:rPr lang="he-IL" sz="1200" kern="1200" dirty="0" err="1" smtClean="0">
                <a:solidFill>
                  <a:schemeClr val="tx1"/>
                </a:solidFill>
                <a:effectLst/>
                <a:latin typeface="+mn-lt"/>
                <a:ea typeface="+mn-ea"/>
                <a:cs typeface="+mn-cs"/>
              </a:rPr>
              <a:t>מודרנים</a:t>
            </a:r>
            <a:r>
              <a:rPr lang="he-IL" sz="1200" kern="1200" dirty="0" smtClean="0">
                <a:solidFill>
                  <a:schemeClr val="tx1"/>
                </a:solidFill>
                <a:effectLst/>
                <a:latin typeface="+mn-lt"/>
                <a:ea typeface="+mn-ea"/>
                <a:cs typeface="+mn-cs"/>
              </a:rPr>
              <a:t> חושבים שזה אוסף שירי אהבה מאוחר יותר, כי הוא עוסק במגוון של נושאים: שירי אהבה של נוף</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כפרי</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שירי</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רועים</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שירי</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כורמים</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שירי אהבה של נוף</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עירוני</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ושירי</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חתונה</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יש במגילה שירי</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אביב</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ופריחה</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שירים שהם</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מונולוג</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של בחור או בחורה</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שירים שיש בהם</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דיאלוג</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בין בחור לבחורה ושירים המכילים דיאלוג בין נערה לאחיה </a:t>
            </a:r>
            <a:r>
              <a:rPr lang="ar-SA" sz="1200" kern="1200" dirty="0" smtClean="0">
                <a:solidFill>
                  <a:schemeClr val="tx1"/>
                </a:solidFill>
                <a:effectLst/>
                <a:latin typeface="+mn-lt"/>
                <a:ea typeface="+mn-ea"/>
                <a:cs typeface="+mn-cs"/>
              </a:rPr>
              <a:t>(</a:t>
            </a:r>
            <a:r>
              <a:rPr lang="he-IL" sz="1200" kern="1200" dirty="0" smtClean="0">
                <a:solidFill>
                  <a:schemeClr val="tx1"/>
                </a:solidFill>
                <a:effectLst/>
                <a:latin typeface="+mn-lt"/>
                <a:ea typeface="+mn-ea"/>
                <a:cs typeface="+mn-cs"/>
              </a:rPr>
              <a:t>אח מפורש כמאהב</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גם כן</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לדברי החוקרים</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מגוון כזה של שירים חובר על ידי יוצרים שונים</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והושר בזמנים שונים ובנסיבות שונות</a:t>
            </a:r>
            <a:r>
              <a:rPr lang="en-US" sz="1200" kern="1200" dirty="0" smtClean="0">
                <a:solidFill>
                  <a:schemeClr val="tx1"/>
                </a:solidFill>
                <a:effectLst/>
                <a:latin typeface="+mn-lt"/>
                <a:ea typeface="+mn-ea"/>
                <a:cs typeface="+mn-cs"/>
              </a:rPr>
              <a:t>.</a:t>
            </a:r>
          </a:p>
          <a:p>
            <a:pPr algn="r" rtl="1"/>
            <a:r>
              <a:rPr lang="he-IL" sz="1200" kern="1200" dirty="0" smtClean="0">
                <a:solidFill>
                  <a:schemeClr val="tx1"/>
                </a:solidFill>
                <a:effectLst/>
                <a:latin typeface="+mn-lt"/>
                <a:ea typeface="+mn-ea"/>
                <a:cs typeface="+mn-cs"/>
              </a:rPr>
              <a:t>מן ההיבט הלשוני</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מציינים החוקרים את הימצאותם של קווי לשון האופייניים ל</a:t>
            </a:r>
            <a:r>
              <a:rPr lang="he-IL" sz="1200" u="none" strike="noStrike" kern="1200" dirty="0" smtClean="0">
                <a:solidFill>
                  <a:schemeClr val="tx1"/>
                </a:solidFill>
                <a:effectLst/>
                <a:latin typeface="+mn-lt"/>
                <a:ea typeface="+mn-ea"/>
                <a:cs typeface="+mn-cs"/>
                <a:hlinkClick r:id="rId3" tooltip="העברית בתקופת בית שני"/>
              </a:rPr>
              <a:t>עברית של ימי בית שני</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במגילה</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בייחוד נוהגים להצביע על</a:t>
            </a:r>
            <a:r>
              <a:rPr lang="ar-SA" sz="1200" kern="1200" dirty="0" smtClean="0">
                <a:solidFill>
                  <a:schemeClr val="tx1"/>
                </a:solidFill>
                <a:effectLst/>
                <a:latin typeface="+mn-lt"/>
                <a:ea typeface="+mn-ea"/>
                <a:cs typeface="+mn-cs"/>
              </a:rPr>
              <a:t> </a:t>
            </a:r>
            <a:r>
              <a:rPr lang="he-IL" sz="1200" u="none" strike="noStrike" kern="1200" dirty="0" smtClean="0">
                <a:solidFill>
                  <a:schemeClr val="tx1"/>
                </a:solidFill>
                <a:effectLst/>
                <a:latin typeface="+mn-lt"/>
                <a:ea typeface="+mn-ea"/>
                <a:cs typeface="+mn-cs"/>
                <a:hlinkClick r:id="rId4" tooltip="מילה שאולה"/>
              </a:rPr>
              <a:t>המילה השאולה</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מ</a:t>
            </a:r>
            <a:r>
              <a:rPr lang="he-IL" sz="1200" u="none" strike="noStrike" kern="1200" dirty="0" smtClean="0">
                <a:solidFill>
                  <a:schemeClr val="tx1"/>
                </a:solidFill>
                <a:effectLst/>
                <a:latin typeface="+mn-lt"/>
                <a:ea typeface="+mn-ea"/>
                <a:cs typeface="+mn-cs"/>
                <a:hlinkClick r:id="rId5" tooltip="פרסית"/>
              </a:rPr>
              <a:t>פרסית</a:t>
            </a:r>
            <a:r>
              <a:rPr lang="en-US" sz="1200" kern="1200" dirty="0" smtClean="0">
                <a:solidFill>
                  <a:schemeClr val="tx1"/>
                </a:solidFill>
                <a:effectLst/>
                <a:latin typeface="+mn-lt"/>
                <a:ea typeface="+mn-ea"/>
                <a:cs typeface="+mn-cs"/>
              </a:rPr>
              <a:t> "</a:t>
            </a:r>
            <a:r>
              <a:rPr lang="he-IL" sz="1200" u="none" strike="noStrike" kern="1200" dirty="0" smtClean="0">
                <a:solidFill>
                  <a:schemeClr val="tx1"/>
                </a:solidFill>
                <a:effectLst/>
                <a:latin typeface="+mn-lt"/>
                <a:ea typeface="+mn-ea"/>
                <a:cs typeface="+mn-cs"/>
                <a:hlinkClick r:id="rId6" tooltip="wikt:פרדס"/>
              </a:rPr>
              <a:t>פרדס</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כראיה לאיחורה של המגילה</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שכן</a:t>
            </a:r>
            <a:r>
              <a:rPr lang="ar-SA" sz="1200" kern="1200" dirty="0" smtClean="0">
                <a:solidFill>
                  <a:schemeClr val="tx1"/>
                </a:solidFill>
                <a:effectLst/>
                <a:latin typeface="+mn-lt"/>
                <a:ea typeface="+mn-ea"/>
                <a:cs typeface="+mn-cs"/>
              </a:rPr>
              <a:t> </a:t>
            </a:r>
            <a:r>
              <a:rPr lang="he-IL" sz="1200" u="none" strike="noStrike" kern="1200" dirty="0" smtClean="0">
                <a:solidFill>
                  <a:schemeClr val="tx1"/>
                </a:solidFill>
                <a:effectLst/>
                <a:latin typeface="+mn-lt"/>
                <a:ea typeface="+mn-ea"/>
                <a:cs typeface="+mn-cs"/>
                <a:hlinkClick r:id="rId7" tooltip="הממלכה האחמנית"/>
              </a:rPr>
              <a:t>הפרסים</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השתלטו והשפיעו על</a:t>
            </a:r>
            <a:r>
              <a:rPr lang="ar-SA" sz="1200" kern="1200" dirty="0" smtClean="0">
                <a:solidFill>
                  <a:schemeClr val="tx1"/>
                </a:solidFill>
                <a:effectLst/>
                <a:latin typeface="+mn-lt"/>
                <a:ea typeface="+mn-ea"/>
                <a:cs typeface="+mn-cs"/>
              </a:rPr>
              <a:t> </a:t>
            </a:r>
            <a:r>
              <a:rPr lang="he-IL" sz="1200" u="none" strike="noStrike" kern="1200" dirty="0" smtClean="0">
                <a:solidFill>
                  <a:schemeClr val="tx1"/>
                </a:solidFill>
                <a:effectLst/>
                <a:latin typeface="+mn-lt"/>
                <a:ea typeface="+mn-ea"/>
                <a:cs typeface="+mn-cs"/>
                <a:hlinkClick r:id="rId8" tooltip="ארץ ישראל"/>
              </a:rPr>
              <a:t>ארץ ישראל</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רק במחצית השנייה של</a:t>
            </a:r>
            <a:r>
              <a:rPr lang="ar-SA" sz="1200" kern="1200" dirty="0" smtClean="0">
                <a:solidFill>
                  <a:schemeClr val="tx1"/>
                </a:solidFill>
                <a:effectLst/>
                <a:latin typeface="+mn-lt"/>
                <a:ea typeface="+mn-ea"/>
                <a:cs typeface="+mn-cs"/>
              </a:rPr>
              <a:t> </a:t>
            </a:r>
            <a:r>
              <a:rPr lang="he-IL" sz="1200" u="none" strike="noStrike" kern="1200" dirty="0" smtClean="0">
                <a:solidFill>
                  <a:schemeClr val="tx1"/>
                </a:solidFill>
                <a:effectLst/>
                <a:latin typeface="+mn-lt"/>
                <a:ea typeface="+mn-ea"/>
                <a:cs typeface="+mn-cs"/>
                <a:hlinkClick r:id="rId9" tooltip="המאה ה-6 לפנה&quot;ס"/>
              </a:rPr>
              <a:t>המאה ה</a:t>
            </a:r>
            <a:r>
              <a:rPr lang="ar-SA" sz="1200" u="none" strike="noStrike" kern="1200" dirty="0" smtClean="0">
                <a:solidFill>
                  <a:schemeClr val="tx1"/>
                </a:solidFill>
                <a:effectLst/>
                <a:latin typeface="+mn-lt"/>
                <a:ea typeface="+mn-ea"/>
                <a:cs typeface="+mn-cs"/>
                <a:hlinkClick r:id="rId9" tooltip="המאה ה-6 לפנה&quot;ס"/>
              </a:rPr>
              <a:t>-6 </a:t>
            </a:r>
            <a:r>
              <a:rPr lang="he-IL" sz="1200" u="none" strike="noStrike" kern="1200" dirty="0" err="1" smtClean="0">
                <a:solidFill>
                  <a:schemeClr val="tx1"/>
                </a:solidFill>
                <a:effectLst/>
                <a:latin typeface="+mn-lt"/>
                <a:ea typeface="+mn-ea"/>
                <a:cs typeface="+mn-cs"/>
                <a:hlinkClick r:id="rId9" tooltip="המאה ה-6 לפנה&quot;ס"/>
              </a:rPr>
              <a:t>לפנה</a:t>
            </a:r>
            <a:r>
              <a:rPr lang="ar-SA" sz="1200" u="none" strike="noStrike" kern="1200" dirty="0" smtClean="0">
                <a:solidFill>
                  <a:schemeClr val="tx1"/>
                </a:solidFill>
                <a:effectLst/>
                <a:latin typeface="+mn-lt"/>
                <a:ea typeface="+mn-ea"/>
                <a:cs typeface="+mn-cs"/>
                <a:hlinkClick r:id="rId9" tooltip="המאה ה-6 לפנה&quot;ס"/>
              </a:rPr>
              <a:t>"</a:t>
            </a:r>
            <a:r>
              <a:rPr lang="he-IL" sz="1200" u="none" strike="noStrike" kern="1200" dirty="0" smtClean="0">
                <a:solidFill>
                  <a:schemeClr val="tx1"/>
                </a:solidFill>
                <a:effectLst/>
                <a:latin typeface="+mn-lt"/>
                <a:ea typeface="+mn-ea"/>
                <a:cs typeface="+mn-cs"/>
                <a:hlinkClick r:id="rId9" tooltip="המאה ה-6 לפנה&quot;ס"/>
              </a:rPr>
              <a:t>ס</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כ</a:t>
            </a:r>
            <a:r>
              <a:rPr lang="ar-SA" sz="1200" kern="1200" dirty="0" smtClean="0">
                <a:solidFill>
                  <a:schemeClr val="tx1"/>
                </a:solidFill>
                <a:effectLst/>
                <a:latin typeface="+mn-lt"/>
                <a:ea typeface="+mn-ea"/>
                <a:cs typeface="+mn-cs"/>
              </a:rPr>
              <a:t>-450 </a:t>
            </a:r>
            <a:r>
              <a:rPr lang="he-IL" sz="1200" kern="1200" dirty="0" smtClean="0">
                <a:solidFill>
                  <a:schemeClr val="tx1"/>
                </a:solidFill>
                <a:effectLst/>
                <a:latin typeface="+mn-lt"/>
                <a:ea typeface="+mn-ea"/>
                <a:cs typeface="+mn-cs"/>
              </a:rPr>
              <a:t>שנה לאחר זמנו של שלמה</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המקדימים את זמן חיבורה של המגילה סבורים שאין בכך כדי להפריך את טענתם</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שכן המילה הפרסית הייתה עשויה להתגלגל לאזור בדרכי ה</a:t>
            </a:r>
            <a:r>
              <a:rPr lang="he-IL" sz="1200" u="none" strike="noStrike" kern="1200" dirty="0" smtClean="0">
                <a:solidFill>
                  <a:schemeClr val="tx1"/>
                </a:solidFill>
                <a:effectLst/>
                <a:latin typeface="+mn-lt"/>
                <a:ea typeface="+mn-ea"/>
                <a:cs typeface="+mn-cs"/>
                <a:hlinkClick r:id="rId10" tooltip="מסחר"/>
              </a:rPr>
              <a:t>מסחר</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גם בהיעדר מגע ישיר עם הפרסים</a:t>
            </a:r>
            <a:r>
              <a:rPr lang="en-US" sz="1200" kern="1200" dirty="0" smtClean="0">
                <a:solidFill>
                  <a:schemeClr val="tx1"/>
                </a:solidFill>
                <a:effectLst/>
                <a:latin typeface="+mn-lt"/>
                <a:ea typeface="+mn-ea"/>
                <a:cs typeface="+mn-cs"/>
              </a:rPr>
              <a:t>.</a:t>
            </a:r>
            <a:endParaRPr lang="he-IL" sz="1200" kern="1200" dirty="0" smtClean="0">
              <a:solidFill>
                <a:schemeClr val="tx1"/>
              </a:solidFill>
              <a:effectLst/>
              <a:latin typeface="+mn-lt"/>
              <a:ea typeface="+mn-ea"/>
              <a:cs typeface="+mn-cs"/>
            </a:endParaRPr>
          </a:p>
          <a:p>
            <a:pPr algn="r" rtl="1"/>
            <a:endParaRPr lang="he-IL" sz="1200" kern="1200" dirty="0" smtClean="0">
              <a:solidFill>
                <a:schemeClr val="tx1"/>
              </a:solidFill>
              <a:effectLst/>
              <a:latin typeface="+mn-lt"/>
              <a:ea typeface="+mn-ea"/>
              <a:cs typeface="+mn-cs"/>
            </a:endParaRPr>
          </a:p>
          <a:p>
            <a:pPr algn="r" rtl="1"/>
            <a:r>
              <a:rPr lang="he-IL" sz="1200" b="1" i="0" kern="1200" dirty="0" smtClean="0">
                <a:solidFill>
                  <a:schemeClr val="tx1"/>
                </a:solidFill>
                <a:effectLst/>
                <a:latin typeface="+mn-lt"/>
                <a:ea typeface="+mn-ea"/>
                <a:cs typeface="+mn-cs"/>
              </a:rPr>
              <a:t>יעקב נאמן </a:t>
            </a:r>
            <a:r>
              <a:rPr lang="he-IL" sz="1200" b="0" i="0" kern="1200" dirty="0" smtClean="0">
                <a:solidFill>
                  <a:schemeClr val="tx1"/>
                </a:solidFill>
                <a:effectLst/>
                <a:latin typeface="+mn-lt"/>
                <a:ea typeface="+mn-ea"/>
                <a:cs typeface="+mn-cs"/>
              </a:rPr>
              <a:t>החל לעסוק במגזרות נייר בשנת 1976, בהיותו כבן 70 והפך לאחד מגדולי </a:t>
            </a:r>
            <a:r>
              <a:rPr lang="he-IL" sz="1200" b="0" i="0" kern="1200" dirty="0" err="1" smtClean="0">
                <a:solidFill>
                  <a:schemeClr val="tx1"/>
                </a:solidFill>
                <a:effectLst/>
                <a:latin typeface="+mn-lt"/>
                <a:ea typeface="+mn-ea"/>
                <a:cs typeface="+mn-cs"/>
              </a:rPr>
              <a:t>גוזרי</a:t>
            </a:r>
            <a:r>
              <a:rPr lang="he-IL" sz="1200" b="0" i="0" kern="1200" dirty="0" smtClean="0">
                <a:solidFill>
                  <a:schemeClr val="tx1"/>
                </a:solidFill>
                <a:effectLst/>
                <a:latin typeface="+mn-lt"/>
                <a:ea typeface="+mn-ea"/>
                <a:cs typeface="+mn-cs"/>
              </a:rPr>
              <a:t> הנייר במאה העשרים. בעידודה של חוקרת מגזרות הנייר החיפאית ד"ר גיזה פרנקל ז"ל יצר נאמן מאות עבודות ואף לימד את האומנות לכל דורש. כאדם דתי הוא סימן לעצמו מטרה להחיות את האומנות היהודית היפה הזאת שהחלה כנראה בספרד במאה ה-15, משם נפוצה לכל הגלויות, אך לאחר השואה כמעט ונכחדה. עיקר היוצרים היו גברים, רבים בחורי ישיבות שיכלו לשלב פסוקים בעברית מהמקורות.</a:t>
            </a:r>
            <a:endParaRPr lang="en-US" sz="1200" kern="1200" dirty="0" smtClean="0">
              <a:solidFill>
                <a:schemeClr val="tx1"/>
              </a:solidFill>
              <a:effectLst/>
              <a:latin typeface="+mn-lt"/>
              <a:ea typeface="+mn-ea"/>
              <a:cs typeface="+mn-cs"/>
            </a:endParaRPr>
          </a:p>
          <a:p>
            <a:pPr algn="r" rtl="1"/>
            <a:endParaRPr lang="he-IL" sz="1200" kern="1200" dirty="0" smtClean="0">
              <a:solidFill>
                <a:schemeClr val="tx1"/>
              </a:solidFill>
              <a:effectLst/>
              <a:latin typeface="+mn-lt"/>
              <a:ea typeface="+mn-ea"/>
              <a:cs typeface="+mn-cs"/>
            </a:endParaRPr>
          </a:p>
          <a:p>
            <a:pPr algn="r" rtl="1"/>
            <a:r>
              <a:rPr lang="he-IL" sz="1200" b="1" kern="1200" dirty="0" smtClean="0">
                <a:solidFill>
                  <a:schemeClr val="tx1"/>
                </a:solidFill>
                <a:effectLst/>
                <a:latin typeface="+mn-lt"/>
                <a:ea typeface="+mn-ea"/>
                <a:cs typeface="+mn-cs"/>
              </a:rPr>
              <a:t>זאב רבן – </a:t>
            </a:r>
            <a:r>
              <a:rPr lang="he-IL" sz="1200" kern="1200" dirty="0" smtClean="0">
                <a:solidFill>
                  <a:schemeClr val="tx1"/>
                </a:solidFill>
                <a:effectLst/>
                <a:latin typeface="+mn-lt"/>
                <a:ea typeface="+mn-ea"/>
                <a:cs typeface="+mn-cs"/>
              </a:rPr>
              <a:t>ראה שקופית 3</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2</a:t>
            </a:fld>
            <a:endParaRPr lang="en-US"/>
          </a:p>
        </p:txBody>
      </p:sp>
    </p:spTree>
    <p:extLst>
      <p:ext uri="{BB962C8B-B14F-4D97-AF65-F5344CB8AC3E}">
        <p14:creationId xmlns:p14="http://schemas.microsoft.com/office/powerpoint/2010/main" val="4213653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200" kern="1200" dirty="0" smtClean="0">
                <a:solidFill>
                  <a:schemeClr val="tx1"/>
                </a:solidFill>
                <a:effectLst/>
                <a:latin typeface="+mn-lt"/>
                <a:ea typeface="+mn-ea"/>
                <a:cs typeface="+mn-cs"/>
              </a:rPr>
              <a:t>המגילה היא סדרה של</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שירי</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אהבה</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בין</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בני זוג</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גבר</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ואישה</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הפונים זה אל זו</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במסורת </a:t>
            </a:r>
            <a:r>
              <a:rPr lang="he-IL" sz="1200" kern="1200" dirty="0" err="1" smtClean="0">
                <a:solidFill>
                  <a:schemeClr val="tx1"/>
                </a:solidFill>
                <a:effectLst/>
                <a:latin typeface="+mn-lt"/>
                <a:ea typeface="+mn-ea"/>
                <a:cs typeface="+mn-cs"/>
              </a:rPr>
              <a:t>חז</a:t>
            </a:r>
            <a:r>
              <a:rPr lang="ar-SA" sz="1200" kern="1200" dirty="0" smtClean="0">
                <a:solidFill>
                  <a:schemeClr val="tx1"/>
                </a:solidFill>
                <a:effectLst/>
                <a:latin typeface="+mn-lt"/>
                <a:ea typeface="+mn-ea"/>
                <a:cs typeface="+mn-cs"/>
              </a:rPr>
              <a:t>"</a:t>
            </a:r>
            <a:r>
              <a:rPr lang="he-IL" sz="1200" kern="1200" dirty="0" smtClean="0">
                <a:solidFill>
                  <a:schemeClr val="tx1"/>
                </a:solidFill>
                <a:effectLst/>
                <a:latin typeface="+mn-lt"/>
                <a:ea typeface="+mn-ea"/>
                <a:cs typeface="+mn-cs"/>
              </a:rPr>
              <a:t>ל</a:t>
            </a:r>
            <a:r>
              <a:rPr lang="en-US" sz="1200" kern="1200" dirty="0" smtClean="0">
                <a:solidFill>
                  <a:schemeClr val="tx1"/>
                </a:solidFill>
                <a:effectLst/>
                <a:latin typeface="+mn-lt"/>
                <a:ea typeface="+mn-ea"/>
                <a:cs typeface="+mn-cs"/>
              </a:rPr>
              <a:t> </a:t>
            </a:r>
            <a:r>
              <a:rPr lang="he-IL" sz="1200" kern="1200" dirty="0" err="1" smtClean="0">
                <a:solidFill>
                  <a:schemeClr val="tx1"/>
                </a:solidFill>
                <a:effectLst/>
                <a:latin typeface="+mn-lt"/>
                <a:ea typeface="+mn-ea"/>
                <a:cs typeface="+mn-cs"/>
              </a:rPr>
              <a:t>נתפרשו</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שירים אלה באופן</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אלגורי</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כמשל</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ליחסי</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עם ישראל</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והקב</a:t>
            </a:r>
            <a:r>
              <a:rPr lang="ar-SA" sz="1200" kern="1200" dirty="0" smtClean="0">
                <a:solidFill>
                  <a:schemeClr val="tx1"/>
                </a:solidFill>
                <a:effectLst/>
                <a:latin typeface="+mn-lt"/>
                <a:ea typeface="+mn-ea"/>
                <a:cs typeface="+mn-cs"/>
              </a:rPr>
              <a:t>"</a:t>
            </a:r>
            <a:r>
              <a:rPr lang="he-IL" sz="1200" kern="1200" dirty="0" smtClean="0">
                <a:solidFill>
                  <a:schemeClr val="tx1"/>
                </a:solidFill>
                <a:effectLst/>
                <a:latin typeface="+mn-lt"/>
                <a:ea typeface="+mn-ea"/>
                <a:cs typeface="+mn-cs"/>
              </a:rPr>
              <a:t>ה. רבי עקיבא אומר כי </a:t>
            </a:r>
            <a:r>
              <a:rPr lang="ar-SA" sz="1200" kern="1200" dirty="0" smtClean="0">
                <a:solidFill>
                  <a:schemeClr val="tx1"/>
                </a:solidFill>
                <a:effectLst/>
                <a:latin typeface="+mn-lt"/>
                <a:ea typeface="+mn-ea"/>
                <a:cs typeface="+mn-cs"/>
              </a:rPr>
              <a:t>"</a:t>
            </a:r>
            <a:r>
              <a:rPr lang="he-IL" sz="1200" kern="1200" dirty="0" smtClean="0">
                <a:solidFill>
                  <a:schemeClr val="tx1"/>
                </a:solidFill>
                <a:effectLst/>
                <a:latin typeface="+mn-lt"/>
                <a:ea typeface="+mn-ea"/>
                <a:cs typeface="+mn-cs"/>
              </a:rPr>
              <a:t>כל הכתובים קודש</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ושיר</a:t>
            </a:r>
            <a:r>
              <a:rPr lang="ar-SA" sz="1200" kern="1200" dirty="0" smtClean="0">
                <a:solidFill>
                  <a:schemeClr val="tx1"/>
                </a:solidFill>
                <a:effectLst/>
                <a:latin typeface="+mn-lt"/>
                <a:ea typeface="+mn-ea"/>
                <a:cs typeface="+mn-cs"/>
              </a:rPr>
              <a:t>-</a:t>
            </a:r>
            <a:r>
              <a:rPr lang="he-IL" sz="1200" kern="1200" dirty="0" smtClean="0">
                <a:solidFill>
                  <a:schemeClr val="tx1"/>
                </a:solidFill>
                <a:effectLst/>
                <a:latin typeface="+mn-lt"/>
                <a:ea typeface="+mn-ea"/>
                <a:cs typeface="+mn-cs"/>
              </a:rPr>
              <a:t>השירים קודש קודשים</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משנה</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ידיים ג</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ה</a:t>
            </a:r>
            <a:r>
              <a:rPr lang="ar-SA"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במסורת הנוצרית</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מופיע פירוש אלגורי דומה</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הרואה במגילה דימוי ליחסי</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ישו</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והכנסייה הנוצרית</a:t>
            </a:r>
            <a:r>
              <a:rPr lang="en-US" sz="1200" kern="1200" dirty="0" smtClean="0">
                <a:solidFill>
                  <a:schemeClr val="tx1"/>
                </a:solidFill>
                <a:effectLst/>
                <a:latin typeface="+mn-lt"/>
                <a:ea typeface="+mn-ea"/>
                <a:cs typeface="+mn-cs"/>
              </a:rPr>
              <a:t>.</a:t>
            </a:r>
          </a:p>
          <a:p>
            <a:pPr algn="r" rtl="1"/>
            <a:endParaRPr lang="en-US" sz="1200" kern="1200" dirty="0" smtClean="0">
              <a:solidFill>
                <a:schemeClr val="tx1"/>
              </a:solidFill>
              <a:effectLst/>
              <a:latin typeface="+mn-lt"/>
              <a:ea typeface="+mn-ea"/>
              <a:cs typeface="+mn-cs"/>
            </a:endParaRPr>
          </a:p>
          <a:p>
            <a:pPr algn="r" rtl="1"/>
            <a:r>
              <a:rPr lang="he-IL" sz="1200" b="0" i="0" kern="1200" dirty="0" smtClean="0">
                <a:solidFill>
                  <a:schemeClr val="tx1"/>
                </a:solidFill>
                <a:effectLst/>
                <a:latin typeface="+mn-lt"/>
                <a:ea typeface="+mn-ea"/>
                <a:cs typeface="+mn-cs"/>
              </a:rPr>
              <a:t>ב</a:t>
            </a:r>
            <a:r>
              <a:rPr lang="he-IL" sz="1200" b="0" i="0" u="none" strike="noStrike" kern="1200" dirty="0" smtClean="0">
                <a:solidFill>
                  <a:schemeClr val="tx1"/>
                </a:solidFill>
                <a:effectLst/>
                <a:latin typeface="+mn-lt"/>
                <a:ea typeface="+mn-ea"/>
                <a:cs typeface="+mn-cs"/>
                <a:hlinkClick r:id="rId3" tooltip="תנ&quot;ך"/>
              </a:rPr>
              <a:t>תנ"ך</a:t>
            </a:r>
            <a:r>
              <a:rPr lang="he-IL" sz="1200" b="0" i="0" kern="1200" dirty="0" smtClean="0">
                <a:solidFill>
                  <a:schemeClr val="tx1"/>
                </a:solidFill>
                <a:effectLst/>
                <a:latin typeface="+mn-lt"/>
                <a:ea typeface="+mn-ea"/>
                <a:cs typeface="+mn-cs"/>
              </a:rPr>
              <a:t>, </a:t>
            </a:r>
            <a:r>
              <a:rPr lang="he-IL" sz="1200" b="1" i="0" kern="1200" dirty="0" smtClean="0">
                <a:solidFill>
                  <a:schemeClr val="tx1"/>
                </a:solidFill>
                <a:effectLst/>
                <a:latin typeface="+mn-lt"/>
                <a:ea typeface="+mn-ea"/>
                <a:cs typeface="+mn-cs"/>
              </a:rPr>
              <a:t>אֲבִישַׁג </a:t>
            </a:r>
            <a:r>
              <a:rPr lang="he-IL" sz="1200" b="1" i="0" kern="1200" dirty="0" err="1" smtClean="0">
                <a:solidFill>
                  <a:schemeClr val="tx1"/>
                </a:solidFill>
                <a:effectLst/>
                <a:latin typeface="+mn-lt"/>
                <a:ea typeface="+mn-ea"/>
                <a:cs typeface="+mn-cs"/>
              </a:rPr>
              <a:t>הַשּׁוּנַמִּית</a:t>
            </a:r>
            <a:r>
              <a:rPr lang="he-IL" sz="1200" b="0" i="0" kern="1200" dirty="0" smtClean="0">
                <a:solidFill>
                  <a:schemeClr val="tx1"/>
                </a:solidFill>
                <a:effectLst/>
                <a:latin typeface="+mn-lt"/>
                <a:ea typeface="+mn-ea"/>
                <a:cs typeface="+mn-cs"/>
              </a:rPr>
              <a:t> (על שם מקומה, </a:t>
            </a:r>
            <a:r>
              <a:rPr lang="he-IL" sz="1200" b="0" i="0" u="none" strike="noStrike" kern="1200" dirty="0" err="1" smtClean="0">
                <a:solidFill>
                  <a:schemeClr val="tx1"/>
                </a:solidFill>
                <a:effectLst/>
                <a:latin typeface="+mn-lt"/>
                <a:ea typeface="+mn-ea"/>
                <a:cs typeface="+mn-cs"/>
                <a:hlinkClick r:id="rId4" tooltip="שונם"/>
              </a:rPr>
              <a:t>שונם</a:t>
            </a:r>
            <a:r>
              <a:rPr lang="he-IL" sz="1200" b="0" i="0" kern="1200" dirty="0" smtClean="0">
                <a:solidFill>
                  <a:schemeClr val="tx1"/>
                </a:solidFill>
                <a:effectLst/>
                <a:latin typeface="+mn-lt"/>
                <a:ea typeface="+mn-ea"/>
                <a:cs typeface="+mn-cs"/>
              </a:rPr>
              <a:t>) הייתה ה</a:t>
            </a:r>
            <a:r>
              <a:rPr lang="he-IL" sz="1200" b="0" i="0" u="none" strike="noStrike" kern="1200" dirty="0" smtClean="0">
                <a:solidFill>
                  <a:schemeClr val="tx1"/>
                </a:solidFill>
                <a:effectLst/>
                <a:latin typeface="+mn-lt"/>
                <a:ea typeface="+mn-ea"/>
                <a:cs typeface="+mn-cs"/>
                <a:hlinkClick r:id="rId5" tooltip="משרת"/>
              </a:rPr>
              <a:t>משרתת</a:t>
            </a:r>
            <a:r>
              <a:rPr lang="he-IL" sz="1200" b="0" i="0" kern="1200" dirty="0" smtClean="0">
                <a:solidFill>
                  <a:schemeClr val="tx1"/>
                </a:solidFill>
                <a:effectLst/>
                <a:latin typeface="+mn-lt"/>
                <a:ea typeface="+mn-ea"/>
                <a:cs typeface="+mn-cs"/>
              </a:rPr>
              <a:t> האישית של </a:t>
            </a:r>
            <a:r>
              <a:rPr lang="he-IL" sz="1200" b="0" i="0" u="none" strike="noStrike" kern="1200" dirty="0" smtClean="0">
                <a:solidFill>
                  <a:schemeClr val="tx1"/>
                </a:solidFill>
                <a:effectLst/>
                <a:latin typeface="+mn-lt"/>
                <a:ea typeface="+mn-ea"/>
                <a:cs typeface="+mn-cs"/>
                <a:hlinkClick r:id="rId6" tooltip="דוד המלך"/>
              </a:rPr>
              <a:t>דוד המלך</a:t>
            </a:r>
            <a:r>
              <a:rPr lang="he-IL" sz="1200" b="0" i="0" kern="1200" dirty="0" smtClean="0">
                <a:solidFill>
                  <a:schemeClr val="tx1"/>
                </a:solidFill>
                <a:effectLst/>
                <a:latin typeface="+mn-lt"/>
                <a:ea typeface="+mn-ea"/>
                <a:cs typeface="+mn-cs"/>
              </a:rPr>
              <a:t> בסוף ימיו.</a:t>
            </a:r>
          </a:p>
          <a:p>
            <a:pPr algn="r" rtl="1"/>
            <a:r>
              <a:rPr lang="he-IL" sz="1200" b="0" i="0" kern="1200" dirty="0" smtClean="0">
                <a:solidFill>
                  <a:schemeClr val="tx1"/>
                </a:solidFill>
                <a:effectLst/>
                <a:latin typeface="+mn-lt"/>
                <a:ea typeface="+mn-ea"/>
                <a:cs typeface="+mn-cs"/>
              </a:rPr>
              <a:t>אבישג הובאה לדוד על ידי יועציו כדי לפתור את בעיית הצינה שאחזה בו. לפי </a:t>
            </a:r>
            <a:r>
              <a:rPr lang="he-IL" sz="1200" b="0" i="0" u="none" strike="noStrike" kern="1200" dirty="0" smtClean="0">
                <a:solidFill>
                  <a:schemeClr val="tx1"/>
                </a:solidFill>
                <a:effectLst/>
                <a:latin typeface="+mn-lt"/>
                <a:ea typeface="+mn-ea"/>
                <a:cs typeface="+mn-cs"/>
                <a:hlinkClick r:id="rId7" tooltip="ספר מלכים א"/>
              </a:rPr>
              <a:t>ספר מלכים א'</a:t>
            </a:r>
            <a:r>
              <a:rPr lang="he-IL" sz="1200" b="0" i="0" kern="1200" dirty="0" smtClean="0">
                <a:solidFill>
                  <a:schemeClr val="tx1"/>
                </a:solidFill>
                <a:effectLst/>
                <a:latin typeface="+mn-lt"/>
                <a:ea typeface="+mn-ea"/>
                <a:cs typeface="+mn-cs"/>
              </a:rPr>
              <a:t>, </a:t>
            </a:r>
            <a:r>
              <a:rPr lang="he-IL" sz="1200" b="0" i="0" u="none" strike="noStrike" kern="1200" dirty="0" smtClean="0">
                <a:solidFill>
                  <a:schemeClr val="tx1"/>
                </a:solidFill>
                <a:effectLst/>
                <a:latin typeface="+mn-lt"/>
                <a:ea typeface="+mn-ea"/>
                <a:cs typeface="+mn-cs"/>
                <a:hlinkClick r:id="rId8" tooltip="s:מלכים א א/ניקוד"/>
              </a:rPr>
              <a:t>פרק א'</a:t>
            </a:r>
            <a:r>
              <a:rPr lang="he-IL" sz="1200" b="0" i="0" kern="1200" dirty="0" smtClean="0">
                <a:solidFill>
                  <a:schemeClr val="tx1"/>
                </a:solidFill>
                <a:effectLst/>
                <a:latin typeface="+mn-lt"/>
                <a:ea typeface="+mn-ea"/>
                <a:cs typeface="+mn-cs"/>
              </a:rPr>
              <a:t>, </a:t>
            </a:r>
            <a:r>
              <a:rPr lang="he-IL" sz="1200" b="0" i="0" u="none" strike="noStrike" kern="1200" dirty="0" smtClean="0">
                <a:solidFill>
                  <a:schemeClr val="tx1"/>
                </a:solidFill>
                <a:effectLst/>
                <a:latin typeface="+mn-lt"/>
                <a:ea typeface="+mn-ea"/>
                <a:cs typeface="+mn-cs"/>
                <a:hlinkClick r:id="rId9" tooltip="s:מלכים א א א"/>
              </a:rPr>
              <a:t>פסוקים א'</a:t>
            </a:r>
            <a:r>
              <a:rPr lang="he-IL" sz="1200" b="0" i="0" kern="1200" dirty="0" smtClean="0">
                <a:solidFill>
                  <a:schemeClr val="tx1"/>
                </a:solidFill>
                <a:effectLst/>
                <a:latin typeface="+mn-lt"/>
                <a:ea typeface="+mn-ea"/>
                <a:cs typeface="+mn-cs"/>
              </a:rPr>
              <a:t>-</a:t>
            </a:r>
            <a:r>
              <a:rPr lang="he-IL" sz="1200" b="0" i="0" u="none" strike="noStrike" kern="1200" dirty="0" smtClean="0">
                <a:solidFill>
                  <a:schemeClr val="tx1"/>
                </a:solidFill>
                <a:effectLst/>
                <a:latin typeface="+mn-lt"/>
                <a:ea typeface="+mn-ea"/>
                <a:cs typeface="+mn-cs"/>
                <a:hlinkClick r:id="rId10" tooltip="s:מלכים א א ד"/>
              </a:rPr>
              <a:t>ד'</a:t>
            </a:r>
            <a:r>
              <a:rPr lang="he-IL" sz="1200" b="0" i="0" kern="1200" dirty="0" smtClean="0">
                <a:solidFill>
                  <a:schemeClr val="tx1"/>
                </a:solidFill>
                <a:effectLst/>
                <a:latin typeface="+mn-lt"/>
                <a:ea typeface="+mn-ea"/>
                <a:cs typeface="+mn-cs"/>
              </a:rPr>
              <a:t> דוד לא קיים </a:t>
            </a:r>
            <a:r>
              <a:rPr lang="he-IL" sz="1200" b="0" i="0" u="none" strike="noStrike" kern="1200" dirty="0" smtClean="0">
                <a:solidFill>
                  <a:schemeClr val="tx1"/>
                </a:solidFill>
                <a:effectLst/>
                <a:latin typeface="+mn-lt"/>
                <a:ea typeface="+mn-ea"/>
                <a:cs typeface="+mn-cs"/>
                <a:hlinkClick r:id="rId11" tooltip="יחסי אישות (יהדות)"/>
              </a:rPr>
              <a:t>יחסי אישות</a:t>
            </a:r>
            <a:r>
              <a:rPr lang="he-IL" sz="1200" b="0" i="0" kern="1200" dirty="0" smtClean="0">
                <a:solidFill>
                  <a:schemeClr val="tx1"/>
                </a:solidFill>
                <a:effectLst/>
                <a:latin typeface="+mn-lt"/>
                <a:ea typeface="+mn-ea"/>
                <a:cs typeface="+mn-cs"/>
              </a:rPr>
              <a:t> עם אבישג:</a:t>
            </a:r>
          </a:p>
          <a:p>
            <a:pPr algn="r" rtl="1"/>
            <a:r>
              <a:rPr lang="he-IL" dirty="0" smtClean="0">
                <a:effectLst/>
              </a:rPr>
              <a:t>וְהַמֶּלֶךְ דָּוִד זָקֵן בָּא בַּיָּמִים, וַיְכַסֻּהוּ בַּבְּגָדִים וְלֹא יִחַם לוֹ. וַיֹּאמְרוּ לוֹ עֲבָדָיו: יְבַקְשׁוּ לַאדֹנִי הַמֶּלֶךְ נַעֲרָה בְתוּלָה וְעָמְדָה לִפְנֵי הַמֶּלֶךְ וּתְהִי לוֹ סֹכֶנֶת, וְשָׁכְבָה בְחֵיקֶךָ וְחַם לַאדֹנִי הַמֶּלֶךְ. וַיְבַקְשׁוּ נַעֲרָה יָפָה בְּכֹל גְּבוּל יִשְׂרָאֵל, וַיִּמְצְאוּ אֶת אֲבִישַׁג </a:t>
            </a:r>
            <a:r>
              <a:rPr lang="he-IL" dirty="0" err="1" smtClean="0">
                <a:effectLst/>
              </a:rPr>
              <a:t>הַשּׁוּנַמִּית</a:t>
            </a:r>
            <a:r>
              <a:rPr lang="he-IL" dirty="0" smtClean="0">
                <a:effectLst/>
              </a:rPr>
              <a:t> וַיָּבִאוּ אֹתָהּ לַמֶּלֶךְ. וְהַנַּעֲרָה יָפָה עַד מְאֹד, וַתְּהִי לַמֶּלֶךְ סֹכֶנֶת וַתְּשָׁרְתֵהוּ וְהַמֶּלֶךְ לֹא יְדָעָהּ</a:t>
            </a:r>
          </a:p>
          <a:p>
            <a:pPr algn="r" rtl="1"/>
            <a:r>
              <a:rPr lang="he-IL" sz="1200" b="0" i="0" kern="1200" dirty="0" smtClean="0">
                <a:solidFill>
                  <a:schemeClr val="tx1"/>
                </a:solidFill>
                <a:effectLst/>
                <a:latin typeface="+mn-lt"/>
                <a:ea typeface="+mn-ea"/>
                <a:cs typeface="+mn-cs"/>
              </a:rPr>
              <a:t>לאחר מותו של דוד ולאחר סכסוך הירושה בין </a:t>
            </a:r>
            <a:r>
              <a:rPr lang="he-IL" sz="1200" b="0" i="0" u="none" strike="noStrike" kern="1200" dirty="0" smtClean="0">
                <a:solidFill>
                  <a:schemeClr val="tx1"/>
                </a:solidFill>
                <a:effectLst/>
                <a:latin typeface="+mn-lt"/>
                <a:ea typeface="+mn-ea"/>
                <a:cs typeface="+mn-cs"/>
                <a:hlinkClick r:id="rId12" tooltip="שלמה"/>
              </a:rPr>
              <a:t>שלמה</a:t>
            </a:r>
            <a:r>
              <a:rPr lang="he-IL" sz="1200" b="0" i="0" kern="1200" dirty="0" smtClean="0">
                <a:solidFill>
                  <a:schemeClr val="tx1"/>
                </a:solidFill>
                <a:effectLst/>
                <a:latin typeface="+mn-lt"/>
                <a:ea typeface="+mn-ea"/>
                <a:cs typeface="+mn-cs"/>
              </a:rPr>
              <a:t> ל</a:t>
            </a:r>
            <a:r>
              <a:rPr lang="he-IL" sz="1200" b="0" i="0" u="none" strike="noStrike" kern="1200" dirty="0" smtClean="0">
                <a:solidFill>
                  <a:schemeClr val="tx1"/>
                </a:solidFill>
                <a:effectLst/>
                <a:latin typeface="+mn-lt"/>
                <a:ea typeface="+mn-ea"/>
                <a:cs typeface="+mn-cs"/>
                <a:hlinkClick r:id="rId13" tooltip="אדוניהו"/>
              </a:rPr>
              <a:t>אדוניהו</a:t>
            </a:r>
            <a:r>
              <a:rPr lang="he-IL" sz="1200" b="0" i="0" kern="1200" dirty="0" smtClean="0">
                <a:solidFill>
                  <a:schemeClr val="tx1"/>
                </a:solidFill>
                <a:effectLst/>
                <a:latin typeface="+mn-lt"/>
                <a:ea typeface="+mn-ea"/>
                <a:cs typeface="+mn-cs"/>
              </a:rPr>
              <a:t> שהוכרע בניצחונו של שלמה, הייתה אבישג העילה להריגתו של אדוניהו (אחיו)בפקודת שלמה:</a:t>
            </a:r>
          </a:p>
          <a:p>
            <a:pPr algn="r" rtl="1"/>
            <a:endParaRPr lang="he-IL" sz="1200" b="0" i="0" kern="1200" dirty="0" smtClean="0">
              <a:solidFill>
                <a:schemeClr val="tx1"/>
              </a:solidFill>
              <a:effectLst/>
              <a:latin typeface="+mn-lt"/>
              <a:ea typeface="+mn-ea"/>
              <a:cs typeface="+mn-cs"/>
            </a:endParaRP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איור של הצייר הסקוטי </a:t>
            </a:r>
            <a:r>
              <a:rPr lang="en-US" b="1" dirty="0" smtClean="0"/>
              <a:t>William Russell Flint [1880-1969] </a:t>
            </a:r>
            <a:r>
              <a:rPr lang="he-IL" b="1" dirty="0" smtClean="0"/>
              <a:t> </a:t>
            </a:r>
            <a:r>
              <a:rPr lang="he-IL" dirty="0" smtClean="0"/>
              <a:t>לשיר השירים – ציור מתקתק ורומנטי-אוריינטליסטי. חלומו של הגבר הלבן על נשות המזרח ומנעמי אלף לילה ולילה. </a:t>
            </a:r>
          </a:p>
          <a:p>
            <a:pPr algn="r" rtl="1"/>
            <a:endParaRPr lang="he-IL"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3</a:t>
            </a:fld>
            <a:endParaRPr lang="en-US"/>
          </a:p>
        </p:txBody>
      </p:sp>
    </p:spTree>
    <p:extLst>
      <p:ext uri="{BB962C8B-B14F-4D97-AF65-F5344CB8AC3E}">
        <p14:creationId xmlns:p14="http://schemas.microsoft.com/office/powerpoint/2010/main" val="2164791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sz="1200" kern="1200" dirty="0" smtClean="0">
              <a:solidFill>
                <a:schemeClr val="tx1"/>
              </a:solidFill>
              <a:effectLst/>
              <a:latin typeface="+mn-lt"/>
              <a:ea typeface="+mn-ea"/>
              <a:cs typeface="+mn-cs"/>
            </a:endParaRPr>
          </a:p>
          <a:p>
            <a:pPr algn="r" rtl="1"/>
            <a:endParaRPr lang="he-IL" sz="1200" kern="1200" dirty="0" smtClean="0">
              <a:solidFill>
                <a:schemeClr val="tx1"/>
              </a:solidFill>
              <a:effectLst/>
              <a:latin typeface="+mn-lt"/>
              <a:ea typeface="+mn-ea"/>
              <a:cs typeface="+mn-cs"/>
            </a:endParaRPr>
          </a:p>
          <a:p>
            <a:pPr algn="r" rtl="1"/>
            <a:r>
              <a:rPr lang="he-IL" sz="1200" b="1" kern="1200" dirty="0" smtClean="0">
                <a:solidFill>
                  <a:schemeClr val="tx1"/>
                </a:solidFill>
                <a:effectLst/>
                <a:latin typeface="+mn-lt"/>
                <a:ea typeface="+mn-ea"/>
                <a:cs typeface="+mn-cs"/>
              </a:rPr>
              <a:t>גוסטב מוֹרוֹ</a:t>
            </a:r>
            <a:r>
              <a:rPr lang="ar-SA"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Gustave Moreau</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1826-1898</a:t>
            </a:r>
            <a:r>
              <a:rPr lang="he-IL" sz="1200" kern="1200" dirty="0" smtClean="0">
                <a:solidFill>
                  <a:schemeClr val="tx1"/>
                </a:solidFill>
                <a:effectLst/>
                <a:latin typeface="+mn-lt"/>
                <a:ea typeface="+mn-ea"/>
                <a:cs typeface="+mn-cs"/>
              </a:rPr>
              <a:t>היה</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צייר</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סימבוליסט צרפתי</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הוא נולד ומת בפריז</a:t>
            </a:r>
            <a:r>
              <a:rPr lang="en-US" sz="1200" kern="1200" dirty="0" smtClean="0">
                <a:solidFill>
                  <a:schemeClr val="tx1"/>
                </a:solidFill>
                <a:effectLst/>
                <a:latin typeface="+mn-lt"/>
                <a:ea typeface="+mn-ea"/>
                <a:cs typeface="+mn-cs"/>
              </a:rPr>
              <a:t>. </a:t>
            </a:r>
          </a:p>
          <a:p>
            <a:pPr algn="r" rtl="1"/>
            <a:r>
              <a:rPr lang="he-IL" sz="1200" kern="1200" dirty="0" smtClean="0">
                <a:solidFill>
                  <a:schemeClr val="tx1"/>
                </a:solidFill>
                <a:effectLst/>
                <a:latin typeface="+mn-lt"/>
                <a:ea typeface="+mn-ea"/>
                <a:cs typeface="+mn-cs"/>
              </a:rPr>
              <a:t>הנושא המרכזי של מורו היה התיאור של דמויות</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נוצריות</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ומיתולוגיות</a:t>
            </a:r>
            <a:r>
              <a:rPr lang="en-US" sz="1200" kern="1200" dirty="0" smtClean="0">
                <a:solidFill>
                  <a:schemeClr val="tx1"/>
                </a:solidFill>
                <a:effectLst/>
                <a:latin typeface="+mn-lt"/>
                <a:ea typeface="+mn-ea"/>
                <a:cs typeface="+mn-cs"/>
              </a:rPr>
              <a:t>.</a:t>
            </a:r>
          </a:p>
          <a:p>
            <a:pPr algn="r" rtl="1"/>
            <a:r>
              <a:rPr lang="he-IL" sz="1200" kern="1200" dirty="0" smtClean="0">
                <a:solidFill>
                  <a:schemeClr val="tx1"/>
                </a:solidFill>
                <a:effectLst/>
                <a:latin typeface="+mn-lt"/>
                <a:ea typeface="+mn-ea"/>
                <a:cs typeface="+mn-cs"/>
              </a:rPr>
              <a:t>סימבוליזם: השימוש בצורות ובדימויים שנתפשו כמעוררי אסוציאציות וחסרי הגדרה מילולית</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בעבודותיהם ישנן רמיזות לרעיונות ובעיקר לרגשות</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בעזרת דימויים</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ספרותיים</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ומיתולוגיים</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ובאמצעות סגנון וצורת הקו</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והשימוש בצבע</a:t>
            </a:r>
            <a:endParaRPr lang="en-US" sz="1200" kern="1200" dirty="0" smtClean="0">
              <a:solidFill>
                <a:schemeClr val="tx1"/>
              </a:solidFill>
              <a:effectLst/>
              <a:latin typeface="+mn-lt"/>
              <a:ea typeface="+mn-ea"/>
              <a:cs typeface="+mn-cs"/>
            </a:endParaRPr>
          </a:p>
          <a:p>
            <a:pPr algn="r" rtl="1"/>
            <a:endParaRPr lang="he-IL"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בסגנון מתרפק על המזרח צייר גם </a:t>
            </a:r>
            <a:r>
              <a:rPr lang="en-US" sz="1200" b="1" kern="1200" dirty="0" smtClean="0">
                <a:solidFill>
                  <a:schemeClr val="tx1"/>
                </a:solidFill>
                <a:effectLst/>
                <a:latin typeface="+mn-lt"/>
                <a:ea typeface="+mn-ea"/>
                <a:cs typeface="+mn-cs"/>
              </a:rPr>
              <a:t>Edward Burne-Jones</a:t>
            </a:r>
            <a:r>
              <a:rPr lang="he-IL" sz="1200" b="1"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1833 –1898)</a:t>
            </a:r>
            <a:r>
              <a:rPr lang="he-IL" sz="1200" b="0" i="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את ציורו </a:t>
            </a:r>
            <a:r>
              <a:rPr lang="he-IL" sz="1200" b="1" kern="1200" dirty="0" smtClean="0">
                <a:solidFill>
                  <a:schemeClr val="tx1"/>
                </a:solidFill>
                <a:effectLst/>
                <a:latin typeface="+mn-lt"/>
                <a:ea typeface="+mn-ea"/>
                <a:cs typeface="+mn-cs"/>
              </a:rPr>
              <a:t>'אתי מלבנון כלה'.</a:t>
            </a:r>
            <a:r>
              <a:rPr lang="he-IL" sz="1200" kern="1200" dirty="0" smtClean="0">
                <a:solidFill>
                  <a:schemeClr val="tx1"/>
                </a:solidFill>
                <a:effectLst/>
                <a:latin typeface="+mn-lt"/>
                <a:ea typeface="+mn-ea"/>
                <a:cs typeface="+mn-cs"/>
              </a:rPr>
              <a:t> הטבע מתמזג בשמלותיהן של הנערות והן ייצוג טהור ויפה של הטבע, שמייצג את כל הטוב והיפה בעולם הפרה-תעשייתי.</a:t>
            </a:r>
            <a:endParaRPr lang="en-US" sz="1200" kern="1200" dirty="0" smtClean="0">
              <a:solidFill>
                <a:schemeClr val="tx1"/>
              </a:solidFill>
              <a:effectLst/>
              <a:latin typeface="+mn-lt"/>
              <a:ea typeface="+mn-ea"/>
              <a:cs typeface="+mn-cs"/>
            </a:endParaRPr>
          </a:p>
          <a:p>
            <a:pPr algn="r" rtl="1"/>
            <a:endParaRPr lang="he-IL"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4</a:t>
            </a:fld>
            <a:endParaRPr lang="en-US"/>
          </a:p>
        </p:txBody>
      </p:sp>
    </p:spTree>
    <p:extLst>
      <p:ext uri="{BB962C8B-B14F-4D97-AF65-F5344CB8AC3E}">
        <p14:creationId xmlns:p14="http://schemas.microsoft.com/office/powerpoint/2010/main" val="3638539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sz="1200" kern="1200" dirty="0" smtClean="0">
              <a:solidFill>
                <a:schemeClr val="tx1"/>
              </a:solidFill>
              <a:effectLst/>
              <a:latin typeface="+mn-lt"/>
              <a:ea typeface="+mn-ea"/>
              <a:cs typeface="+mn-cs"/>
            </a:endParaRPr>
          </a:p>
          <a:p>
            <a:pPr algn="r" rtl="1"/>
            <a:r>
              <a:rPr lang="he-IL" sz="1200" b="1" kern="1200" dirty="0" smtClean="0">
                <a:solidFill>
                  <a:schemeClr val="tx1"/>
                </a:solidFill>
                <a:effectLst/>
                <a:latin typeface="+mn-lt"/>
                <a:ea typeface="+mn-ea"/>
                <a:cs typeface="+mn-cs"/>
              </a:rPr>
              <a:t>האומן הישראלי</a:t>
            </a:r>
            <a:r>
              <a:rPr lang="ar-SA" sz="1200" b="1" kern="1200" dirty="0" smtClean="0">
                <a:solidFill>
                  <a:schemeClr val="tx1"/>
                </a:solidFill>
                <a:effectLst/>
                <a:latin typeface="+mn-lt"/>
                <a:ea typeface="+mn-ea"/>
                <a:cs typeface="+mn-cs"/>
              </a:rPr>
              <a:t>–</a:t>
            </a:r>
            <a:r>
              <a:rPr lang="he-IL" sz="1200" b="1" kern="1200" dirty="0" err="1" smtClean="0">
                <a:solidFill>
                  <a:schemeClr val="tx1"/>
                </a:solidFill>
                <a:effectLst/>
                <a:latin typeface="+mn-lt"/>
                <a:ea typeface="+mn-ea"/>
                <a:cs typeface="+mn-cs"/>
              </a:rPr>
              <a:t>בצלאלי</a:t>
            </a:r>
            <a:r>
              <a:rPr lang="he-IL" sz="1200" b="1" kern="1200" dirty="0" smtClean="0">
                <a:solidFill>
                  <a:schemeClr val="tx1"/>
                </a:solidFill>
                <a:effectLst/>
                <a:latin typeface="+mn-lt"/>
                <a:ea typeface="+mn-ea"/>
                <a:cs typeface="+mn-cs"/>
              </a:rPr>
              <a:t> זאב רבן אייר את שיר השירים</a:t>
            </a:r>
            <a:r>
              <a:rPr lang="ar-SA"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[1930], </a:t>
            </a:r>
            <a:r>
              <a:rPr lang="he-IL" sz="1200" kern="1200" dirty="0" smtClean="0">
                <a:solidFill>
                  <a:schemeClr val="tx1"/>
                </a:solidFill>
                <a:effectLst/>
                <a:latin typeface="+mn-lt"/>
                <a:ea typeface="+mn-ea"/>
                <a:cs typeface="+mn-cs"/>
              </a:rPr>
              <a:t>ומבט בעבודותיו ילמד על עוצמת ההשפעה האירופית </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שיר השירים כפי שראו אותו במערב אירופה </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אקזוטי</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שפתיו מור ולבנה וגניו פרי מגדים מפותלים עם רימונים עסיסיים</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צבעיו רכים גם תואמים ונערותיו שחורות ונאוות</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דודיו ארזי הלבנון </a:t>
            </a:r>
            <a:r>
              <a:rPr lang="he-IL" sz="1200" kern="1200" dirty="0" err="1" smtClean="0">
                <a:solidFill>
                  <a:schemeClr val="tx1"/>
                </a:solidFill>
                <a:effectLst/>
                <a:latin typeface="+mn-lt"/>
                <a:ea typeface="+mn-ea"/>
                <a:cs typeface="+mn-cs"/>
              </a:rPr>
              <a:t>ששזפתם</a:t>
            </a:r>
            <a:r>
              <a:rPr lang="he-IL" sz="1200" kern="1200" dirty="0" smtClean="0">
                <a:solidFill>
                  <a:schemeClr val="tx1"/>
                </a:solidFill>
                <a:effectLst/>
                <a:latin typeface="+mn-lt"/>
                <a:ea typeface="+mn-ea"/>
                <a:cs typeface="+mn-cs"/>
              </a:rPr>
              <a:t> השמש</a:t>
            </a:r>
            <a:r>
              <a:rPr lang="en-US" sz="1200" kern="1200" dirty="0" smtClean="0">
                <a:solidFill>
                  <a:schemeClr val="tx1"/>
                </a:solidFill>
                <a:effectLst/>
                <a:latin typeface="+mn-lt"/>
                <a:ea typeface="+mn-ea"/>
                <a:cs typeface="+mn-cs"/>
              </a:rPr>
              <a:t>. </a:t>
            </a:r>
          </a:p>
          <a:p>
            <a:pPr algn="r" rtl="1"/>
            <a:r>
              <a:rPr lang="he-IL" sz="1200" kern="1200" dirty="0" smtClean="0">
                <a:solidFill>
                  <a:schemeClr val="tx1"/>
                </a:solidFill>
                <a:effectLst/>
                <a:latin typeface="+mn-lt"/>
                <a:ea typeface="+mn-ea"/>
                <a:cs typeface="+mn-cs"/>
              </a:rPr>
              <a:t>היה סימבוליסט, כמו גוסטב מורו</a:t>
            </a:r>
          </a:p>
          <a:p>
            <a:pPr algn="r" rtl="1"/>
            <a:endParaRPr lang="en-US" sz="1200" kern="1200" dirty="0" smtClean="0">
              <a:solidFill>
                <a:schemeClr val="tx1"/>
              </a:solidFill>
              <a:effectLst/>
              <a:latin typeface="+mn-lt"/>
              <a:ea typeface="+mn-ea"/>
              <a:cs typeface="+mn-cs"/>
            </a:endParaRPr>
          </a:p>
          <a:p>
            <a:pPr algn="r" rtl="1"/>
            <a:r>
              <a:rPr lang="he-IL" sz="1200" b="1" kern="1200" dirty="0" smtClean="0">
                <a:solidFill>
                  <a:schemeClr val="tx1"/>
                </a:solidFill>
                <a:effectLst/>
                <a:latin typeface="+mn-lt"/>
                <a:ea typeface="+mn-ea"/>
                <a:cs typeface="+mn-cs"/>
              </a:rPr>
              <a:t>שרגא </a:t>
            </a:r>
            <a:r>
              <a:rPr lang="he-IL" sz="1200" kern="1200" dirty="0" smtClean="0">
                <a:solidFill>
                  <a:schemeClr val="tx1"/>
                </a:solidFill>
                <a:effectLst/>
                <a:latin typeface="+mn-lt"/>
                <a:ea typeface="+mn-ea"/>
                <a:cs typeface="+mn-cs"/>
              </a:rPr>
              <a:t> </a:t>
            </a:r>
            <a:r>
              <a:rPr lang="he-IL" sz="1200" b="1" kern="1200" dirty="0" smtClean="0">
                <a:solidFill>
                  <a:schemeClr val="tx1"/>
                </a:solidFill>
                <a:effectLst/>
                <a:latin typeface="+mn-lt"/>
                <a:ea typeface="+mn-ea"/>
                <a:cs typeface="+mn-cs"/>
              </a:rPr>
              <a:t>ווייל</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   1918-2009  היה אמן</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ישראלי</a:t>
            </a:r>
            <a:r>
              <a:rPr lang="en-US" sz="1200" kern="1200" dirty="0" smtClean="0">
                <a:solidFill>
                  <a:schemeClr val="tx1"/>
                </a:solidFill>
                <a:effectLst/>
                <a:latin typeface="+mn-lt"/>
                <a:ea typeface="+mn-ea"/>
                <a:cs typeface="+mn-cs"/>
              </a:rPr>
              <a:t>.</a:t>
            </a:r>
          </a:p>
          <a:p>
            <a:pPr algn="r" rtl="1"/>
            <a:r>
              <a:rPr lang="he-IL" sz="1200" kern="1200" dirty="0" smtClean="0">
                <a:solidFill>
                  <a:schemeClr val="tx1"/>
                </a:solidFill>
                <a:effectLst/>
                <a:latin typeface="+mn-lt"/>
                <a:ea typeface="+mn-ea"/>
                <a:cs typeface="+mn-cs"/>
              </a:rPr>
              <a:t>ווייל, מן החשובים שבאמני הקיבוץ, עסק בתחומי אמנות מגוונים בהם ציור</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רישום</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הדפס</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תחריט, חיתוך </a:t>
            </a:r>
            <a:r>
              <a:rPr lang="he-IL" sz="1200" kern="1200" dirty="0" err="1" smtClean="0">
                <a:solidFill>
                  <a:schemeClr val="tx1"/>
                </a:solidFill>
                <a:effectLst/>
                <a:latin typeface="+mn-lt"/>
                <a:ea typeface="+mn-ea"/>
                <a:cs typeface="+mn-cs"/>
              </a:rPr>
              <a:t>לינול</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ליתוגרפיה, הדפס רשת, ועוד), גרפיקה</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עיצוב</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עטיפות ספרים</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איור</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ספרים</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פיסול</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תבליט </a:t>
            </a:r>
            <a:r>
              <a:rPr lang="he-IL" sz="1200" kern="1200" dirty="0" err="1" smtClean="0">
                <a:solidFill>
                  <a:schemeClr val="tx1"/>
                </a:solidFill>
                <a:effectLst/>
                <a:latin typeface="+mn-lt"/>
                <a:ea typeface="+mn-ea"/>
                <a:cs typeface="+mn-cs"/>
              </a:rPr>
              <a:t>וקולאז</a:t>
            </a:r>
            <a:r>
              <a:rPr lang="en-US" sz="1200" kern="1200" dirty="0" smtClean="0">
                <a:solidFill>
                  <a:schemeClr val="tx1"/>
                </a:solidFill>
                <a:effectLst/>
                <a:latin typeface="+mn-lt"/>
                <a:ea typeface="+mn-ea"/>
                <a:cs typeface="+mn-cs"/>
              </a:rPr>
              <a:t>'.</a:t>
            </a:r>
          </a:p>
          <a:p>
            <a:pPr rtl="1"/>
            <a:r>
              <a:rPr lang="he-IL"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5</a:t>
            </a:fld>
            <a:endParaRPr lang="en-US"/>
          </a:p>
        </p:txBody>
      </p:sp>
    </p:spTree>
    <p:extLst>
      <p:ext uri="{BB962C8B-B14F-4D97-AF65-F5344CB8AC3E}">
        <p14:creationId xmlns:p14="http://schemas.microsoft.com/office/powerpoint/2010/main" val="1510630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200" b="1" kern="1200" dirty="0" smtClean="0">
                <a:solidFill>
                  <a:schemeClr val="tx1"/>
                </a:solidFill>
                <a:effectLst/>
                <a:latin typeface="+mn-lt"/>
                <a:ea typeface="+mn-ea"/>
                <a:cs typeface="+mn-cs"/>
              </a:rPr>
              <a:t>יוסי שטרן</a:t>
            </a:r>
            <a:r>
              <a:rPr lang="ar-SA"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(1923 – 1992) </a:t>
            </a:r>
            <a:r>
              <a:rPr lang="he-IL" sz="1200" kern="1200" dirty="0" smtClean="0">
                <a:solidFill>
                  <a:schemeClr val="tx1"/>
                </a:solidFill>
                <a:effectLst/>
                <a:latin typeface="+mn-lt"/>
                <a:ea typeface="+mn-ea"/>
                <a:cs typeface="+mn-cs"/>
              </a:rPr>
              <a:t>היה</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צייר</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ומאייר</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ישראלי</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נודע בציורי דמויות ונופים של העיר</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ירושלים</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והווי הלוחמים בארגונים צבאיים לפני קום המדינה</a:t>
            </a:r>
            <a:r>
              <a:rPr lang="en-US" sz="1200" kern="1200" dirty="0" smtClean="0">
                <a:solidFill>
                  <a:schemeClr val="tx1"/>
                </a:solidFill>
                <a:effectLst/>
                <a:latin typeface="+mn-lt"/>
                <a:ea typeface="+mn-ea"/>
                <a:cs typeface="+mn-cs"/>
              </a:rPr>
              <a:t>, </a:t>
            </a:r>
            <a:r>
              <a:rPr lang="he-IL" sz="1200" kern="1200" dirty="0" err="1" smtClean="0">
                <a:solidFill>
                  <a:schemeClr val="tx1"/>
                </a:solidFill>
                <a:effectLst/>
                <a:latin typeface="+mn-lt"/>
                <a:ea typeface="+mn-ea"/>
                <a:cs typeface="+mn-cs"/>
              </a:rPr>
              <a:t>צה</a:t>
            </a:r>
            <a:r>
              <a:rPr lang="ar-SA" sz="1200" kern="1200" dirty="0" smtClean="0">
                <a:solidFill>
                  <a:schemeClr val="tx1"/>
                </a:solidFill>
                <a:effectLst/>
                <a:latin typeface="+mn-lt"/>
                <a:ea typeface="+mn-ea"/>
                <a:cs typeface="+mn-cs"/>
              </a:rPr>
              <a:t>"</a:t>
            </a:r>
            <a:r>
              <a:rPr lang="he-IL" sz="1200" kern="1200" dirty="0" smtClean="0">
                <a:solidFill>
                  <a:schemeClr val="tx1"/>
                </a:solidFill>
                <a:effectLst/>
                <a:latin typeface="+mn-lt"/>
                <a:ea typeface="+mn-ea"/>
                <a:cs typeface="+mn-cs"/>
              </a:rPr>
              <a:t>ל</a:t>
            </a:r>
            <a:r>
              <a:rPr lang="en-US" sz="1200" kern="1200" dirty="0" smtClean="0">
                <a:solidFill>
                  <a:schemeClr val="tx1"/>
                </a:solidFill>
                <a:effectLst/>
                <a:latin typeface="+mn-lt"/>
                <a:ea typeface="+mn-ea"/>
                <a:cs typeface="+mn-cs"/>
              </a:rPr>
              <a:t> </a:t>
            </a:r>
            <a:r>
              <a:rPr lang="he-IL" sz="1200" kern="1200" dirty="0" err="1" smtClean="0">
                <a:solidFill>
                  <a:schemeClr val="tx1"/>
                </a:solidFill>
                <a:effectLst/>
                <a:latin typeface="+mn-lt"/>
                <a:ea typeface="+mn-ea"/>
                <a:cs typeface="+mn-cs"/>
              </a:rPr>
              <a:t>וגדנ</a:t>
            </a:r>
            <a:r>
              <a:rPr lang="ar-SA" sz="1200" kern="1200" dirty="0" smtClean="0">
                <a:solidFill>
                  <a:schemeClr val="tx1"/>
                </a:solidFill>
                <a:effectLst/>
                <a:latin typeface="+mn-lt"/>
                <a:ea typeface="+mn-ea"/>
                <a:cs typeface="+mn-cs"/>
              </a:rPr>
              <a:t>"</a:t>
            </a:r>
            <a:r>
              <a:rPr lang="he-IL" sz="1200" kern="1200" dirty="0" smtClean="0">
                <a:solidFill>
                  <a:schemeClr val="tx1"/>
                </a:solidFill>
                <a:effectLst/>
                <a:latin typeface="+mn-lt"/>
                <a:ea typeface="+mn-ea"/>
                <a:cs typeface="+mn-cs"/>
              </a:rPr>
              <a:t>ע</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זכה לפרסים אחדים על עבודתו האמנותית</a:t>
            </a:r>
            <a:r>
              <a:rPr lang="en-US" sz="1200" kern="1200" dirty="0" smtClean="0">
                <a:solidFill>
                  <a:schemeClr val="tx1"/>
                </a:solidFill>
                <a:effectLst/>
                <a:latin typeface="+mn-lt"/>
                <a:ea typeface="+mn-ea"/>
                <a:cs typeface="+mn-cs"/>
              </a:rPr>
              <a:t>.</a:t>
            </a:r>
          </a:p>
          <a:p>
            <a:pPr algn="r" rtl="1"/>
            <a:endParaRPr lang="he-IL" sz="1200" kern="1200" dirty="0" smtClean="0">
              <a:solidFill>
                <a:schemeClr val="tx1"/>
              </a:solidFill>
              <a:effectLst/>
              <a:latin typeface="+mn-lt"/>
              <a:ea typeface="+mn-ea"/>
              <a:cs typeface="+mn-cs"/>
            </a:endParaRPr>
          </a:p>
          <a:p>
            <a:pPr algn="r" rtl="1"/>
            <a:r>
              <a:rPr lang="he-IL" sz="1200" b="1" kern="1200" dirty="0" smtClean="0">
                <a:solidFill>
                  <a:schemeClr val="tx1"/>
                </a:solidFill>
                <a:effectLst/>
                <a:latin typeface="+mn-lt"/>
                <a:ea typeface="+mn-ea"/>
                <a:cs typeface="+mn-cs"/>
              </a:rPr>
              <a:t>יהודית שדור</a:t>
            </a:r>
            <a:r>
              <a:rPr lang="he-IL" sz="1200" kern="1200" dirty="0" smtClean="0">
                <a:solidFill>
                  <a:schemeClr val="tx1"/>
                </a:solidFill>
                <a:effectLst/>
                <a:latin typeface="+mn-lt"/>
                <a:ea typeface="+mn-ea"/>
                <a:cs typeface="+mn-cs"/>
              </a:rPr>
              <a:t>: ציירת ואמנית מגזרות נייר ישראלית</a:t>
            </a:r>
            <a:r>
              <a:rPr lang="en-US" sz="1200" kern="1200" dirty="0" smtClean="0">
                <a:solidFill>
                  <a:schemeClr val="tx1"/>
                </a:solidFill>
                <a:effectLst/>
                <a:latin typeface="+mn-lt"/>
                <a:ea typeface="+mn-ea"/>
                <a:cs typeface="+mn-cs"/>
              </a:rPr>
              <a:t>.</a:t>
            </a:r>
          </a:p>
          <a:p>
            <a:pPr algn="r" rtl="1"/>
            <a:r>
              <a:rPr lang="he-IL" sz="1200" kern="1200" dirty="0" smtClean="0">
                <a:solidFill>
                  <a:schemeClr val="tx1"/>
                </a:solidFill>
                <a:effectLst/>
                <a:latin typeface="+mn-lt"/>
                <a:ea typeface="+mn-ea"/>
                <a:cs typeface="+mn-cs"/>
              </a:rPr>
              <a:t>ילידת </a:t>
            </a:r>
            <a:r>
              <a:rPr lang="he-IL" sz="1200" kern="1200" dirty="0" err="1" smtClean="0">
                <a:solidFill>
                  <a:schemeClr val="tx1"/>
                </a:solidFill>
                <a:effectLst/>
                <a:latin typeface="+mn-lt"/>
                <a:ea typeface="+mn-ea"/>
                <a:cs typeface="+mn-cs"/>
              </a:rPr>
              <a:t>מילוואקי</a:t>
            </a:r>
            <a:r>
              <a:rPr lang="he-IL" sz="1200" kern="1200" dirty="0" smtClean="0">
                <a:solidFill>
                  <a:schemeClr val="tx1"/>
                </a:solidFill>
                <a:effectLst/>
                <a:latin typeface="+mn-lt"/>
                <a:ea typeface="+mn-ea"/>
                <a:cs typeface="+mn-cs"/>
              </a:rPr>
              <a:t>, ויסקונסין, עלתה ארצה בשנת 1950 ומתגוררת בירושלים. היא היוצרת העיקרית בתחיית אמנות מגזרות הנייר היהודית. בשיתוף עם בעלה, יוסף, כתבה ספר המתאר את אמנות מגזרות הנייר היהודית ותולדותיה</a:t>
            </a:r>
            <a:r>
              <a:rPr lang="en-US" sz="1200" kern="1200" dirty="0" smtClean="0">
                <a:solidFill>
                  <a:schemeClr val="tx1"/>
                </a:solidFill>
                <a:effectLst/>
                <a:latin typeface="+mn-lt"/>
                <a:ea typeface="+mn-ea"/>
                <a:cs typeface="+mn-cs"/>
              </a:rPr>
              <a:t>.</a:t>
            </a:r>
          </a:p>
          <a:p>
            <a:pPr algn="r" rtl="1"/>
            <a:endParaRPr lang="he-IL"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שחורה ונאוה: שיער שחור – רצוי, אבל גוף כהה אינו רצוי...( ראו המשך הפסוק: "אל תראוני שאני </a:t>
            </a:r>
            <a:r>
              <a:rPr lang="he-IL" sz="1200" kern="1200" dirty="0" err="1" smtClean="0">
                <a:solidFill>
                  <a:schemeClr val="tx1"/>
                </a:solidFill>
                <a:effectLst/>
                <a:latin typeface="+mn-lt"/>
                <a:ea typeface="+mn-ea"/>
                <a:cs typeface="+mn-cs"/>
              </a:rPr>
              <a:t>שחרחורת</a:t>
            </a:r>
            <a:r>
              <a:rPr lang="he-IL" sz="1200" kern="1200" dirty="0" smtClean="0">
                <a:solidFill>
                  <a:schemeClr val="tx1"/>
                </a:solidFill>
                <a:effectLst/>
                <a:latin typeface="+mn-lt"/>
                <a:ea typeface="+mn-ea"/>
                <a:cs typeface="+mn-cs"/>
              </a:rPr>
              <a:t>", זה באשמת השמש, ששזפה את גוף הרועה (ובסלנג</a:t>
            </a:r>
            <a:r>
              <a:rPr lang="he-IL" sz="1200" kern="1200" baseline="0" dirty="0" smtClean="0">
                <a:solidFill>
                  <a:schemeClr val="tx1"/>
                </a:solidFill>
                <a:effectLst/>
                <a:latin typeface="+mn-lt"/>
                <a:ea typeface="+mn-ea"/>
                <a:cs typeface="+mn-cs"/>
              </a:rPr>
              <a:t> מודרני, הביטוי "</a:t>
            </a:r>
            <a:r>
              <a:rPr lang="he-IL" sz="1200" kern="1200" baseline="0" dirty="0" err="1" smtClean="0">
                <a:solidFill>
                  <a:schemeClr val="tx1"/>
                </a:solidFill>
                <a:effectLst/>
                <a:latin typeface="+mn-lt"/>
                <a:ea typeface="+mn-ea"/>
                <a:cs typeface="+mn-cs"/>
              </a:rPr>
              <a:t>שחורדינית</a:t>
            </a:r>
            <a:r>
              <a:rPr lang="he-IL" sz="1200" kern="1200" baseline="0" dirty="0" smtClean="0">
                <a:solidFill>
                  <a:schemeClr val="tx1"/>
                </a:solidFill>
                <a:effectLst/>
                <a:latin typeface="+mn-lt"/>
                <a:ea typeface="+mn-ea"/>
                <a:cs typeface="+mn-cs"/>
              </a:rPr>
              <a:t>")</a:t>
            </a:r>
            <a:endParaRPr lang="he-IL"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הגוף בהיר כמו שושן צחור</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6</a:t>
            </a:fld>
            <a:endParaRPr lang="en-US"/>
          </a:p>
        </p:txBody>
      </p:sp>
    </p:spTree>
    <p:extLst>
      <p:ext uri="{BB962C8B-B14F-4D97-AF65-F5344CB8AC3E}">
        <p14:creationId xmlns:p14="http://schemas.microsoft.com/office/powerpoint/2010/main" val="2549509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200" b="1" kern="1200" dirty="0" smtClean="0">
                <a:solidFill>
                  <a:schemeClr val="tx1"/>
                </a:solidFill>
                <a:effectLst/>
                <a:latin typeface="+mn-lt"/>
                <a:ea typeface="+mn-ea"/>
                <a:cs typeface="+mn-cs"/>
              </a:rPr>
              <a:t>שני: חוט השני: שם של צבע אדום (ובהשאלה:</a:t>
            </a:r>
            <a:r>
              <a:rPr lang="he-IL" sz="1200" b="1" kern="1200" baseline="0" dirty="0" smtClean="0">
                <a:solidFill>
                  <a:schemeClr val="tx1"/>
                </a:solidFill>
                <a:effectLst/>
                <a:latin typeface="+mn-lt"/>
                <a:ea typeface="+mn-ea"/>
                <a:cs typeface="+mn-cs"/>
              </a:rPr>
              <a:t> מחלת השנית – </a:t>
            </a:r>
            <a:r>
              <a:rPr lang="en-US" sz="1200" b="1" kern="1200" baseline="0" dirty="0" smtClean="0">
                <a:solidFill>
                  <a:schemeClr val="tx1"/>
                </a:solidFill>
                <a:effectLst/>
                <a:latin typeface="+mn-lt"/>
                <a:ea typeface="+mn-ea"/>
                <a:cs typeface="+mn-cs"/>
              </a:rPr>
              <a:t>scarlet fever</a:t>
            </a:r>
            <a:r>
              <a:rPr lang="he-IL" sz="1200" b="1" kern="1200" baseline="0" dirty="0" smtClean="0">
                <a:solidFill>
                  <a:schemeClr val="tx1"/>
                </a:solidFill>
                <a:effectLst/>
                <a:latin typeface="+mn-lt"/>
                <a:ea typeface="+mn-ea"/>
                <a:cs typeface="+mn-cs"/>
              </a:rPr>
              <a:t>)</a:t>
            </a:r>
            <a:endParaRPr lang="he-IL" sz="1200" b="1" kern="1200" dirty="0" smtClean="0">
              <a:solidFill>
                <a:schemeClr val="tx1"/>
              </a:solidFill>
              <a:effectLst/>
              <a:latin typeface="+mn-lt"/>
              <a:ea typeface="+mn-ea"/>
              <a:cs typeface="+mn-cs"/>
            </a:endParaRPr>
          </a:p>
          <a:p>
            <a:pPr algn="r" rtl="1"/>
            <a:r>
              <a:rPr lang="he-IL" sz="1200" b="0" i="0" kern="1200" dirty="0" smtClean="0">
                <a:solidFill>
                  <a:schemeClr val="tx1"/>
                </a:solidFill>
                <a:effectLst/>
                <a:latin typeface="+mn-lt"/>
                <a:ea typeface="+mn-ea"/>
                <a:cs typeface="+mn-cs"/>
              </a:rPr>
              <a:t>הביטוי </a:t>
            </a:r>
            <a:r>
              <a:rPr lang="he-IL" sz="1200" b="1" i="0" u="none" strike="noStrike" kern="1200" dirty="0" smtClean="0">
                <a:solidFill>
                  <a:schemeClr val="tx1"/>
                </a:solidFill>
                <a:effectLst/>
                <a:latin typeface="+mn-lt"/>
                <a:ea typeface="+mn-ea"/>
                <a:cs typeface="+mn-cs"/>
              </a:rPr>
              <a:t>עובר כחוט השני</a:t>
            </a:r>
            <a:r>
              <a:rPr lang="he-IL" sz="1200" b="0" i="0" kern="1200" dirty="0" smtClean="0">
                <a:solidFill>
                  <a:schemeClr val="tx1"/>
                </a:solidFill>
                <a:effectLst/>
                <a:latin typeface="+mn-lt"/>
                <a:ea typeface="+mn-ea"/>
                <a:cs typeface="+mn-cs"/>
              </a:rPr>
              <a:t> מתאר נושא מרכזי החוזר ומופיע בסדרה של יצירות. </a:t>
            </a:r>
            <a:r>
              <a:rPr lang="he-IL" dirty="0" smtClean="0"/>
              <a:t/>
            </a:r>
            <a:br>
              <a:rPr lang="he-IL" dirty="0" smtClean="0"/>
            </a:br>
            <a:r>
              <a:rPr lang="he-IL" sz="1200" b="0" i="0" kern="1200" dirty="0" smtClean="0">
                <a:solidFill>
                  <a:schemeClr val="tx1"/>
                </a:solidFill>
                <a:effectLst/>
                <a:latin typeface="+mn-lt"/>
                <a:ea typeface="+mn-ea"/>
                <a:cs typeface="+mn-cs"/>
              </a:rPr>
              <a:t>הביטוי משלב מושג מימי המקרא ומשמעות מושאלת שמקורה בגרמנית. </a:t>
            </a:r>
            <a:r>
              <a:rPr lang="he-IL" dirty="0" smtClean="0"/>
              <a:t/>
            </a:r>
            <a:br>
              <a:rPr lang="he-IL" dirty="0" smtClean="0"/>
            </a:br>
            <a:r>
              <a:rPr lang="he-IL" dirty="0" smtClean="0"/>
              <a:t/>
            </a:r>
            <a:br>
              <a:rPr lang="he-IL" dirty="0" smtClean="0"/>
            </a:br>
            <a:r>
              <a:rPr lang="he-IL" sz="1200" b="0" i="0" kern="1200" dirty="0" smtClean="0">
                <a:solidFill>
                  <a:schemeClr val="tx1"/>
                </a:solidFill>
                <a:effectLst/>
                <a:latin typeface="+mn-lt"/>
                <a:ea typeface="+mn-ea"/>
                <a:cs typeface="+mn-cs"/>
              </a:rPr>
              <a:t>חוט השני בשיר השירים הוא סמל ליופי, והמושג נזכר בתנ"ך כמה פעמים כאמצעי </a:t>
            </a:r>
            <a:r>
              <a:rPr lang="he-IL" sz="1200" b="0" i="0" kern="1200" dirty="0" err="1" smtClean="0">
                <a:solidFill>
                  <a:schemeClr val="tx1"/>
                </a:solidFill>
                <a:effectLst/>
                <a:latin typeface="+mn-lt"/>
                <a:ea typeface="+mn-ea"/>
                <a:cs typeface="+mn-cs"/>
              </a:rPr>
              <a:t>סימון:אֶת-תִּקְוַת</a:t>
            </a:r>
            <a:r>
              <a:rPr lang="he-IL" sz="1200" b="0" i="0" kern="1200" dirty="0" smtClean="0">
                <a:solidFill>
                  <a:schemeClr val="tx1"/>
                </a:solidFill>
                <a:effectLst/>
                <a:latin typeface="+mn-lt"/>
                <a:ea typeface="+mn-ea"/>
                <a:cs typeface="+mn-cs"/>
              </a:rPr>
              <a:t> חוּט הַשָּׁנִי הַזֶּה תִּקְשְׁרִי בַּחַלּוֹן אֲשֶׁר הוֹרַדְתֵּנוּ בוֹ (יהושע ב </a:t>
            </a:r>
            <a:r>
              <a:rPr lang="he-IL" sz="1200" b="0" i="0" kern="1200" dirty="0" err="1" smtClean="0">
                <a:solidFill>
                  <a:schemeClr val="tx1"/>
                </a:solidFill>
                <a:effectLst/>
                <a:latin typeface="+mn-lt"/>
                <a:ea typeface="+mn-ea"/>
                <a:cs typeface="+mn-cs"/>
              </a:rPr>
              <a:t>יח</a:t>
            </a:r>
            <a:r>
              <a:rPr lang="he-IL" sz="1200" b="0" i="0" kern="1200" dirty="0" smtClean="0">
                <a:solidFill>
                  <a:schemeClr val="tx1"/>
                </a:solidFill>
                <a:effectLst/>
                <a:latin typeface="+mn-lt"/>
                <a:ea typeface="+mn-ea"/>
                <a:cs typeface="+mn-cs"/>
              </a:rPr>
              <a:t>)</a:t>
            </a:r>
          </a:p>
          <a:p>
            <a:pPr algn="r" rtl="1"/>
            <a:r>
              <a:rPr lang="he-IL" sz="1200" b="0" i="0" kern="1200" dirty="0" smtClean="0">
                <a:solidFill>
                  <a:schemeClr val="tx1"/>
                </a:solidFill>
                <a:effectLst/>
                <a:latin typeface="+mn-lt"/>
                <a:ea typeface="+mn-ea"/>
                <a:cs typeface="+mn-cs"/>
              </a:rPr>
              <a:t>וַיְהִי בְלִדְתָּהּ, </a:t>
            </a:r>
            <a:r>
              <a:rPr lang="he-IL" sz="1200" b="0" i="0" kern="1200" dirty="0" err="1" smtClean="0">
                <a:solidFill>
                  <a:schemeClr val="tx1"/>
                </a:solidFill>
                <a:effectLst/>
                <a:latin typeface="+mn-lt"/>
                <a:ea typeface="+mn-ea"/>
                <a:cs typeface="+mn-cs"/>
              </a:rPr>
              <a:t>וַיִּתֶּן-יָד</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וַתִּקַּח</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הַמְיַלֶּדֶת</a:t>
            </a:r>
            <a:r>
              <a:rPr lang="he-IL" sz="1200" b="0" i="0" kern="1200" dirty="0" smtClean="0">
                <a:solidFill>
                  <a:schemeClr val="tx1"/>
                </a:solidFill>
                <a:effectLst/>
                <a:latin typeface="+mn-lt"/>
                <a:ea typeface="+mn-ea"/>
                <a:cs typeface="+mn-cs"/>
              </a:rPr>
              <a:t> וַתִּקְשֹׁר עַל-יָדוֹ שָׁנִי </a:t>
            </a:r>
            <a:r>
              <a:rPr lang="he-IL" sz="1200" b="0" i="0" kern="1200" dirty="0" err="1" smtClean="0">
                <a:solidFill>
                  <a:schemeClr val="tx1"/>
                </a:solidFill>
                <a:effectLst/>
                <a:latin typeface="+mn-lt"/>
                <a:ea typeface="+mn-ea"/>
                <a:cs typeface="+mn-cs"/>
              </a:rPr>
              <a:t>לֵאמֹר</a:t>
            </a:r>
            <a:r>
              <a:rPr lang="he-IL" sz="1200" b="0" i="0" kern="1200" dirty="0" smtClean="0">
                <a:solidFill>
                  <a:schemeClr val="tx1"/>
                </a:solidFill>
                <a:effectLst/>
                <a:latin typeface="+mn-lt"/>
                <a:ea typeface="+mn-ea"/>
                <a:cs typeface="+mn-cs"/>
              </a:rPr>
              <a:t>: זֶה יָצָא רִאשֹׁנָה (בראשית לח </a:t>
            </a:r>
            <a:r>
              <a:rPr lang="he-IL" sz="1200" b="0" i="0" kern="1200" dirty="0" err="1" smtClean="0">
                <a:solidFill>
                  <a:schemeClr val="tx1"/>
                </a:solidFill>
                <a:effectLst/>
                <a:latin typeface="+mn-lt"/>
                <a:ea typeface="+mn-ea"/>
                <a:cs typeface="+mn-cs"/>
              </a:rPr>
              <a:t>כח</a:t>
            </a:r>
            <a:r>
              <a:rPr lang="he-IL" sz="1200" b="0" i="0" kern="1200" dirty="0" smtClean="0">
                <a:solidFill>
                  <a:schemeClr val="tx1"/>
                </a:solidFill>
                <a:effectLst/>
                <a:latin typeface="+mn-lt"/>
                <a:ea typeface="+mn-ea"/>
                <a:cs typeface="+mn-cs"/>
              </a:rPr>
              <a:t>)</a:t>
            </a:r>
          </a:p>
          <a:p>
            <a:pPr algn="r" rtl="1"/>
            <a:r>
              <a:rPr lang="he-IL" dirty="0" smtClean="0"/>
              <a:t/>
            </a:r>
            <a:br>
              <a:rPr lang="he-IL" dirty="0" smtClean="0"/>
            </a:br>
            <a:r>
              <a:rPr lang="he-IL" sz="1200" b="0" i="0" kern="1200" dirty="0" smtClean="0">
                <a:solidFill>
                  <a:schemeClr val="tx1"/>
                </a:solidFill>
                <a:effectLst/>
                <a:latin typeface="+mn-lt"/>
                <a:ea typeface="+mn-ea"/>
                <a:cs typeface="+mn-cs"/>
              </a:rPr>
              <a:t>שני הוא גוון של צבע אדום, הנוצר מגופה המיובש של תולעת השני (כינוי מקראי לזחל של כנימת המגן). שימשה לטהרה ולצביעת צמר לצורך אריגים יקרים (</a:t>
            </a:r>
            <a:r>
              <a:rPr lang="he-IL" sz="1200" b="0" i="0" u="none" strike="noStrike" kern="1200" dirty="0" smtClean="0">
                <a:solidFill>
                  <a:schemeClr val="tx1"/>
                </a:solidFill>
                <a:effectLst/>
                <a:latin typeface="+mn-lt"/>
                <a:ea typeface="+mn-ea"/>
                <a:cs typeface="+mn-cs"/>
                <a:hlinkClick r:id="rId3" tooltip="פרוכת (בית כנסת)"/>
              </a:rPr>
              <a:t>פרוכות</a:t>
            </a:r>
            <a:r>
              <a:rPr lang="he-IL" sz="1200" b="0" i="0" kern="1200" dirty="0" smtClean="0">
                <a:solidFill>
                  <a:schemeClr val="tx1"/>
                </a:solidFill>
                <a:effectLst/>
                <a:latin typeface="+mn-lt"/>
                <a:ea typeface="+mn-ea"/>
                <a:cs typeface="+mn-cs"/>
              </a:rPr>
              <a:t>, מסכים, ו</a:t>
            </a:r>
            <a:r>
              <a:rPr lang="he-IL" sz="1200" b="0" i="0" u="none" strike="noStrike" kern="1200" dirty="0" smtClean="0">
                <a:solidFill>
                  <a:schemeClr val="tx1"/>
                </a:solidFill>
                <a:effectLst/>
                <a:latin typeface="+mn-lt"/>
                <a:ea typeface="+mn-ea"/>
                <a:cs typeface="+mn-cs"/>
                <a:hlinkClick r:id="rId4" tooltip="בגדי כהונה"/>
              </a:rPr>
              <a:t>בגדי כהונה</a:t>
            </a:r>
            <a:r>
              <a:rPr lang="he-IL" sz="1200" b="0" i="0" kern="1200" dirty="0" smtClean="0">
                <a:solidFill>
                  <a:schemeClr val="tx1"/>
                </a:solidFill>
                <a:effectLst/>
                <a:latin typeface="+mn-lt"/>
                <a:ea typeface="+mn-ea"/>
                <a:cs typeface="+mn-cs"/>
              </a:rPr>
              <a:t>) בצבע אדום מיוחד בבית המקדש.</a:t>
            </a:r>
            <a:r>
              <a:rPr lang="he-IL" dirty="0" smtClean="0"/>
              <a:t/>
            </a:r>
            <a:br>
              <a:rPr lang="he-IL" dirty="0" smtClean="0"/>
            </a:br>
            <a:r>
              <a:rPr lang="he-IL" dirty="0" smtClean="0"/>
              <a:t/>
            </a:r>
            <a:br>
              <a:rPr lang="he-IL" dirty="0" smtClean="0"/>
            </a:br>
            <a:r>
              <a:rPr lang="he-IL" sz="1200" b="0" i="0" kern="1200" dirty="0" smtClean="0">
                <a:solidFill>
                  <a:schemeClr val="tx1"/>
                </a:solidFill>
                <a:effectLst/>
                <a:latin typeface="+mn-lt"/>
                <a:ea typeface="+mn-ea"/>
                <a:cs typeface="+mn-cs"/>
              </a:rPr>
              <a:t>(צבע שני)</a:t>
            </a:r>
          </a:p>
          <a:p>
            <a:pPr algn="r" rtl="1"/>
            <a:r>
              <a:rPr lang="he-IL" dirty="0" smtClean="0"/>
              <a:t/>
            </a:r>
            <a:br>
              <a:rPr lang="he-IL" dirty="0" smtClean="0"/>
            </a:br>
            <a:r>
              <a:rPr lang="he-IL" dirty="0" smtClean="0"/>
              <a:t/>
            </a:r>
            <a:br>
              <a:rPr lang="he-IL" dirty="0" smtClean="0"/>
            </a:br>
            <a:r>
              <a:rPr lang="he-IL" sz="1200" b="0" i="0" kern="1200" dirty="0" smtClean="0">
                <a:solidFill>
                  <a:schemeClr val="tx1"/>
                </a:solidFill>
                <a:effectLst/>
                <a:latin typeface="+mn-lt"/>
                <a:ea typeface="+mn-ea"/>
                <a:cs typeface="+mn-cs"/>
              </a:rPr>
              <a:t>באירופה היה מקובל מאז ימי הביניים לסמן חבלים שיוצרו בידי </a:t>
            </a:r>
            <a:r>
              <a:rPr lang="he-IL" sz="1200" b="0" i="0" kern="1200" dirty="0" err="1" smtClean="0">
                <a:solidFill>
                  <a:schemeClr val="tx1"/>
                </a:solidFill>
                <a:effectLst/>
                <a:latin typeface="+mn-lt"/>
                <a:ea typeface="+mn-ea"/>
                <a:cs typeface="+mn-cs"/>
              </a:rPr>
              <a:t>גילדת</a:t>
            </a:r>
            <a:r>
              <a:rPr lang="he-IL" sz="1200" b="0" i="0" kern="1200" dirty="0" smtClean="0">
                <a:solidFill>
                  <a:schemeClr val="tx1"/>
                </a:solidFill>
                <a:effectLst/>
                <a:latin typeface="+mn-lt"/>
                <a:ea typeface="+mn-ea"/>
                <a:cs typeface="+mn-cs"/>
              </a:rPr>
              <a:t> עושי החבלים בחוט צבעוני שהיה שזור בין החוטים המרכיבים את החבל. בשנת 1664 נקבע בבריטניה חוק, שכל חבל המשמש את ספינות הצי המלכותי יסומן בחוט שני אדום. הבחירה בצבע השני </a:t>
            </a:r>
            <a:r>
              <a:rPr lang="he-IL" sz="1200" b="0" i="0" kern="1200" dirty="0" err="1" smtClean="0">
                <a:solidFill>
                  <a:schemeClr val="tx1"/>
                </a:solidFill>
                <a:effectLst/>
                <a:latin typeface="+mn-lt"/>
                <a:ea typeface="+mn-ea"/>
                <a:cs typeface="+mn-cs"/>
              </a:rPr>
              <a:t>התנ"כי</a:t>
            </a:r>
            <a:r>
              <a:rPr lang="he-IL" sz="1200" b="0" i="0" kern="1200" dirty="0" smtClean="0">
                <a:solidFill>
                  <a:schemeClr val="tx1"/>
                </a:solidFill>
                <a:effectLst/>
                <a:latin typeface="+mn-lt"/>
                <a:ea typeface="+mn-ea"/>
                <a:cs typeface="+mn-cs"/>
              </a:rPr>
              <a:t> נבעה מיופיו ועמידותו של הצבע וכן מן המשמעות הסמלית שהוא זכה לה בנצרות כסמלו של ישו וכמייצגת את המלוכה. </a:t>
            </a:r>
            <a:r>
              <a:rPr lang="he-IL" dirty="0" smtClean="0"/>
              <a:t/>
            </a:r>
            <a:br>
              <a:rPr lang="he-IL" dirty="0" smtClean="0"/>
            </a:br>
            <a:r>
              <a:rPr lang="he-IL" dirty="0" smtClean="0"/>
              <a:t/>
            </a:r>
            <a:br>
              <a:rPr lang="he-IL" dirty="0" smtClean="0"/>
            </a:br>
            <a:r>
              <a:rPr lang="he-IL" sz="1200" b="0" i="0" kern="1200" dirty="0" smtClean="0">
                <a:solidFill>
                  <a:schemeClr val="tx1"/>
                </a:solidFill>
                <a:effectLst/>
                <a:latin typeface="+mn-lt"/>
                <a:ea typeface="+mn-ea"/>
                <a:cs typeface="+mn-cs"/>
              </a:rPr>
              <a:t>המנהג לסמן את החבלים של ספינות הצי המלכותי הבריטי בחוט שני היה מוכר לסופר הגרמני גתה, והוא שנתן לו את המשמעות המושאלת של נושא חוזר. בספרו הגדול "</a:t>
            </a:r>
            <a:r>
              <a:rPr lang="he-IL" sz="1200" b="0" i="0" kern="1200" dirty="0" err="1" smtClean="0">
                <a:solidFill>
                  <a:schemeClr val="tx1"/>
                </a:solidFill>
                <a:effectLst/>
                <a:latin typeface="+mn-lt"/>
                <a:ea typeface="+mn-ea"/>
                <a:cs typeface="+mn-cs"/>
              </a:rPr>
              <a:t>הקירבה</a:t>
            </a:r>
            <a:r>
              <a:rPr lang="he-IL" sz="1200" b="0" i="0" kern="1200" dirty="0" smtClean="0">
                <a:solidFill>
                  <a:schemeClr val="tx1"/>
                </a:solidFill>
                <a:effectLst/>
                <a:latin typeface="+mn-lt"/>
                <a:ea typeface="+mn-ea"/>
                <a:cs typeface="+mn-cs"/>
              </a:rPr>
              <a:t> שבבחירה" (</a:t>
            </a:r>
            <a:r>
              <a:rPr lang="en-US" sz="1200" b="0" i="0" kern="1200" dirty="0" smtClean="0">
                <a:solidFill>
                  <a:schemeClr val="tx1"/>
                </a:solidFill>
                <a:effectLst/>
                <a:latin typeface="+mn-lt"/>
                <a:ea typeface="+mn-ea"/>
                <a:cs typeface="+mn-cs"/>
              </a:rPr>
              <a:t>Die </a:t>
            </a:r>
            <a:r>
              <a:rPr lang="en-US" sz="1200" b="0" i="0" kern="1200" dirty="0" err="1" smtClean="0">
                <a:solidFill>
                  <a:schemeClr val="tx1"/>
                </a:solidFill>
                <a:effectLst/>
                <a:latin typeface="+mn-lt"/>
                <a:ea typeface="+mn-ea"/>
                <a:cs typeface="+mn-cs"/>
              </a:rPr>
              <a:t>Wahlverwandtschaften</a:t>
            </a:r>
            <a:r>
              <a:rPr lang="en-US" sz="1200" b="0" i="0" kern="1200" dirty="0" smtClean="0">
                <a:solidFill>
                  <a:schemeClr val="tx1"/>
                </a:solidFill>
                <a:effectLst/>
                <a:latin typeface="+mn-lt"/>
                <a:ea typeface="+mn-ea"/>
                <a:cs typeface="+mn-cs"/>
              </a:rPr>
              <a:t>, 1809) </a:t>
            </a:r>
            <a:r>
              <a:rPr lang="he-IL" sz="1200" b="0" i="0" kern="1200" dirty="0" smtClean="0">
                <a:solidFill>
                  <a:schemeClr val="tx1"/>
                </a:solidFill>
                <a:effectLst/>
                <a:latin typeface="+mn-lt"/>
                <a:ea typeface="+mn-ea"/>
                <a:cs typeface="+mn-cs"/>
              </a:rPr>
              <a:t>ממשיל גתה את החוט האדום השזור בחבלי הצי הבריטי לחוט של חיבה ומסירות המשוך על כל דפי יומנה של </a:t>
            </a:r>
            <a:r>
              <a:rPr lang="he-IL" sz="1200" b="0" i="0" kern="1200" dirty="0" err="1" smtClean="0">
                <a:solidFill>
                  <a:schemeClr val="tx1"/>
                </a:solidFill>
                <a:effectLst/>
                <a:latin typeface="+mn-lt"/>
                <a:ea typeface="+mn-ea"/>
                <a:cs typeface="+mn-cs"/>
              </a:rPr>
              <a:t>אוטיליה</a:t>
            </a:r>
            <a:r>
              <a:rPr lang="he-IL" sz="1200" b="0" i="0" kern="1200" dirty="0" smtClean="0">
                <a:solidFill>
                  <a:schemeClr val="tx1"/>
                </a:solidFill>
                <a:effectLst/>
                <a:latin typeface="+mn-lt"/>
                <a:ea typeface="+mn-ea"/>
                <a:cs typeface="+mn-cs"/>
              </a:rPr>
              <a:t>. הביטוי הגרמני "</a:t>
            </a:r>
            <a:r>
              <a:rPr lang="en-US" sz="1200" b="0" i="0" kern="1200" dirty="0" err="1" smtClean="0">
                <a:solidFill>
                  <a:schemeClr val="tx1"/>
                </a:solidFill>
                <a:effectLst/>
                <a:latin typeface="+mn-lt"/>
                <a:ea typeface="+mn-ea"/>
                <a:cs typeface="+mn-cs"/>
              </a:rPr>
              <a:t>ein</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roter</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Faden</a:t>
            </a:r>
            <a:r>
              <a:rPr lang="en-US" sz="1200" b="0" i="0" kern="1200" dirty="0" smtClean="0">
                <a:solidFill>
                  <a:schemeClr val="tx1"/>
                </a:solidFill>
                <a:effectLst/>
                <a:latin typeface="+mn-lt"/>
                <a:ea typeface="+mn-ea"/>
                <a:cs typeface="+mn-cs"/>
              </a:rPr>
              <a:t>" (</a:t>
            </a:r>
            <a:r>
              <a:rPr lang="he-IL" sz="1200" b="0" i="0" kern="1200" dirty="0" smtClean="0">
                <a:solidFill>
                  <a:schemeClr val="tx1"/>
                </a:solidFill>
                <a:effectLst/>
                <a:latin typeface="+mn-lt"/>
                <a:ea typeface="+mn-ea"/>
                <a:cs typeface="+mn-cs"/>
              </a:rPr>
              <a:t>מילולית: חוט אדום) שבו השתמש גתה הפך בעקבות השימוש בספר לביטוי שגור בגרמנית, ומשם חדר לרוסית, לעברית ולשפות נוספות. </a:t>
            </a:r>
          </a:p>
          <a:p>
            <a:pPr algn="r" rtl="1"/>
            <a:endParaRPr lang="he-IL" sz="1200" b="0" i="0" kern="1200" dirty="0" smtClean="0">
              <a:solidFill>
                <a:schemeClr val="tx1"/>
              </a:solidFill>
              <a:effectLst/>
              <a:latin typeface="+mn-lt"/>
              <a:ea typeface="+mn-ea"/>
              <a:cs typeface="+mn-cs"/>
            </a:endParaRPr>
          </a:p>
          <a:p>
            <a:pPr algn="r" rtl="1"/>
            <a:r>
              <a:rPr lang="he-IL" sz="1200" b="1" i="0" kern="1200" dirty="0" smtClean="0">
                <a:solidFill>
                  <a:srgbClr val="C00000"/>
                </a:solidFill>
                <a:effectLst/>
                <a:latin typeface="+mn-lt"/>
                <a:ea typeface="+mn-ea"/>
                <a:cs typeface="+mn-cs"/>
              </a:rPr>
              <a:t>ארגמן</a:t>
            </a:r>
            <a:r>
              <a:rPr lang="he-IL" sz="1200" b="0" i="0" kern="1200" dirty="0" smtClean="0">
                <a:solidFill>
                  <a:schemeClr val="tx1"/>
                </a:solidFill>
                <a:effectLst/>
                <a:latin typeface="+mn-lt"/>
                <a:ea typeface="+mn-ea"/>
                <a:cs typeface="+mn-cs"/>
              </a:rPr>
              <a:t> (מאכדית </a:t>
            </a:r>
            <a:r>
              <a:rPr lang="en-US" sz="1200" b="0" i="0" kern="1200" dirty="0" smtClean="0">
                <a:solidFill>
                  <a:schemeClr val="tx1"/>
                </a:solidFill>
                <a:effectLst/>
                <a:latin typeface="+mn-lt"/>
                <a:ea typeface="+mn-ea"/>
                <a:cs typeface="+mn-cs"/>
              </a:rPr>
              <a:t>argamannu</a:t>
            </a:r>
            <a:r>
              <a:rPr lang="he-IL" sz="1200" b="0" i="0" kern="1200" dirty="0" smtClean="0">
                <a:solidFill>
                  <a:schemeClr val="tx1"/>
                </a:solidFill>
                <a:effectLst/>
                <a:latin typeface="+mn-lt"/>
                <a:ea typeface="+mn-ea"/>
                <a:cs typeface="+mn-cs"/>
              </a:rPr>
              <a:t>) צבע אדום לבדים</a:t>
            </a:r>
            <a:r>
              <a:rPr lang="en-US" sz="1200" b="0" i="0" kern="1200" dirty="0" smtClean="0">
                <a:solidFill>
                  <a:schemeClr val="tx1"/>
                </a:solidFill>
                <a:effectLst/>
                <a:latin typeface="+mn-lt"/>
                <a:ea typeface="+mn-ea"/>
                <a:cs typeface="+mn-cs"/>
              </a:rPr>
              <a:t>      </a:t>
            </a:r>
            <a:r>
              <a:rPr lang="he-IL" sz="1200" b="0" i="0" kern="1200" dirty="0" smtClean="0">
                <a:solidFill>
                  <a:schemeClr val="tx1"/>
                </a:solidFill>
                <a:effectLst/>
                <a:latin typeface="+mn-lt"/>
                <a:ea typeface="+mn-ea"/>
                <a:cs typeface="+mn-cs"/>
              </a:rPr>
              <a:t>,</a:t>
            </a:r>
            <a:r>
              <a:rPr lang="he-IL" sz="1200" b="0" i="0" kern="1200" baseline="0" dirty="0" smtClean="0">
                <a:solidFill>
                  <a:schemeClr val="tx1"/>
                </a:solidFill>
                <a:effectLst/>
                <a:latin typeface="+mn-lt"/>
                <a:ea typeface="+mn-ea"/>
                <a:cs typeface="+mn-cs"/>
              </a:rPr>
              <a:t> </a:t>
            </a:r>
            <a:r>
              <a:rPr lang="en-US" sz="1200" b="0" i="0" kern="1200" baseline="0" dirty="0" smtClean="0">
                <a:solidFill>
                  <a:schemeClr val="tx1"/>
                </a:solidFill>
                <a:effectLst/>
                <a:latin typeface="+mn-lt"/>
                <a:ea typeface="+mn-ea"/>
                <a:cs typeface="+mn-cs"/>
              </a:rPr>
              <a:t>carmine, crimson</a:t>
            </a:r>
            <a:r>
              <a:rPr lang="he-IL" sz="1200" b="0" i="0" kern="1200" baseline="0" dirty="0" smtClean="0">
                <a:solidFill>
                  <a:schemeClr val="tx1"/>
                </a:solidFill>
                <a:effectLst/>
                <a:latin typeface="+mn-lt"/>
                <a:ea typeface="+mn-ea"/>
                <a:cs typeface="+mn-cs"/>
              </a:rPr>
              <a:t> </a:t>
            </a:r>
            <a:r>
              <a:rPr lang="he-IL" sz="1200" b="1" i="0" kern="1200" baseline="0" dirty="0" smtClean="0">
                <a:solidFill>
                  <a:schemeClr val="tx1"/>
                </a:solidFill>
                <a:effectLst/>
                <a:latin typeface="+mn-lt"/>
                <a:ea typeface="+mn-ea"/>
                <a:cs typeface="+mn-cs"/>
              </a:rPr>
              <a:t>דלת</a:t>
            </a:r>
            <a:r>
              <a:rPr lang="he-IL" sz="1200" b="0" i="0" kern="1200" baseline="0" dirty="0" smtClean="0">
                <a:solidFill>
                  <a:schemeClr val="tx1"/>
                </a:solidFill>
                <a:effectLst/>
                <a:latin typeface="+mn-lt"/>
                <a:ea typeface="+mn-ea"/>
                <a:cs typeface="+mn-cs"/>
              </a:rPr>
              <a:t> ראשך: הצמות שבראשך, דלה ורהטים אלה חוטי השתי והערב בנול האורגים. </a:t>
            </a:r>
            <a:r>
              <a:rPr lang="en-US" sz="1200" b="0" i="0" kern="1200" dirty="0" smtClean="0">
                <a:solidFill>
                  <a:schemeClr val="tx1"/>
                </a:solidFill>
                <a:effectLst/>
                <a:latin typeface="+mn-lt"/>
                <a:ea typeface="+mn-ea"/>
                <a:cs typeface="+mn-cs"/>
              </a:rPr>
              <a:t>warp and woof threads </a:t>
            </a:r>
            <a:r>
              <a:rPr lang="en-US" sz="1200" b="0" i="0" kern="1200" smtClean="0">
                <a:solidFill>
                  <a:schemeClr val="tx1"/>
                </a:solidFill>
                <a:effectLst/>
                <a:latin typeface="+mn-lt"/>
                <a:ea typeface="+mn-ea"/>
                <a:cs typeface="+mn-cs"/>
              </a:rPr>
              <a:t>of the loom</a:t>
            </a:r>
            <a:r>
              <a:rPr lang="he-IL" sz="1200" b="0" i="0" kern="1200" smtClean="0">
                <a:solidFill>
                  <a:schemeClr val="tx1"/>
                </a:solidFill>
                <a:effectLst/>
                <a:latin typeface="+mn-lt"/>
                <a:ea typeface="+mn-ea"/>
                <a:cs typeface="+mn-cs"/>
              </a:rPr>
              <a:t>  </a:t>
            </a:r>
            <a:endParaRPr lang="he-IL" sz="1200" b="0" i="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7</a:t>
            </a:fld>
            <a:endParaRPr lang="en-US"/>
          </a:p>
        </p:txBody>
      </p:sp>
    </p:spTree>
    <p:extLst>
      <p:ext uri="{BB962C8B-B14F-4D97-AF65-F5344CB8AC3E}">
        <p14:creationId xmlns:p14="http://schemas.microsoft.com/office/powerpoint/2010/main" val="3495671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200" b="1" i="0" kern="1200" dirty="0" smtClean="0">
                <a:solidFill>
                  <a:schemeClr val="tx1"/>
                </a:solidFill>
                <a:effectLst/>
                <a:latin typeface="+mn-lt"/>
                <a:ea typeface="+mn-ea"/>
                <a:cs typeface="+mn-cs"/>
              </a:rPr>
              <a:t>משה </a:t>
            </a:r>
            <a:r>
              <a:rPr lang="he-IL" sz="1200" b="1" i="0" kern="1200" dirty="0" err="1" smtClean="0">
                <a:solidFill>
                  <a:schemeClr val="tx1"/>
                </a:solidFill>
                <a:effectLst/>
                <a:latin typeface="+mn-lt"/>
                <a:ea typeface="+mn-ea"/>
                <a:cs typeface="+mn-cs"/>
              </a:rPr>
              <a:t>נובק</a:t>
            </a:r>
            <a:r>
              <a:rPr lang="he-IL" sz="1200" b="1" i="0" kern="1200" dirty="0" smtClean="0">
                <a:solidFill>
                  <a:schemeClr val="tx1"/>
                </a:solidFill>
                <a:effectLst/>
                <a:latin typeface="+mn-lt"/>
                <a:ea typeface="+mn-ea"/>
                <a:cs typeface="+mn-cs"/>
              </a:rPr>
              <a:t>, </a:t>
            </a:r>
            <a:r>
              <a:rPr lang="he-IL" sz="1200" b="0" i="0" kern="1200" dirty="0" smtClean="0">
                <a:solidFill>
                  <a:schemeClr val="tx1"/>
                </a:solidFill>
                <a:effectLst/>
                <a:latin typeface="+mn-lt"/>
                <a:ea typeface="+mn-ea"/>
                <a:cs typeface="+mn-cs"/>
              </a:rPr>
              <a:t>פסל וצייר ומעצב שטיחי קיר.</a:t>
            </a:r>
            <a:r>
              <a:rPr lang="en-US" sz="1200" b="0" i="0" kern="1200" dirty="0" smtClean="0">
                <a:solidFill>
                  <a:schemeClr val="tx1"/>
                </a:solidFill>
                <a:effectLst/>
                <a:latin typeface="+mn-lt"/>
                <a:ea typeface="+mn-ea"/>
                <a:cs typeface="+mn-cs"/>
              </a:rPr>
              <a:t>1930-2012</a:t>
            </a:r>
            <a:r>
              <a:rPr lang="he-IL" sz="1200" b="0" i="0" kern="1200" dirty="0" smtClean="0">
                <a:solidFill>
                  <a:schemeClr val="tx1"/>
                </a:solidFill>
                <a:effectLst/>
                <a:latin typeface="+mn-lt"/>
                <a:ea typeface="+mn-ea"/>
                <a:cs typeface="+mn-cs"/>
              </a:rPr>
              <a:t>. עלה ארצה עם משפחתו 1934.</a:t>
            </a:r>
          </a:p>
          <a:p>
            <a:pPr marL="0" marR="0" indent="0" algn="r" defTabSz="914400" rtl="1" eaLnBrk="1" fontAlgn="auto" latinLnBrk="0" hangingPunct="1">
              <a:lnSpc>
                <a:spcPct val="100000"/>
              </a:lnSpc>
              <a:spcBef>
                <a:spcPts val="0"/>
              </a:spcBef>
              <a:spcAft>
                <a:spcPts val="0"/>
              </a:spcAft>
              <a:buClrTx/>
              <a:buSzTx/>
              <a:buFontTx/>
              <a:buNone/>
              <a:tabLst/>
              <a:defRPr/>
            </a:pPr>
            <a:endParaRPr lang="he-IL" sz="1200" b="0" i="0" kern="1200" dirty="0" smtClean="0">
              <a:solidFill>
                <a:schemeClr val="tx1"/>
              </a:solidFill>
              <a:effectLst/>
              <a:latin typeface="+mn-lt"/>
              <a:ea typeface="+mn-ea"/>
              <a:cs typeface="+mn-cs"/>
            </a:endParaRPr>
          </a:p>
          <a:p>
            <a:pPr marL="0" marR="0" indent="0" algn="r" defTabSz="914400" rtl="1" eaLnBrk="1" fontAlgn="auto" latinLnBrk="0" hangingPunct="1">
              <a:lnSpc>
                <a:spcPct val="100000"/>
              </a:lnSpc>
              <a:spcBef>
                <a:spcPts val="0"/>
              </a:spcBef>
              <a:spcAft>
                <a:spcPts val="0"/>
              </a:spcAft>
              <a:buClrTx/>
              <a:buSzTx/>
              <a:buFontTx/>
              <a:buNone/>
              <a:tabLst/>
              <a:defRPr/>
            </a:pPr>
            <a:r>
              <a:rPr lang="he-IL" sz="1200" kern="1200" dirty="0" smtClean="0">
                <a:solidFill>
                  <a:schemeClr val="tx1"/>
                </a:solidFill>
                <a:effectLst/>
                <a:latin typeface="+mn-lt"/>
                <a:ea typeface="+mn-ea"/>
                <a:cs typeface="+mn-cs"/>
              </a:rPr>
              <a:t>אָדוֹם </a:t>
            </a:r>
            <a:r>
              <a:rPr lang="he-IL" sz="1200" kern="1200" dirty="0" err="1" smtClean="0">
                <a:solidFill>
                  <a:schemeClr val="tx1"/>
                </a:solidFill>
                <a:effectLst/>
                <a:latin typeface="+mn-lt"/>
                <a:ea typeface="+mn-ea"/>
                <a:cs typeface="+mn-cs"/>
              </a:rPr>
              <a:t>אֶדוֹם</a:t>
            </a:r>
            <a:r>
              <a:rPr lang="he-IL" sz="1200" kern="1200" dirty="0" smtClean="0">
                <a:solidFill>
                  <a:schemeClr val="tx1"/>
                </a:solidFill>
                <a:effectLst/>
                <a:latin typeface="+mn-lt"/>
                <a:ea typeface="+mn-ea"/>
                <a:cs typeface="+mn-cs"/>
              </a:rPr>
              <a:t> אָדַם אָדָמָה דַם </a:t>
            </a:r>
            <a:endParaRPr lang="en-US" sz="1200" kern="1200" dirty="0" smtClean="0">
              <a:solidFill>
                <a:schemeClr val="tx1"/>
              </a:solidFill>
              <a:effectLst/>
              <a:latin typeface="+mn-lt"/>
              <a:ea typeface="+mn-ea"/>
              <a:cs typeface="+mn-cs"/>
            </a:endParaRPr>
          </a:p>
          <a:p>
            <a:pPr marL="0" marR="0" indent="0" algn="r" defTabSz="914400" rtl="1" eaLnBrk="1" fontAlgn="auto" latinLnBrk="0" hangingPunct="1">
              <a:lnSpc>
                <a:spcPct val="100000"/>
              </a:lnSpc>
              <a:spcBef>
                <a:spcPts val="0"/>
              </a:spcBef>
              <a:spcAft>
                <a:spcPts val="0"/>
              </a:spcAft>
              <a:buClrTx/>
              <a:buSzTx/>
              <a:buFontTx/>
              <a:buNone/>
              <a:tabLst/>
              <a:defRPr/>
            </a:pPr>
            <a:endParaRPr lang="he-IL" sz="1200" b="0" i="0" kern="1200" dirty="0" smtClean="0">
              <a:solidFill>
                <a:schemeClr val="tx1"/>
              </a:solidFill>
              <a:effectLst/>
              <a:latin typeface="+mn-lt"/>
              <a:ea typeface="+mn-ea"/>
              <a:cs typeface="+mn-cs"/>
            </a:endParaRPr>
          </a:p>
          <a:p>
            <a:pPr marL="0" marR="0" indent="0" algn="r" defTabSz="914400" rtl="1" eaLnBrk="1" fontAlgn="auto" latinLnBrk="0" hangingPunct="1">
              <a:lnSpc>
                <a:spcPct val="100000"/>
              </a:lnSpc>
              <a:spcBef>
                <a:spcPts val="0"/>
              </a:spcBef>
              <a:spcAft>
                <a:spcPts val="0"/>
              </a:spcAft>
              <a:buClrTx/>
              <a:buSzTx/>
              <a:buFontTx/>
              <a:buNone/>
              <a:tabLst/>
              <a:defRPr/>
            </a:pPr>
            <a:r>
              <a:rPr lang="he-IL" sz="1200" b="0" i="0" kern="1200" dirty="0" smtClean="0">
                <a:solidFill>
                  <a:schemeClr val="tx1"/>
                </a:solidFill>
                <a:effectLst/>
                <a:latin typeface="+mn-lt"/>
                <a:ea typeface="+mn-ea"/>
                <a:cs typeface="+mn-cs"/>
              </a:rPr>
              <a:t>לפי</a:t>
            </a:r>
            <a:r>
              <a:rPr lang="he-IL" sz="1200" b="0" i="0" kern="1200" baseline="0" dirty="0" smtClean="0">
                <a:solidFill>
                  <a:schemeClr val="tx1"/>
                </a:solidFill>
                <a:effectLst/>
                <a:latin typeface="+mn-lt"/>
                <a:ea typeface="+mn-ea"/>
                <a:cs typeface="+mn-cs"/>
              </a:rPr>
              <a:t> אחד החוקרים: צח ואדום, כי עור המלך היה ורוד, צבע שלא היה לו שם מוגדר בתקופת המקרא</a:t>
            </a:r>
          </a:p>
          <a:p>
            <a:pPr marL="0" marR="0" indent="0" algn="r" defTabSz="914400" rtl="1" eaLnBrk="1" fontAlgn="auto" latinLnBrk="0" hangingPunct="1">
              <a:lnSpc>
                <a:spcPct val="100000"/>
              </a:lnSpc>
              <a:spcBef>
                <a:spcPts val="0"/>
              </a:spcBef>
              <a:spcAft>
                <a:spcPts val="0"/>
              </a:spcAft>
              <a:buClrTx/>
              <a:buSzTx/>
              <a:buFontTx/>
              <a:buNone/>
              <a:tabLst/>
              <a:defRPr/>
            </a:pPr>
            <a:r>
              <a:rPr lang="he-IL" sz="1200" b="0" i="0" kern="1200" baseline="0" dirty="0" smtClean="0">
                <a:solidFill>
                  <a:schemeClr val="tx1"/>
                </a:solidFill>
                <a:effectLst/>
                <a:latin typeface="+mn-lt"/>
                <a:ea typeface="+mn-ea"/>
                <a:cs typeface="+mn-cs"/>
              </a:rPr>
              <a:t>ושוב: ראשו כתם פז </a:t>
            </a:r>
            <a:r>
              <a:rPr lang="he-IL" sz="1200" b="0" i="0" kern="1200" baseline="0" dirty="0" err="1" smtClean="0">
                <a:solidFill>
                  <a:schemeClr val="tx1"/>
                </a:solidFill>
                <a:effectLst/>
                <a:latin typeface="+mn-lt"/>
                <a:ea typeface="+mn-ea"/>
                <a:cs typeface="+mn-cs"/>
              </a:rPr>
              <a:t>ותלתלחו</a:t>
            </a:r>
            <a:r>
              <a:rPr lang="he-IL" sz="1200" b="0" i="0" kern="1200" baseline="0" dirty="0" smtClean="0">
                <a:solidFill>
                  <a:schemeClr val="tx1"/>
                </a:solidFill>
                <a:effectLst/>
                <a:latin typeface="+mn-lt"/>
                <a:ea typeface="+mn-ea"/>
                <a:cs typeface="+mn-cs"/>
              </a:rPr>
              <a:t> שחורים, כמו ב"עטור מצחך"</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8</a:t>
            </a:fld>
            <a:endParaRPr lang="en-US"/>
          </a:p>
        </p:txBody>
      </p:sp>
    </p:spTree>
    <p:extLst>
      <p:ext uri="{BB962C8B-B14F-4D97-AF65-F5344CB8AC3E}">
        <p14:creationId xmlns:p14="http://schemas.microsoft.com/office/powerpoint/2010/main" val="1105823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kern="1200" dirty="0" smtClean="0">
                <a:solidFill>
                  <a:schemeClr val="tx1"/>
                </a:solidFill>
                <a:effectLst/>
                <a:latin typeface="+mn-lt"/>
                <a:ea typeface="+mn-ea"/>
                <a:cs typeface="+mn-cs"/>
              </a:rPr>
              <a:t>מגע, ארוטיקה</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9</a:t>
            </a:fld>
            <a:endParaRPr lang="en-US"/>
          </a:p>
        </p:txBody>
      </p:sp>
    </p:spTree>
    <p:extLst>
      <p:ext uri="{BB962C8B-B14F-4D97-AF65-F5344CB8AC3E}">
        <p14:creationId xmlns:p14="http://schemas.microsoft.com/office/powerpoint/2010/main" val="2585267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kern="1200" dirty="0" smtClean="0">
                <a:solidFill>
                  <a:schemeClr val="tx1"/>
                </a:solidFill>
                <a:effectLst/>
                <a:latin typeface="+mn-lt"/>
                <a:ea typeface="+mn-ea"/>
                <a:cs typeface="+mn-cs"/>
              </a:rPr>
              <a:t>ריח,</a:t>
            </a:r>
            <a:r>
              <a:rPr lang="he-IL" sz="1200" kern="1200" baseline="0" dirty="0" smtClean="0">
                <a:solidFill>
                  <a:schemeClr val="tx1"/>
                </a:solidFill>
                <a:effectLst/>
                <a:latin typeface="+mn-lt"/>
                <a:ea typeface="+mn-ea"/>
                <a:cs typeface="+mn-cs"/>
              </a:rPr>
              <a:t> מגע</a:t>
            </a:r>
          </a:p>
          <a:p>
            <a:pPr algn="r" rtl="1"/>
            <a:endParaRPr lang="he-IL" sz="1200" kern="1200" baseline="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algn="r" rtl="1"/>
            <a:r>
              <a:rPr lang="ar-SA" sz="1200" kern="1200" dirty="0" smtClean="0">
                <a:solidFill>
                  <a:schemeClr val="tx1"/>
                </a:solidFill>
                <a:effectLst/>
                <a:latin typeface="+mn-lt"/>
                <a:ea typeface="+mn-ea"/>
                <a:cs typeface="+mn-cs"/>
              </a:rPr>
              <a:t>‏</a:t>
            </a:r>
            <a:r>
              <a:rPr lang="en-US" sz="1200" b="1" kern="1200" dirty="0" smtClean="0">
                <a:solidFill>
                  <a:schemeClr val="tx1"/>
                </a:solidFill>
                <a:effectLst/>
                <a:latin typeface="+mn-lt"/>
                <a:ea typeface="+mn-ea"/>
                <a:cs typeface="+mn-cs"/>
              </a:rPr>
              <a:t>Arthur Eric </a:t>
            </a:r>
            <a:r>
              <a:rPr lang="en-US" sz="1200" b="1" kern="1200" dirty="0" err="1" smtClean="0">
                <a:solidFill>
                  <a:schemeClr val="tx1"/>
                </a:solidFill>
                <a:effectLst/>
                <a:latin typeface="+mn-lt"/>
                <a:ea typeface="+mn-ea"/>
                <a:cs typeface="+mn-cs"/>
              </a:rPr>
              <a:t>Rowton</a:t>
            </a:r>
            <a:r>
              <a:rPr lang="en-US" sz="1200" b="1" kern="1200" dirty="0" smtClean="0">
                <a:solidFill>
                  <a:schemeClr val="tx1"/>
                </a:solidFill>
                <a:effectLst/>
                <a:latin typeface="+mn-lt"/>
                <a:ea typeface="+mn-ea"/>
                <a:cs typeface="+mn-cs"/>
              </a:rPr>
              <a:t> Gill</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1882-1940 היה</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פסל</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מגלף באבן</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טיפוגרף</a:t>
            </a:r>
            <a:r>
              <a:rPr lang="en-US" sz="1200" kern="1200" dirty="0" smtClean="0">
                <a:solidFill>
                  <a:schemeClr val="tx1"/>
                </a:solidFill>
                <a:effectLst/>
                <a:latin typeface="+mn-lt"/>
                <a:ea typeface="+mn-ea"/>
                <a:cs typeface="+mn-cs"/>
              </a:rPr>
              <a:t>,</a:t>
            </a:r>
            <a:r>
              <a:rPr lang="he-IL" sz="1200" kern="1200" dirty="0" smtClean="0">
                <a:solidFill>
                  <a:schemeClr val="tx1"/>
                </a:solidFill>
                <a:effectLst/>
                <a:latin typeface="+mn-lt"/>
                <a:ea typeface="+mn-ea"/>
                <a:cs typeface="+mn-cs"/>
              </a:rPr>
              <a:t>קליגרף</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ודפס</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בריטי</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היה מקושר בתנועת</a:t>
            </a:r>
            <a:r>
              <a:rPr lang="ar-SA"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Arts and Crafts </a:t>
            </a:r>
            <a:r>
              <a:rPr lang="he-IL" sz="1200" kern="1200" dirty="0" smtClean="0">
                <a:solidFill>
                  <a:schemeClr val="tx1"/>
                </a:solidFill>
                <a:effectLst/>
                <a:latin typeface="+mn-lt"/>
                <a:ea typeface="+mn-ea"/>
                <a:cs typeface="+mn-cs"/>
              </a:rPr>
              <a:t> . נראה</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כי אלמנטים שונים בחייו של גיל</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היו מנוגדים</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מחד</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גיל היה בעל השקפות דתיות קתוליות עמוקות ומאידך גיסא אמנותו התאפיינה במוטיבים </a:t>
            </a:r>
            <a:r>
              <a:rPr lang="he-IL" sz="1200" kern="1200" dirty="0" err="1" smtClean="0">
                <a:solidFill>
                  <a:schemeClr val="tx1"/>
                </a:solidFill>
                <a:effectLst/>
                <a:latin typeface="+mn-lt"/>
                <a:ea typeface="+mn-ea"/>
                <a:cs typeface="+mn-cs"/>
              </a:rPr>
              <a:t>אירוטיים</a:t>
            </a:r>
            <a:r>
              <a:rPr lang="en-US" sz="1200" kern="1200" dirty="0" smtClean="0">
                <a:solidFill>
                  <a:schemeClr val="tx1"/>
                </a:solidFill>
                <a:effectLst/>
                <a:latin typeface="+mn-lt"/>
                <a:ea typeface="+mn-ea"/>
                <a:cs typeface="+mn-cs"/>
              </a:rPr>
              <a:t>.</a:t>
            </a:r>
          </a:p>
          <a:p>
            <a:pPr algn="r" rtl="1"/>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10</a:t>
            </a:fld>
            <a:endParaRPr lang="en-US"/>
          </a:p>
        </p:txBody>
      </p:sp>
    </p:spTree>
    <p:extLst>
      <p:ext uri="{BB962C8B-B14F-4D97-AF65-F5344CB8AC3E}">
        <p14:creationId xmlns:p14="http://schemas.microsoft.com/office/powerpoint/2010/main" val="3397255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kern="1200" dirty="0" smtClean="0">
                <a:solidFill>
                  <a:schemeClr val="tx1"/>
                </a:solidFill>
                <a:effectLst/>
                <a:latin typeface="+mn-lt"/>
                <a:ea typeface="+mn-ea"/>
                <a:cs typeface="+mn-cs"/>
              </a:rPr>
              <a:t>ריח, טעם</a:t>
            </a:r>
            <a:endParaRPr lang="he-IL" sz="1200" kern="1200" baseline="0" dirty="0" smtClean="0">
              <a:solidFill>
                <a:schemeClr val="tx1"/>
              </a:solidFill>
              <a:effectLst/>
              <a:latin typeface="+mn-lt"/>
              <a:ea typeface="+mn-ea"/>
              <a:cs typeface="+mn-cs"/>
            </a:endParaRPr>
          </a:p>
          <a:p>
            <a:pPr algn="r" rtl="1"/>
            <a:endParaRPr lang="he-IL" sz="1200" kern="1200" baseline="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 פסוק יא אונומטופיאה</a:t>
            </a:r>
            <a:r>
              <a:rPr lang="he-IL" sz="1200" kern="1200" baseline="0" dirty="0" smtClean="0">
                <a:solidFill>
                  <a:schemeClr val="tx1"/>
                </a:solidFill>
                <a:effectLst/>
                <a:latin typeface="+mn-lt"/>
                <a:ea typeface="+mn-ea"/>
                <a:cs typeface="+mn-cs"/>
              </a:rPr>
              <a:t> כביטוי שירי</a:t>
            </a:r>
          </a:p>
          <a:p>
            <a:pPr algn="r" rtl="1"/>
            <a:endParaRPr lang="he-IL" sz="1200" kern="1200" baseline="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שואלים חכמי ישראל</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מדוע ה</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מלבב אותנו ומחבב אותנו רק בעין אחת</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למה לא בשתי עיניים</a:t>
            </a:r>
            <a:r>
              <a:rPr lang="en-US" sz="1200" kern="1200" dirty="0" smtClean="0">
                <a:solidFill>
                  <a:schemeClr val="tx1"/>
                </a:solidFill>
                <a:effectLst/>
                <a:latin typeface="+mn-lt"/>
                <a:ea typeface="+mn-ea"/>
                <a:cs typeface="+mn-cs"/>
              </a:rPr>
              <a:t>?</a:t>
            </a:r>
            <a:br>
              <a:rPr lang="en-US" sz="1200" kern="1200" dirty="0" smtClean="0">
                <a:solidFill>
                  <a:schemeClr val="tx1"/>
                </a:solidFill>
                <a:effectLst/>
                <a:latin typeface="+mn-lt"/>
                <a:ea typeface="+mn-ea"/>
                <a:cs typeface="+mn-cs"/>
              </a:rPr>
            </a:br>
            <a:r>
              <a:rPr lang="he-IL" sz="1200" kern="1200" dirty="0" smtClean="0">
                <a:solidFill>
                  <a:schemeClr val="tx1"/>
                </a:solidFill>
                <a:effectLst/>
                <a:latin typeface="+mn-lt"/>
                <a:ea typeface="+mn-ea"/>
                <a:cs typeface="+mn-cs"/>
              </a:rPr>
              <a:t>אין ספק שעם ישראל קדוש וטהור</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אך אי אפשר להתעלם מכך שלאורך כל ההיסטוריה יצר הרע הצליח להיאחז מעט בעם ישראל ולפגום מעוצמתו וקדושתו. אלא שלמרות אותם פגמים וכתמים וקמטים </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עדיין גדולה אהבת ה</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לישראל</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אהבה עזה וחזקה</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עד כדי כך שה</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מכריז לנצח נצחים </a:t>
            </a:r>
            <a:r>
              <a:rPr lang="ar-SA" sz="1200" kern="1200" dirty="0" smtClean="0">
                <a:solidFill>
                  <a:schemeClr val="tx1"/>
                </a:solidFill>
                <a:effectLst/>
                <a:latin typeface="+mn-lt"/>
                <a:ea typeface="+mn-ea"/>
                <a:cs typeface="+mn-cs"/>
              </a:rPr>
              <a:t>"</a:t>
            </a:r>
            <a:r>
              <a:rPr lang="he-IL" sz="1200" kern="1200" dirty="0" smtClean="0">
                <a:solidFill>
                  <a:schemeClr val="tx1"/>
                </a:solidFill>
                <a:effectLst/>
                <a:latin typeface="+mn-lt"/>
                <a:ea typeface="+mn-ea"/>
                <a:cs typeface="+mn-cs"/>
              </a:rPr>
              <a:t>זכרתי לך חסד נעוריך אהבת כלולותיך</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מפני שה</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כביכול מסתכל עלינו רק בעין אחת </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ולא בשתי עיניים</a:t>
            </a:r>
            <a:r>
              <a:rPr lang="en-US" sz="1200" kern="1200" dirty="0" smtClean="0">
                <a:solidFill>
                  <a:schemeClr val="tx1"/>
                </a:solidFill>
                <a:effectLst/>
                <a:latin typeface="+mn-lt"/>
                <a:ea typeface="+mn-ea"/>
                <a:cs typeface="+mn-cs"/>
              </a:rPr>
              <a:t>.</a:t>
            </a:r>
            <a:br>
              <a:rPr lang="en-US" sz="1200" kern="1200" dirty="0" smtClean="0">
                <a:solidFill>
                  <a:schemeClr val="tx1"/>
                </a:solidFill>
                <a:effectLst/>
                <a:latin typeface="+mn-lt"/>
                <a:ea typeface="+mn-ea"/>
                <a:cs typeface="+mn-cs"/>
              </a:rPr>
            </a:br>
            <a:r>
              <a:rPr lang="he-IL" sz="1200" kern="1200" dirty="0" smtClean="0">
                <a:solidFill>
                  <a:schemeClr val="tx1"/>
                </a:solidFill>
                <a:effectLst/>
                <a:latin typeface="+mn-lt"/>
                <a:ea typeface="+mn-ea"/>
                <a:cs typeface="+mn-cs"/>
              </a:rPr>
              <a:t>בורא עולם כביכול עוצם עין אחת ומתעלם מכל החלק הלא טוב שבנו</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והוא מביט עלינו מהעין </a:t>
            </a:r>
            <a:r>
              <a:rPr lang="he-IL" sz="1200" kern="1200" dirty="0" err="1" smtClean="0">
                <a:solidFill>
                  <a:schemeClr val="tx1"/>
                </a:solidFill>
                <a:effectLst/>
                <a:latin typeface="+mn-lt"/>
                <a:ea typeface="+mn-ea"/>
                <a:cs typeface="+mn-cs"/>
              </a:rPr>
              <a:t>השניה</a:t>
            </a:r>
            <a:r>
              <a:rPr lang="he-IL"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והוא מתמקד רק בדברים הטובים שבנו</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עד כדי כך שהבורא יכול להסתכל על הרשע הגדול ביותר בישראל ולחוש כלפיו אהבה עד אין קץ</a:t>
            </a:r>
          </a:p>
          <a:p>
            <a:pPr algn="r" rtl="1"/>
            <a:endParaRPr lang="he-IL"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וראה הביטוי: "מעלים עין"</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11</a:t>
            </a:fld>
            <a:endParaRPr lang="en-US"/>
          </a:p>
        </p:txBody>
      </p:sp>
    </p:spTree>
    <p:extLst>
      <p:ext uri="{BB962C8B-B14F-4D97-AF65-F5344CB8AC3E}">
        <p14:creationId xmlns:p14="http://schemas.microsoft.com/office/powerpoint/2010/main" val="1990207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kern="1200" dirty="0" smtClean="0">
                <a:solidFill>
                  <a:schemeClr val="tx1"/>
                </a:solidFill>
                <a:effectLst/>
                <a:latin typeface="+mn-lt"/>
                <a:ea typeface="+mn-ea"/>
                <a:cs typeface="+mn-cs"/>
              </a:rPr>
              <a:t>ראיה, שמיעה</a:t>
            </a:r>
          </a:p>
          <a:p>
            <a:pPr algn="r" rtl="1"/>
            <a:r>
              <a:rPr lang="he-IL" sz="1200" kern="1200" dirty="0" smtClean="0">
                <a:solidFill>
                  <a:schemeClr val="tx1"/>
                </a:solidFill>
                <a:effectLst/>
                <a:latin typeface="+mn-lt"/>
                <a:ea typeface="+mn-ea"/>
                <a:cs typeface="+mn-cs"/>
              </a:rPr>
              <a:t>ומעבר אל הטבע. דימוי</a:t>
            </a:r>
            <a:r>
              <a:rPr lang="he-IL" sz="1200" kern="1200" baseline="0" dirty="0" smtClean="0">
                <a:solidFill>
                  <a:schemeClr val="tx1"/>
                </a:solidFill>
                <a:effectLst/>
                <a:latin typeface="+mn-lt"/>
                <a:ea typeface="+mn-ea"/>
                <a:cs typeface="+mn-cs"/>
              </a:rPr>
              <a:t> קולו של הדוד לעופר איילים ודימוי הרעיה ליונה (דימויים אלו מופיעים פעמים רבות בשיר השירים)</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12</a:t>
            </a:fld>
            <a:endParaRPr lang="en-US"/>
          </a:p>
        </p:txBody>
      </p:sp>
    </p:spTree>
    <p:extLst>
      <p:ext uri="{BB962C8B-B14F-4D97-AF65-F5344CB8AC3E}">
        <p14:creationId xmlns:p14="http://schemas.microsoft.com/office/powerpoint/2010/main" val="39486607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200" b="1" kern="1200" dirty="0" smtClean="0">
                <a:solidFill>
                  <a:schemeClr val="tx1"/>
                </a:solidFill>
                <a:effectLst/>
                <a:latin typeface="+mn-lt"/>
                <a:ea typeface="+mn-ea"/>
                <a:cs typeface="+mn-cs"/>
              </a:rPr>
              <a:t>יוסי שטרן</a:t>
            </a:r>
            <a:r>
              <a:rPr lang="ar-SA"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(1923 – 1992) </a:t>
            </a:r>
            <a:r>
              <a:rPr lang="he-IL" sz="1200" kern="1200" dirty="0" smtClean="0">
                <a:solidFill>
                  <a:schemeClr val="tx1"/>
                </a:solidFill>
                <a:effectLst/>
                <a:latin typeface="+mn-lt"/>
                <a:ea typeface="+mn-ea"/>
                <a:cs typeface="+mn-cs"/>
              </a:rPr>
              <a:t>היה</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צייר</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ומאייר</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ישראלי</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נודע בציורי דמויות ונופים של העיר</a:t>
            </a:r>
            <a:r>
              <a:rPr lang="ar-SA"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ירושלים</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והווי הלוחמים בארגונים צבאיים לפני קום המדינה</a:t>
            </a:r>
            <a:r>
              <a:rPr lang="en-US" sz="1200" kern="1200" dirty="0" smtClean="0">
                <a:solidFill>
                  <a:schemeClr val="tx1"/>
                </a:solidFill>
                <a:effectLst/>
                <a:latin typeface="+mn-lt"/>
                <a:ea typeface="+mn-ea"/>
                <a:cs typeface="+mn-cs"/>
              </a:rPr>
              <a:t>, </a:t>
            </a:r>
            <a:r>
              <a:rPr lang="he-IL" sz="1200" kern="1200" dirty="0" err="1" smtClean="0">
                <a:solidFill>
                  <a:schemeClr val="tx1"/>
                </a:solidFill>
                <a:effectLst/>
                <a:latin typeface="+mn-lt"/>
                <a:ea typeface="+mn-ea"/>
                <a:cs typeface="+mn-cs"/>
              </a:rPr>
              <a:t>צה</a:t>
            </a:r>
            <a:r>
              <a:rPr lang="ar-SA" sz="1200" kern="1200" dirty="0" smtClean="0">
                <a:solidFill>
                  <a:schemeClr val="tx1"/>
                </a:solidFill>
                <a:effectLst/>
                <a:latin typeface="+mn-lt"/>
                <a:ea typeface="+mn-ea"/>
                <a:cs typeface="+mn-cs"/>
              </a:rPr>
              <a:t>"</a:t>
            </a:r>
            <a:r>
              <a:rPr lang="he-IL" sz="1200" kern="1200" dirty="0" smtClean="0">
                <a:solidFill>
                  <a:schemeClr val="tx1"/>
                </a:solidFill>
                <a:effectLst/>
                <a:latin typeface="+mn-lt"/>
                <a:ea typeface="+mn-ea"/>
                <a:cs typeface="+mn-cs"/>
              </a:rPr>
              <a:t>ל</a:t>
            </a:r>
            <a:r>
              <a:rPr lang="en-US" sz="1200" kern="1200" dirty="0" smtClean="0">
                <a:solidFill>
                  <a:schemeClr val="tx1"/>
                </a:solidFill>
                <a:effectLst/>
                <a:latin typeface="+mn-lt"/>
                <a:ea typeface="+mn-ea"/>
                <a:cs typeface="+mn-cs"/>
              </a:rPr>
              <a:t> </a:t>
            </a:r>
            <a:r>
              <a:rPr lang="he-IL" sz="1200" kern="1200" dirty="0" err="1" smtClean="0">
                <a:solidFill>
                  <a:schemeClr val="tx1"/>
                </a:solidFill>
                <a:effectLst/>
                <a:latin typeface="+mn-lt"/>
                <a:ea typeface="+mn-ea"/>
                <a:cs typeface="+mn-cs"/>
              </a:rPr>
              <a:t>וגדנ</a:t>
            </a:r>
            <a:r>
              <a:rPr lang="ar-SA" sz="1200" kern="1200" dirty="0" smtClean="0">
                <a:solidFill>
                  <a:schemeClr val="tx1"/>
                </a:solidFill>
                <a:effectLst/>
                <a:latin typeface="+mn-lt"/>
                <a:ea typeface="+mn-ea"/>
                <a:cs typeface="+mn-cs"/>
              </a:rPr>
              <a:t>"</a:t>
            </a:r>
            <a:r>
              <a:rPr lang="he-IL" sz="1200" kern="1200" dirty="0" smtClean="0">
                <a:solidFill>
                  <a:schemeClr val="tx1"/>
                </a:solidFill>
                <a:effectLst/>
                <a:latin typeface="+mn-lt"/>
                <a:ea typeface="+mn-ea"/>
                <a:cs typeface="+mn-cs"/>
              </a:rPr>
              <a:t>ע</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זכה לפרסים אחדים על עבודתו האמנותית</a:t>
            </a:r>
            <a:r>
              <a:rPr lang="en-US" sz="1200" kern="1200" dirty="0" smtClean="0">
                <a:solidFill>
                  <a:schemeClr val="tx1"/>
                </a:solidFill>
                <a:effectLst/>
                <a:latin typeface="+mn-lt"/>
                <a:ea typeface="+mn-ea"/>
                <a:cs typeface="+mn-cs"/>
              </a:rPr>
              <a:t>.</a:t>
            </a:r>
          </a:p>
          <a:p>
            <a:pPr algn="r" rtl="1"/>
            <a:endParaRPr lang="he-IL" sz="1200" kern="1200" dirty="0" smtClean="0">
              <a:solidFill>
                <a:schemeClr val="tx1"/>
              </a:solidFill>
              <a:effectLst/>
              <a:latin typeface="+mn-lt"/>
              <a:ea typeface="+mn-ea"/>
              <a:cs typeface="+mn-cs"/>
            </a:endParaRPr>
          </a:p>
          <a:p>
            <a:pPr rtl="1"/>
            <a:r>
              <a:rPr lang="ar-SA"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algn="r" rtl="1"/>
            <a:r>
              <a:rPr lang="he-IL" sz="1200" b="1" kern="1200" dirty="0" smtClean="0">
                <a:solidFill>
                  <a:schemeClr val="tx1"/>
                </a:solidFill>
                <a:effectLst/>
                <a:latin typeface="+mn-lt"/>
                <a:ea typeface="+mn-ea"/>
                <a:cs typeface="+mn-cs"/>
              </a:rPr>
              <a:t>אפרים משה </a:t>
            </a:r>
            <a:r>
              <a:rPr lang="he-IL" sz="1200" b="1" kern="1200" dirty="0" err="1" smtClean="0">
                <a:solidFill>
                  <a:schemeClr val="tx1"/>
                </a:solidFill>
                <a:effectLst/>
                <a:latin typeface="+mn-lt"/>
                <a:ea typeface="+mn-ea"/>
                <a:cs typeface="+mn-cs"/>
              </a:rPr>
              <a:t>ליליֶין</a:t>
            </a:r>
            <a:r>
              <a:rPr lang="he-IL" sz="1200" kern="1200" dirty="0" smtClean="0">
                <a:solidFill>
                  <a:schemeClr val="tx1"/>
                </a:solidFill>
                <a:effectLst/>
                <a:latin typeface="+mn-lt"/>
                <a:ea typeface="+mn-ea"/>
                <a:cs typeface="+mn-cs"/>
              </a:rPr>
              <a:t> 1874-1925היה צייר</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צלם</a:t>
            </a:r>
            <a:r>
              <a:rPr lang="en-US" sz="1200" kern="1200" dirty="0" smtClean="0">
                <a:solidFill>
                  <a:schemeClr val="tx1"/>
                </a:solidFill>
                <a:effectLst/>
                <a:latin typeface="+mn-lt"/>
                <a:ea typeface="+mn-ea"/>
                <a:cs typeface="+mn-cs"/>
              </a:rPr>
              <a:t> </a:t>
            </a:r>
            <a:r>
              <a:rPr lang="he-IL" sz="1200" kern="1200" dirty="0" err="1" smtClean="0">
                <a:solidFill>
                  <a:schemeClr val="tx1"/>
                </a:solidFill>
                <a:effectLst/>
                <a:latin typeface="+mn-lt"/>
                <a:ea typeface="+mn-ea"/>
                <a:cs typeface="+mn-cs"/>
              </a:rPr>
              <a:t>ותחריטאי</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יהודי</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שפעל בגרמניה</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ובארץ ישראל</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ממייסדי</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בצלאל</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המזוהה עם סגנון האר נובו</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שמו יצא לפניו בשל יצירתו בנושאי יהדות</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וציונות</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מכונה לעתים "האמן הציוני הראשון".‏‏‏</a:t>
            </a:r>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 </a:t>
            </a:r>
          </a:p>
          <a:p>
            <a:pPr algn="r" rtl="1"/>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13</a:t>
            </a:fld>
            <a:endParaRPr lang="en-US"/>
          </a:p>
        </p:txBody>
      </p:sp>
    </p:spTree>
    <p:extLst>
      <p:ext uri="{BB962C8B-B14F-4D97-AF65-F5344CB8AC3E}">
        <p14:creationId xmlns:p14="http://schemas.microsoft.com/office/powerpoint/2010/main" val="14248721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kern="1200" dirty="0" smtClean="0">
                <a:solidFill>
                  <a:schemeClr val="tx1"/>
                </a:solidFill>
                <a:effectLst/>
                <a:latin typeface="+mn-lt"/>
                <a:ea typeface="+mn-ea"/>
                <a:cs typeface="+mn-cs"/>
              </a:rPr>
              <a:t>המילה לחבל: בעברית מודרנית משמעות של פגיעה בזדון ללא קונוטציה מינית.</a:t>
            </a:r>
          </a:p>
          <a:p>
            <a:pPr algn="r" rtl="1"/>
            <a:r>
              <a:rPr lang="he-IL" sz="1200" kern="1200" dirty="0" smtClean="0">
                <a:solidFill>
                  <a:schemeClr val="tx1"/>
                </a:solidFill>
                <a:effectLst/>
                <a:latin typeface="+mn-lt"/>
                <a:ea typeface="+mn-ea"/>
                <a:cs typeface="+mn-cs"/>
              </a:rPr>
              <a:t>בתנך: קיים במשמעות מינית: או לבעול, או לכרוע ללדת.</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14</a:t>
            </a:fld>
            <a:endParaRPr lang="en-US"/>
          </a:p>
        </p:txBody>
      </p:sp>
    </p:spTree>
    <p:extLst>
      <p:ext uri="{BB962C8B-B14F-4D97-AF65-F5344CB8AC3E}">
        <p14:creationId xmlns:p14="http://schemas.microsoft.com/office/powerpoint/2010/main" val="2959371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b="0" i="0" kern="1200" dirty="0" smtClean="0">
                <a:solidFill>
                  <a:schemeClr val="tx1"/>
                </a:solidFill>
                <a:effectLst/>
                <a:latin typeface="+mn-lt"/>
                <a:ea typeface="+mn-ea"/>
                <a:cs typeface="+mn-cs"/>
              </a:rPr>
              <a:t>המאיירת </a:t>
            </a:r>
            <a:r>
              <a:rPr lang="he-IL" sz="1200" b="1" i="0" kern="1200" dirty="0" smtClean="0">
                <a:solidFill>
                  <a:schemeClr val="tx1"/>
                </a:solidFill>
                <a:effectLst/>
                <a:latin typeface="+mn-lt"/>
                <a:ea typeface="+mn-ea"/>
                <a:cs typeface="+mn-cs"/>
              </a:rPr>
              <a:t>תמר מסר </a:t>
            </a:r>
            <a:r>
              <a:rPr lang="he-IL" sz="1200" b="0" i="0" kern="1200" dirty="0" smtClean="0">
                <a:solidFill>
                  <a:schemeClr val="tx1"/>
                </a:solidFill>
                <a:effectLst/>
                <a:latin typeface="+mn-lt"/>
                <a:ea typeface="+mn-ea"/>
                <a:cs typeface="+mn-cs"/>
              </a:rPr>
              <a:t>היא אמנית די אנונימית בישראל, אבל בחו”ל עבודותיה – איורים והדפסות בנושאים תנכ”יים – נקנו על ידי אספנים פרטיים ומככבות באוספים רבים של מוסדות מכובדים. למשל, המוזיאון היהודי בניו יורק, ספריית הקונגרס בוושינגטון, אוספי הספרים הנדירים של אוניברסיטאות </a:t>
            </a:r>
            <a:r>
              <a:rPr lang="he-IL" sz="1200" b="0" i="0" kern="1200" dirty="0" err="1" smtClean="0">
                <a:solidFill>
                  <a:schemeClr val="tx1"/>
                </a:solidFill>
                <a:effectLst/>
                <a:latin typeface="+mn-lt"/>
                <a:ea typeface="+mn-ea"/>
                <a:cs typeface="+mn-cs"/>
              </a:rPr>
              <a:t>הארוורד</a:t>
            </a:r>
            <a:r>
              <a:rPr lang="he-IL" sz="1200" b="0" i="0" kern="1200" dirty="0" smtClean="0">
                <a:solidFill>
                  <a:schemeClr val="tx1"/>
                </a:solidFill>
                <a:effectLst/>
                <a:latin typeface="+mn-lt"/>
                <a:ea typeface="+mn-ea"/>
                <a:cs typeface="+mn-cs"/>
              </a:rPr>
              <a:t> וייל ועוד.</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15</a:t>
            </a:fld>
            <a:endParaRPr lang="en-US"/>
          </a:p>
        </p:txBody>
      </p:sp>
    </p:spTree>
    <p:extLst>
      <p:ext uri="{BB962C8B-B14F-4D97-AF65-F5344CB8AC3E}">
        <p14:creationId xmlns:p14="http://schemas.microsoft.com/office/powerpoint/2010/main" val="24103761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200" dirty="0" smtClean="0">
                <a:solidFill>
                  <a:srgbClr val="0066FF"/>
                </a:solidFill>
                <a:latin typeface="David" panose="020E0502060401010101" pitchFamily="34" charset="-79"/>
                <a:cs typeface="David" panose="020E0502060401010101" pitchFamily="34" charset="-79"/>
              </a:rPr>
              <a:t>דוד – דודא - דודאים</a:t>
            </a:r>
            <a:endParaRPr lang="en-US" sz="1200" dirty="0" smtClean="0">
              <a:solidFill>
                <a:srgbClr val="0066FF"/>
              </a:solidFill>
              <a:latin typeface="David" panose="020E0502060401010101" pitchFamily="34" charset="-79"/>
              <a:cs typeface="David" panose="020E0502060401010101" pitchFamily="34" charset="-79"/>
            </a:endParaRPr>
          </a:p>
          <a:p>
            <a:pPr algn="r" rtl="1"/>
            <a:r>
              <a:rPr lang="he-IL" sz="1200" b="0" i="0" kern="1200" dirty="0" smtClean="0">
                <a:solidFill>
                  <a:schemeClr val="tx1"/>
                </a:solidFill>
                <a:effectLst/>
                <a:latin typeface="+mn-lt"/>
                <a:ea typeface="+mn-ea"/>
                <a:cs typeface="+mn-cs"/>
              </a:rPr>
              <a:t>את צמח הדודאים אנו פוגשים בספר בראשית. ראובן, בנה בכורה של לאה אמנו מוצא את צמח הדודאים פורח בר בשדה, קוטף אותו, ומביא אותו הביתה. רחל, אחותה העקרה של לאה, עושה עמה עסקה. לאה תיתן לה את הדודאים ורחל תיתן בתמורה לילה עם יעקב, הבעל של שתיהן. </a:t>
            </a:r>
          </a:p>
          <a:p>
            <a:pPr algn="r" rtl="1"/>
            <a:r>
              <a:rPr lang="he-IL" sz="1200" b="0" i="0" kern="1200" dirty="0" smtClean="0">
                <a:solidFill>
                  <a:schemeClr val="tx1"/>
                </a:solidFill>
                <a:effectLst/>
                <a:latin typeface="+mn-lt"/>
                <a:ea typeface="+mn-ea"/>
                <a:cs typeface="+mn-cs"/>
              </a:rPr>
              <a:t>כפי שמצטייר בסיפור מקראי זה, צמח הדודאים או </a:t>
            </a:r>
            <a:r>
              <a:rPr lang="he-IL" sz="1200" b="0" i="0" kern="1200" dirty="0" err="1" smtClean="0">
                <a:solidFill>
                  <a:schemeClr val="tx1"/>
                </a:solidFill>
                <a:effectLst/>
                <a:latin typeface="+mn-lt"/>
                <a:ea typeface="+mn-ea"/>
                <a:cs typeface="+mn-cs"/>
              </a:rPr>
              <a:t>אטרופה</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מנדרגורה</a:t>
            </a:r>
            <a:r>
              <a:rPr lang="he-IL" sz="1200" b="0" i="0" kern="1200" dirty="0" smtClean="0">
                <a:solidFill>
                  <a:schemeClr val="tx1"/>
                </a:solidFill>
                <a:effectLst/>
                <a:latin typeface="+mn-lt"/>
                <a:ea typeface="+mn-ea"/>
                <a:cs typeface="+mn-cs"/>
              </a:rPr>
              <a:t> בשמו המדעי, נחשב משך שנים רבות סגולה לפריון וריפוי עקרות. ככל הנראה הדבר נובע לא מתכונותיו הבוטניות, אלא מצורת השורש העבה שלו, שמזכיר לעיתים את צורת איבר המין הגברי. ולא רק נשים עקרות השתמשו בו. גם נשים פוריות צרכו את הצמח הרעיל מפני שהאמינו כי הוא יסייע להם בלידת בנים זכרים. אפילו גברים במזרח התיכון עונדים עד היום מחרוזת מפירות הצמח כקמע וכסגולה לאון גברי.</a:t>
            </a:r>
          </a:p>
          <a:p>
            <a:pPr algn="r" rtl="1"/>
            <a:r>
              <a:rPr lang="he-IL" sz="1200" b="0" i="0" kern="1200" dirty="0" smtClean="0">
                <a:solidFill>
                  <a:schemeClr val="tx1"/>
                </a:solidFill>
                <a:effectLst/>
                <a:latin typeface="+mn-lt"/>
                <a:ea typeface="+mn-ea"/>
                <a:cs typeface="+mn-cs"/>
              </a:rPr>
              <a:t>הדודאים הוא עשב רב שנתי רעיל, מכיל אלקלואיד, בעל ניחוח חזק ובלתי נעים. הוא שייך לסוג סולנום ממשפחת הסולניים ומקורו במזרח התיכון. הוא צומח באגן הים התיכון ובהרי ההימלאיה.</a:t>
            </a:r>
          </a:p>
          <a:p>
            <a:pPr algn="r" rtl="1"/>
            <a:endParaRPr lang="en-US" sz="1200" kern="1200" dirty="0" smtClean="0">
              <a:solidFill>
                <a:schemeClr val="tx1"/>
              </a:solidFill>
              <a:effectLst/>
              <a:latin typeface="+mn-lt"/>
              <a:ea typeface="+mn-ea"/>
              <a:cs typeface="+mn-cs"/>
            </a:endParaRPr>
          </a:p>
          <a:p>
            <a:pPr algn="r" rtl="1"/>
            <a:endParaRPr lang="he-IL" sz="1200" b="0" i="0" kern="1200" dirty="0" smtClean="0">
              <a:solidFill>
                <a:schemeClr val="tx1"/>
              </a:solidFill>
              <a:effectLst/>
              <a:latin typeface="+mn-lt"/>
              <a:ea typeface="+mn-ea"/>
              <a:cs typeface="+mn-cs"/>
            </a:endParaRPr>
          </a:p>
          <a:p>
            <a:pPr algn="r" rtl="1"/>
            <a:endParaRPr lang="he-IL" sz="1200" b="0" i="0" kern="1200" dirty="0" smtClean="0">
              <a:solidFill>
                <a:schemeClr val="tx1"/>
              </a:solidFill>
              <a:effectLst/>
              <a:latin typeface="+mn-lt"/>
              <a:ea typeface="+mn-ea"/>
              <a:cs typeface="+mn-cs"/>
            </a:endParaRPr>
          </a:p>
          <a:p>
            <a:pPr marL="0" marR="0" indent="0" algn="r" defTabSz="914400" rtl="1" eaLnBrk="1" fontAlgn="auto" latinLnBrk="0" hangingPunct="1">
              <a:lnSpc>
                <a:spcPct val="100000"/>
              </a:lnSpc>
              <a:spcBef>
                <a:spcPts val="0"/>
              </a:spcBef>
              <a:spcAft>
                <a:spcPts val="0"/>
              </a:spcAft>
              <a:buClrTx/>
              <a:buSzTx/>
              <a:buFontTx/>
              <a:buNone/>
              <a:tabLst/>
              <a:defRPr/>
            </a:pPr>
            <a:r>
              <a:rPr lang="he-IL" sz="1200" b="1" kern="1200" dirty="0" smtClean="0">
                <a:solidFill>
                  <a:schemeClr val="tx1"/>
                </a:solidFill>
                <a:effectLst/>
                <a:latin typeface="+mn-lt"/>
                <a:ea typeface="+mn-ea"/>
                <a:cs typeface="+mn-cs"/>
              </a:rPr>
              <a:t>צמח שרוע על האדמה</a:t>
            </a:r>
            <a:r>
              <a:rPr lang="ar-SA" sz="1200" b="1" kern="1200" dirty="0" smtClean="0">
                <a:solidFill>
                  <a:schemeClr val="tx1"/>
                </a:solidFill>
                <a:effectLst/>
                <a:latin typeface="+mn-lt"/>
                <a:ea typeface="+mn-ea"/>
                <a:cs typeface="+mn-cs"/>
              </a:rPr>
              <a:t>, </a:t>
            </a:r>
            <a:r>
              <a:rPr lang="he-IL" sz="1200" b="1" kern="1200" dirty="0" smtClean="0">
                <a:solidFill>
                  <a:schemeClr val="tx1"/>
                </a:solidFill>
                <a:effectLst/>
                <a:latin typeface="+mn-lt"/>
                <a:ea typeface="+mn-ea"/>
                <a:cs typeface="+mn-cs"/>
              </a:rPr>
              <a:t>רב שנתי</a:t>
            </a:r>
            <a:r>
              <a:rPr lang="ar-SA" sz="1200" b="1" kern="1200" dirty="0" smtClean="0">
                <a:solidFill>
                  <a:schemeClr val="tx1"/>
                </a:solidFill>
                <a:effectLst/>
                <a:latin typeface="+mn-lt"/>
                <a:ea typeface="+mn-ea"/>
                <a:cs typeface="+mn-cs"/>
              </a:rPr>
              <a:t>, </a:t>
            </a:r>
            <a:r>
              <a:rPr lang="he-IL" sz="1200" b="1" kern="1200" dirty="0" smtClean="0">
                <a:solidFill>
                  <a:schemeClr val="tx1"/>
                </a:solidFill>
                <a:effectLst/>
                <a:latin typeface="+mn-lt"/>
                <a:ea typeface="+mn-ea"/>
                <a:cs typeface="+mn-cs"/>
              </a:rPr>
              <a:t>הפורח בחודשים אדר וניסן</a:t>
            </a:r>
            <a:r>
              <a:rPr lang="ar-SA" sz="1200" b="1" kern="1200" dirty="0" smtClean="0">
                <a:solidFill>
                  <a:schemeClr val="tx1"/>
                </a:solidFill>
                <a:effectLst/>
                <a:latin typeface="+mn-lt"/>
                <a:ea typeface="+mn-ea"/>
                <a:cs typeface="+mn-cs"/>
              </a:rPr>
              <a:t/>
            </a:r>
            <a:br>
              <a:rPr lang="ar-SA" sz="1200" b="1" kern="1200" dirty="0" smtClean="0">
                <a:solidFill>
                  <a:schemeClr val="tx1"/>
                </a:solidFill>
                <a:effectLst/>
                <a:latin typeface="+mn-lt"/>
                <a:ea typeface="+mn-ea"/>
                <a:cs typeface="+mn-cs"/>
              </a:rPr>
            </a:br>
            <a:r>
              <a:rPr lang="he-IL" sz="1200" b="1" kern="1200" dirty="0" smtClean="0">
                <a:solidFill>
                  <a:schemeClr val="tx1"/>
                </a:solidFill>
                <a:effectLst/>
                <a:latin typeface="+mn-lt"/>
                <a:ea typeface="+mn-ea"/>
                <a:cs typeface="+mn-cs"/>
              </a:rPr>
              <a:t>ולקראת חודש ניסן אייר</a:t>
            </a:r>
            <a:r>
              <a:rPr lang="ar-SA" sz="1200" b="1" kern="1200" dirty="0" smtClean="0">
                <a:solidFill>
                  <a:schemeClr val="tx1"/>
                </a:solidFill>
                <a:effectLst/>
                <a:latin typeface="+mn-lt"/>
                <a:ea typeface="+mn-ea"/>
                <a:cs typeface="+mn-cs"/>
              </a:rPr>
              <a:t>, </a:t>
            </a:r>
            <a:r>
              <a:rPr lang="he-IL" sz="1200" b="1" kern="1200" dirty="0" smtClean="0">
                <a:solidFill>
                  <a:schemeClr val="tx1"/>
                </a:solidFill>
                <a:effectLst/>
                <a:latin typeface="+mn-lt"/>
                <a:ea typeface="+mn-ea"/>
                <a:cs typeface="+mn-cs"/>
              </a:rPr>
              <a:t>הפרחים הסגולים הופכים לפירות בעלי ריח</a:t>
            </a:r>
            <a:r>
              <a:rPr lang="ar-SA" sz="1200" kern="1200" dirty="0" smtClean="0">
                <a:solidFill>
                  <a:schemeClr val="tx1"/>
                </a:solidFill>
                <a:effectLst/>
                <a:latin typeface="+mn-lt"/>
                <a:ea typeface="+mn-ea"/>
                <a:cs typeface="+mn-cs"/>
              </a:rPr>
              <a:t> </a:t>
            </a:r>
            <a:r>
              <a:rPr lang="he-IL" sz="1200" b="1" kern="1200" dirty="0" smtClean="0">
                <a:solidFill>
                  <a:schemeClr val="tx1"/>
                </a:solidFill>
                <a:effectLst/>
                <a:latin typeface="+mn-lt"/>
                <a:ea typeface="+mn-ea"/>
                <a:cs typeface="+mn-cs"/>
              </a:rPr>
              <a:t>טוב ומשכר</a:t>
            </a:r>
            <a:r>
              <a:rPr lang="ar-SA" sz="1200" b="1" kern="1200" dirty="0" smtClean="0">
                <a:solidFill>
                  <a:schemeClr val="tx1"/>
                </a:solidFill>
                <a:effectLst/>
                <a:latin typeface="+mn-lt"/>
                <a:ea typeface="+mn-ea"/>
                <a:cs typeface="+mn-cs"/>
              </a:rPr>
              <a:t>, </a:t>
            </a:r>
            <a:r>
              <a:rPr lang="he-IL" sz="1200" b="1" kern="1200" dirty="0" smtClean="0">
                <a:solidFill>
                  <a:schemeClr val="tx1"/>
                </a:solidFill>
                <a:effectLst/>
                <a:latin typeface="+mn-lt"/>
                <a:ea typeface="+mn-ea"/>
                <a:cs typeface="+mn-cs"/>
              </a:rPr>
              <a:t>כמו שכתוב בשיר השירים </a:t>
            </a:r>
            <a:r>
              <a:rPr lang="ar-SA" sz="1200" b="1" kern="1200" dirty="0" smtClean="0">
                <a:solidFill>
                  <a:schemeClr val="tx1"/>
                </a:solidFill>
                <a:effectLst/>
                <a:latin typeface="+mn-lt"/>
                <a:ea typeface="+mn-ea"/>
                <a:cs typeface="+mn-cs"/>
              </a:rPr>
              <a:t>"</a:t>
            </a:r>
            <a:br>
              <a:rPr lang="ar-SA" sz="1200" b="1" kern="1200" dirty="0" smtClean="0">
                <a:solidFill>
                  <a:schemeClr val="tx1"/>
                </a:solidFill>
                <a:effectLst/>
                <a:latin typeface="+mn-lt"/>
                <a:ea typeface="+mn-ea"/>
                <a:cs typeface="+mn-cs"/>
              </a:rPr>
            </a:br>
            <a:r>
              <a:rPr lang="he-IL" sz="1200" b="1" u="sng" kern="1200" dirty="0" smtClean="0">
                <a:solidFill>
                  <a:schemeClr val="tx1"/>
                </a:solidFill>
                <a:effectLst/>
                <a:latin typeface="+mn-lt"/>
                <a:ea typeface="+mn-ea"/>
                <a:cs typeface="+mn-cs"/>
              </a:rPr>
              <a:t>הדודאים נתנו ריח</a:t>
            </a:r>
            <a:r>
              <a:rPr lang="ar-SA" sz="1200" b="1" u="sng" kern="1200" dirty="0" smtClean="0">
                <a:solidFill>
                  <a:schemeClr val="tx1"/>
                </a:solidFill>
                <a:effectLst/>
                <a:latin typeface="+mn-lt"/>
                <a:ea typeface="+mn-ea"/>
                <a:cs typeface="+mn-cs"/>
              </a:rPr>
              <a:t>".</a:t>
            </a:r>
            <a:r>
              <a:rPr lang="ar-SA" sz="1200" kern="1200" dirty="0" smtClean="0">
                <a:solidFill>
                  <a:schemeClr val="tx1"/>
                </a:solidFill>
                <a:effectLst/>
                <a:latin typeface="+mn-lt"/>
                <a:ea typeface="+mn-ea"/>
                <a:cs typeface="+mn-cs"/>
              </a:rPr>
              <a:t> </a:t>
            </a:r>
            <a:r>
              <a:rPr lang="ar-SA" sz="1200" b="1" kern="1200" dirty="0" smtClean="0">
                <a:solidFill>
                  <a:schemeClr val="tx1"/>
                </a:solidFill>
                <a:effectLst/>
                <a:latin typeface="+mn-lt"/>
                <a:ea typeface="+mn-ea"/>
                <a:cs typeface="+mn-cs"/>
              </a:rPr>
              <a:t/>
            </a:r>
            <a:br>
              <a:rPr lang="ar-SA" sz="1200" b="1" kern="1200" dirty="0" smtClean="0">
                <a:solidFill>
                  <a:schemeClr val="tx1"/>
                </a:solidFill>
                <a:effectLst/>
                <a:latin typeface="+mn-lt"/>
                <a:ea typeface="+mn-ea"/>
                <a:cs typeface="+mn-cs"/>
              </a:rPr>
            </a:br>
            <a:r>
              <a:rPr lang="he-IL" sz="1200" b="1" kern="1200" dirty="0" smtClean="0">
                <a:solidFill>
                  <a:schemeClr val="tx1"/>
                </a:solidFill>
                <a:effectLst/>
                <a:latin typeface="+mn-lt"/>
                <a:ea typeface="+mn-ea"/>
                <a:cs typeface="+mn-cs"/>
              </a:rPr>
              <a:t>הפרי בגודל של עגבניית</a:t>
            </a:r>
            <a:r>
              <a:rPr lang="ar-SA" sz="1200" b="1" kern="1200" dirty="0" smtClean="0">
                <a:solidFill>
                  <a:schemeClr val="tx1"/>
                </a:solidFill>
                <a:effectLst/>
                <a:latin typeface="+mn-lt"/>
                <a:ea typeface="+mn-ea"/>
                <a:cs typeface="+mn-cs"/>
              </a:rPr>
              <a:t> </a:t>
            </a:r>
            <a:r>
              <a:rPr lang="he-IL" sz="1200" b="1" kern="1200" dirty="0" smtClean="0">
                <a:solidFill>
                  <a:schemeClr val="tx1"/>
                </a:solidFill>
                <a:effectLst/>
                <a:latin typeface="+mn-lt"/>
                <a:ea typeface="+mn-ea"/>
                <a:cs typeface="+mn-cs"/>
              </a:rPr>
              <a:t>שרי בצבע כתום</a:t>
            </a:r>
            <a:r>
              <a:rPr lang="ar-SA" sz="1200" b="1" kern="1200" dirty="0" smtClean="0">
                <a:solidFill>
                  <a:schemeClr val="tx1"/>
                </a:solidFill>
                <a:effectLst/>
                <a:latin typeface="+mn-lt"/>
                <a:ea typeface="+mn-ea"/>
                <a:cs typeface="+mn-cs"/>
              </a:rPr>
              <a:t>.</a:t>
            </a:r>
            <a:r>
              <a:rPr lang="ar-SA" sz="1200" kern="1200" dirty="0" smtClean="0">
                <a:solidFill>
                  <a:schemeClr val="tx1"/>
                </a:solidFill>
                <a:effectLst/>
                <a:latin typeface="+mn-lt"/>
                <a:ea typeface="+mn-ea"/>
                <a:cs typeface="+mn-cs"/>
              </a:rPr>
              <a:t> </a:t>
            </a:r>
            <a:r>
              <a:rPr lang="he-IL" sz="1200" b="1" u="sng" kern="1200" dirty="0" smtClean="0">
                <a:solidFill>
                  <a:schemeClr val="tx1"/>
                </a:solidFill>
                <a:effectLst/>
                <a:latin typeface="+mn-lt"/>
                <a:ea typeface="+mn-ea"/>
                <a:cs typeface="+mn-cs"/>
              </a:rPr>
              <a:t>בעל שורש</a:t>
            </a:r>
            <a:r>
              <a:rPr lang="ar-SA" sz="1200" kern="1200" dirty="0" smtClean="0">
                <a:solidFill>
                  <a:schemeClr val="tx1"/>
                </a:solidFill>
                <a:effectLst/>
                <a:latin typeface="+mn-lt"/>
                <a:ea typeface="+mn-ea"/>
                <a:cs typeface="+mn-cs"/>
              </a:rPr>
              <a:t> </a:t>
            </a:r>
            <a:r>
              <a:rPr lang="he-IL" sz="1200" b="1" kern="1200" dirty="0" smtClean="0">
                <a:solidFill>
                  <a:schemeClr val="tx1"/>
                </a:solidFill>
                <a:effectLst/>
                <a:latin typeface="+mn-lt"/>
                <a:ea typeface="+mn-ea"/>
                <a:cs typeface="+mn-cs"/>
              </a:rPr>
              <a:t>עבה</a:t>
            </a:r>
            <a:r>
              <a:rPr lang="ar-SA" sz="1200" b="1" kern="1200" dirty="0" smtClean="0">
                <a:solidFill>
                  <a:schemeClr val="tx1"/>
                </a:solidFill>
                <a:effectLst/>
                <a:latin typeface="+mn-lt"/>
                <a:ea typeface="+mn-ea"/>
                <a:cs typeface="+mn-cs"/>
              </a:rPr>
              <a:t> </a:t>
            </a:r>
            <a:r>
              <a:rPr lang="he-IL" sz="1200" b="1" kern="1200" dirty="0" smtClean="0">
                <a:solidFill>
                  <a:schemeClr val="tx1"/>
                </a:solidFill>
                <a:effectLst/>
                <a:latin typeface="+mn-lt"/>
                <a:ea typeface="+mn-ea"/>
                <a:cs typeface="+mn-cs"/>
              </a:rPr>
              <a:t>הבא בצורות שונות</a:t>
            </a:r>
            <a:r>
              <a:rPr lang="ar-SA" sz="1200" b="1" kern="1200" dirty="0" smtClean="0">
                <a:solidFill>
                  <a:schemeClr val="tx1"/>
                </a:solidFill>
                <a:effectLst/>
                <a:latin typeface="+mn-lt"/>
                <a:ea typeface="+mn-ea"/>
                <a:cs typeface="+mn-cs"/>
              </a:rPr>
              <a:t>: </a:t>
            </a:r>
            <a:r>
              <a:rPr lang="he-IL" sz="1200" b="1" kern="1200" dirty="0" smtClean="0">
                <a:solidFill>
                  <a:schemeClr val="tx1"/>
                </a:solidFill>
                <a:effectLst/>
                <a:latin typeface="+mn-lt"/>
                <a:ea typeface="+mn-ea"/>
                <a:cs typeface="+mn-cs"/>
              </a:rPr>
              <a:t>גבר</a:t>
            </a:r>
            <a:r>
              <a:rPr lang="ar-SA" sz="1200" b="1" kern="1200" dirty="0" smtClean="0">
                <a:solidFill>
                  <a:schemeClr val="tx1"/>
                </a:solidFill>
                <a:effectLst/>
                <a:latin typeface="+mn-lt"/>
                <a:ea typeface="+mn-ea"/>
                <a:cs typeface="+mn-cs"/>
              </a:rPr>
              <a:t>,</a:t>
            </a:r>
            <a:r>
              <a:rPr lang="ar-SA" sz="1200" kern="1200" dirty="0" smtClean="0">
                <a:solidFill>
                  <a:schemeClr val="tx1"/>
                </a:solidFill>
                <a:effectLst/>
                <a:latin typeface="+mn-lt"/>
                <a:ea typeface="+mn-ea"/>
                <a:cs typeface="+mn-cs"/>
              </a:rPr>
              <a:t> </a:t>
            </a:r>
            <a:r>
              <a:rPr lang="he-IL" sz="1200" b="1" kern="1200" dirty="0" smtClean="0">
                <a:solidFill>
                  <a:schemeClr val="tx1"/>
                </a:solidFill>
                <a:effectLst/>
                <a:latin typeface="+mn-lt"/>
                <a:ea typeface="+mn-ea"/>
                <a:cs typeface="+mn-cs"/>
              </a:rPr>
              <a:t>אישה</a:t>
            </a:r>
            <a:r>
              <a:rPr lang="ar-SA" sz="1200" b="1" kern="1200" dirty="0" smtClean="0">
                <a:solidFill>
                  <a:schemeClr val="tx1"/>
                </a:solidFill>
                <a:effectLst/>
                <a:latin typeface="+mn-lt"/>
                <a:ea typeface="+mn-ea"/>
                <a:cs typeface="+mn-cs"/>
              </a:rPr>
              <a:t>,</a:t>
            </a:r>
            <a:br>
              <a:rPr lang="ar-SA" sz="1200" b="1" kern="1200" dirty="0" smtClean="0">
                <a:solidFill>
                  <a:schemeClr val="tx1"/>
                </a:solidFill>
                <a:effectLst/>
                <a:latin typeface="+mn-lt"/>
                <a:ea typeface="+mn-ea"/>
                <a:cs typeface="+mn-cs"/>
              </a:rPr>
            </a:br>
            <a:r>
              <a:rPr lang="he-IL" sz="1200" b="1" kern="1200" dirty="0" smtClean="0">
                <a:solidFill>
                  <a:schemeClr val="tx1"/>
                </a:solidFill>
                <a:effectLst/>
                <a:latin typeface="+mn-lt"/>
                <a:ea typeface="+mn-ea"/>
                <a:cs typeface="+mn-cs"/>
              </a:rPr>
              <a:t>אישה המחזיקה</a:t>
            </a:r>
            <a:r>
              <a:rPr lang="ar-SA" sz="1200" kern="1200" dirty="0" smtClean="0">
                <a:solidFill>
                  <a:schemeClr val="tx1"/>
                </a:solidFill>
                <a:effectLst/>
                <a:latin typeface="+mn-lt"/>
                <a:ea typeface="+mn-ea"/>
                <a:cs typeface="+mn-cs"/>
              </a:rPr>
              <a:t> </a:t>
            </a:r>
            <a:r>
              <a:rPr lang="he-IL" sz="1200" b="1" kern="1200" dirty="0" smtClean="0">
                <a:solidFill>
                  <a:schemeClr val="tx1"/>
                </a:solidFill>
                <a:effectLst/>
                <a:latin typeface="+mn-lt"/>
                <a:ea typeface="+mn-ea"/>
                <a:cs typeface="+mn-cs"/>
              </a:rPr>
              <a:t>בידיה תינוק וכן גבר המחזיק תינוק</a:t>
            </a:r>
            <a:r>
              <a:rPr lang="ar-SA" sz="1200" kern="1200" dirty="0" smtClean="0">
                <a:solidFill>
                  <a:schemeClr val="tx1"/>
                </a:solidFill>
                <a:effectLst/>
                <a:latin typeface="+mn-lt"/>
                <a:ea typeface="+mn-ea"/>
                <a:cs typeface="+mn-cs"/>
              </a:rPr>
              <a:t> </a:t>
            </a:r>
            <a:r>
              <a:rPr lang="he-IL" sz="1200" b="1" kern="1200" dirty="0" smtClean="0">
                <a:solidFill>
                  <a:schemeClr val="tx1"/>
                </a:solidFill>
                <a:effectLst/>
                <a:latin typeface="+mn-lt"/>
                <a:ea typeface="+mn-ea"/>
                <a:cs typeface="+mn-cs"/>
              </a:rPr>
              <a:t>או גבר ואשה</a:t>
            </a:r>
            <a:r>
              <a:rPr lang="ar-SA" sz="1200" kern="1200" dirty="0" smtClean="0">
                <a:solidFill>
                  <a:schemeClr val="tx1"/>
                </a:solidFill>
                <a:effectLst/>
                <a:latin typeface="+mn-lt"/>
                <a:ea typeface="+mn-ea"/>
                <a:cs typeface="+mn-cs"/>
              </a:rPr>
              <a:t> </a:t>
            </a:r>
            <a:r>
              <a:rPr lang="he-IL" sz="1200" b="1" kern="1200" dirty="0" smtClean="0">
                <a:solidFill>
                  <a:schemeClr val="tx1"/>
                </a:solidFill>
                <a:effectLst/>
                <a:latin typeface="+mn-lt"/>
                <a:ea typeface="+mn-ea"/>
                <a:cs typeface="+mn-cs"/>
              </a:rPr>
              <a:t>מחובקים</a:t>
            </a:r>
            <a:r>
              <a:rPr lang="ar-SA" sz="1200" b="1"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pPr algn="r" rtl="1"/>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רוברט</a:t>
            </a:r>
            <a:r>
              <a:rPr lang="he-IL" sz="1200" kern="1200" baseline="0" dirty="0" smtClean="0">
                <a:solidFill>
                  <a:schemeClr val="tx1"/>
                </a:solidFill>
                <a:effectLst/>
                <a:latin typeface="+mn-lt"/>
                <a:ea typeface="+mn-ea"/>
                <a:cs typeface="+mn-cs"/>
              </a:rPr>
              <a:t> </a:t>
            </a:r>
            <a:r>
              <a:rPr lang="he-IL" sz="1200" kern="1200" baseline="0" dirty="0" err="1" smtClean="0">
                <a:solidFill>
                  <a:schemeClr val="tx1"/>
                </a:solidFill>
                <a:effectLst/>
                <a:latin typeface="+mn-lt"/>
                <a:ea typeface="+mn-ea"/>
                <a:cs typeface="+mn-cs"/>
              </a:rPr>
              <a:t>בייטמן</a:t>
            </a:r>
            <a:r>
              <a:rPr lang="he-IL" sz="1200" kern="1200" baseline="0" dirty="0" smtClean="0">
                <a:solidFill>
                  <a:schemeClr val="tx1"/>
                </a:solidFill>
                <a:effectLst/>
                <a:latin typeface="+mn-lt"/>
                <a:ea typeface="+mn-ea"/>
                <a:cs typeface="+mn-cs"/>
              </a:rPr>
              <a:t> (1842-1922)היה צייר אנגלי, ארכיטקט, ומעצב גנים. החל משנת 1870 עמד בראש קבוצת אומנים שהושפעו מיצירתו של אדוארד ברן ג'ונס</a:t>
            </a:r>
            <a:r>
              <a:rPr lang="en-US" sz="1200" b="0" i="0" kern="1200" dirty="0" smtClean="0">
                <a:solidFill>
                  <a:schemeClr val="tx1"/>
                </a:solidFill>
                <a:effectLst/>
                <a:latin typeface="+mn-lt"/>
                <a:ea typeface="+mn-ea"/>
                <a:cs typeface="+mn-cs"/>
              </a:rPr>
              <a:t>.</a:t>
            </a:r>
            <a:endParaRPr lang="he-IL"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16</a:t>
            </a:fld>
            <a:endParaRPr lang="en-US"/>
          </a:p>
        </p:txBody>
      </p:sp>
    </p:spTree>
    <p:extLst>
      <p:ext uri="{BB962C8B-B14F-4D97-AF65-F5344CB8AC3E}">
        <p14:creationId xmlns:p14="http://schemas.microsoft.com/office/powerpoint/2010/main" val="1918830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C4A567-06DB-471E-A07D-853C6BBD8ED7}" type="datetimeFigureOut">
              <a:rPr lang="en-US" smtClean="0"/>
              <a:t>2/16/2016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239780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C4A567-06DB-471E-A07D-853C6BBD8ED7}" type="datetimeFigureOut">
              <a:rPr lang="en-US" smtClean="0"/>
              <a:t>2/16/2016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2342847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C4A567-06DB-471E-A07D-853C6BBD8ED7}" type="datetimeFigureOut">
              <a:rPr lang="en-US" smtClean="0"/>
              <a:t>2/16/2016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2056933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C4A567-06DB-471E-A07D-853C6BBD8ED7}" type="datetimeFigureOut">
              <a:rPr lang="en-US" smtClean="0"/>
              <a:t>2/16/2016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3229081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C4A567-06DB-471E-A07D-853C6BBD8ED7}" type="datetimeFigureOut">
              <a:rPr lang="en-US" smtClean="0"/>
              <a:t>2/16/2016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1279519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C4A567-06DB-471E-A07D-853C6BBD8ED7}" type="datetimeFigureOut">
              <a:rPr lang="en-US" smtClean="0"/>
              <a:t>2/16/2016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901264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C4A567-06DB-471E-A07D-853C6BBD8ED7}" type="datetimeFigureOut">
              <a:rPr lang="en-US" smtClean="0"/>
              <a:t>2/16/2016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904958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C4A567-06DB-471E-A07D-853C6BBD8ED7}" type="datetimeFigureOut">
              <a:rPr lang="en-US" smtClean="0"/>
              <a:t>2/16/2016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1193953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C4A567-06DB-471E-A07D-853C6BBD8ED7}" type="datetimeFigureOut">
              <a:rPr lang="en-US" smtClean="0"/>
              <a:t>2/16/2016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173000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C4A567-06DB-471E-A07D-853C6BBD8ED7}" type="datetimeFigureOut">
              <a:rPr lang="en-US" smtClean="0"/>
              <a:t>2/16/2016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3345863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C4A567-06DB-471E-A07D-853C6BBD8ED7}" type="datetimeFigureOut">
              <a:rPr lang="en-US" smtClean="0"/>
              <a:t>2/16/2016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1865313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C4A567-06DB-471E-A07D-853C6BBD8ED7}" type="datetimeFigureOut">
              <a:rPr lang="en-US" smtClean="0"/>
              <a:t>2/16/2016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5D6214-5A38-4BE4-8A4A-95C0CA464320}" type="slidenum">
              <a:rPr lang="en-US" smtClean="0"/>
              <a:t>‹#›</a:t>
            </a:fld>
            <a:endParaRPr lang="en-US"/>
          </a:p>
        </p:txBody>
      </p:sp>
    </p:spTree>
    <p:extLst>
      <p:ext uri="{BB962C8B-B14F-4D97-AF65-F5344CB8AC3E}">
        <p14:creationId xmlns:p14="http://schemas.microsoft.com/office/powerpoint/2010/main" val="3320641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hyperlink" Target="http://www.tarbut-blog.cet.ac.il/wp-content/uploads/2014/04/Sponsa_de_Libano.jpg" TargetMode="Externa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http://www.mechon-mamre.org/p/pt/pt3001.htm" TargetMode="External"/><Relationship Id="rId7" Type="http://schemas.openxmlformats.org/officeDocument/2006/relationships/hyperlink" Target="http://www.tarbut-blog.cet.ac.il/wp-content/uploads/2014/04/Sponsa_de_Libano.jp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hyperlink" Target="http://www.mechon-mamre.org/p/pt/pt3002.ht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mechon-mamre.org/p/pt/pt3004.ht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hyperlink" Target="http://www.mechon-mamre.org/p/pt/pt3007.ht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mechon-mamre.org/p/pt/pt3005.ht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hyperlink" Target="http://www.mechon-mamre.org/p/pt/pt3001.ht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hyperlink" Target="http://www.mechon-mamre.org/p/pt/pt3001.ht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hyperlink" Target="http://www.mechon-mamre.org/p/pt/pt3004.ht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hyperlink" Target="http://www.mechon-mamre.org/p/pt/pt3002.ht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hyperlink" Target="http://www.mechon-mamre.org/p/pt/pt3004.ht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youtube.com/watch?v=cggK8CuMxYY" TargetMode="External"/><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hyperlink" Target="http://www.mechon-mamre.org/p/pt/pt3008.ht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hyperlink" Target="http://www.mechon-mamre.org/p/pt/pt3002.ht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hyperlink" Target="http://www.mechon-mamre.org/p/pt/pt3007.htm"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ww.youtube.com/watch?v=QgcToq7_HZU" TargetMode="External"/><Relationship Id="rId5" Type="http://schemas.openxmlformats.org/officeDocument/2006/relationships/image" Target="../media/image26.jpeg"/><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259917" y="365125"/>
            <a:ext cx="5943600" cy="1871494"/>
          </a:xfrm>
          <a:solidFill>
            <a:schemeClr val="accent1">
              <a:lumMod val="40000"/>
              <a:lumOff val="60000"/>
            </a:schemeClr>
          </a:solidFill>
          <a:ln>
            <a:solidFill>
              <a:schemeClr val="accent5">
                <a:lumMod val="75000"/>
              </a:schemeClr>
            </a:solidFill>
          </a:ln>
        </p:spPr>
        <p:txBody>
          <a:bodyPr>
            <a:normAutofit/>
          </a:bodyPr>
          <a:lstStyle/>
          <a:p>
            <a:pPr algn="r" rtl="1"/>
            <a:r>
              <a:rPr lang="he-IL" sz="6600" b="1" dirty="0">
                <a:solidFill>
                  <a:srgbClr val="0066FF"/>
                </a:solidFill>
              </a:rPr>
              <a:t>מְגִלַּת שִׁיר הַשִּׁירִים</a:t>
            </a:r>
            <a:endParaRPr lang="en-US" sz="6600" dirty="0">
              <a:solidFill>
                <a:srgbClr val="0066FF"/>
              </a:solidFill>
            </a:endParaRPr>
          </a:p>
        </p:txBody>
      </p:sp>
      <p:sp>
        <p:nvSpPr>
          <p:cNvPr id="6" name="Content Placeholder 5"/>
          <p:cNvSpPr>
            <a:spLocks noGrp="1"/>
          </p:cNvSpPr>
          <p:nvPr>
            <p:ph idx="1"/>
          </p:nvPr>
        </p:nvSpPr>
        <p:spPr>
          <a:xfrm>
            <a:off x="5259918" y="2506662"/>
            <a:ext cx="5943600" cy="4351338"/>
          </a:xfrm>
        </p:spPr>
        <p:txBody>
          <a:bodyPr>
            <a:normAutofit/>
          </a:bodyPr>
          <a:lstStyle/>
          <a:p>
            <a:pPr marL="0" indent="0" algn="r" rtl="1">
              <a:buNone/>
            </a:pPr>
            <a:r>
              <a:rPr lang="he-IL" sz="3600" dirty="0">
                <a:solidFill>
                  <a:srgbClr val="0066FF"/>
                </a:solidFill>
                <a:latin typeface="David" panose="020E0502060401010101" pitchFamily="34" charset="-79"/>
                <a:cs typeface="David" panose="020E0502060401010101" pitchFamily="34" charset="-79"/>
              </a:rPr>
              <a:t>הראשונה בקובץ</a:t>
            </a:r>
            <a:r>
              <a:rPr lang="ar-SA" sz="3600" dirty="0">
                <a:solidFill>
                  <a:srgbClr val="0066FF"/>
                </a:solidFill>
                <a:latin typeface="David" panose="020E0502060401010101" pitchFamily="34" charset="-79"/>
              </a:rPr>
              <a:t> </a:t>
            </a:r>
            <a:r>
              <a:rPr lang="he-IL" sz="3600" dirty="0">
                <a:solidFill>
                  <a:srgbClr val="0066FF"/>
                </a:solidFill>
                <a:latin typeface="David" panose="020E0502060401010101" pitchFamily="34" charset="-79"/>
                <a:cs typeface="David" panose="020E0502060401010101" pitchFamily="34" charset="-79"/>
              </a:rPr>
              <a:t>חמש מגילות</a:t>
            </a:r>
            <a:r>
              <a:rPr lang="en-US" sz="3600" dirty="0">
                <a:solidFill>
                  <a:srgbClr val="0066FF"/>
                </a:solidFill>
                <a:latin typeface="David" panose="020E0502060401010101" pitchFamily="34" charset="-79"/>
                <a:cs typeface="David" panose="020E0502060401010101" pitchFamily="34" charset="-79"/>
              </a:rPr>
              <a:t> </a:t>
            </a:r>
            <a:r>
              <a:rPr lang="he-IL" sz="3600" dirty="0">
                <a:solidFill>
                  <a:srgbClr val="0066FF"/>
                </a:solidFill>
                <a:latin typeface="David" panose="020E0502060401010101" pitchFamily="34" charset="-79"/>
                <a:cs typeface="David" panose="020E0502060401010101" pitchFamily="34" charset="-79"/>
              </a:rPr>
              <a:t>שבחטיבת ה</a:t>
            </a:r>
            <a:r>
              <a:rPr lang="en-US" sz="3600" dirty="0">
                <a:solidFill>
                  <a:srgbClr val="0066FF"/>
                </a:solidFill>
                <a:latin typeface="David" panose="020E0502060401010101" pitchFamily="34" charset="-79"/>
                <a:cs typeface="David" panose="020E0502060401010101" pitchFamily="34" charset="-79"/>
              </a:rPr>
              <a:t>"</a:t>
            </a:r>
            <a:r>
              <a:rPr lang="he-IL" sz="3600" dirty="0" smtClean="0">
                <a:solidFill>
                  <a:srgbClr val="0066FF"/>
                </a:solidFill>
                <a:latin typeface="David" panose="020E0502060401010101" pitchFamily="34" charset="-79"/>
                <a:cs typeface="David" panose="020E0502060401010101" pitchFamily="34" charset="-79"/>
              </a:rPr>
              <a:t>כתובים" </a:t>
            </a:r>
            <a:r>
              <a:rPr lang="he-IL" sz="3600" dirty="0" err="1" smtClean="0">
                <a:solidFill>
                  <a:srgbClr val="0066FF"/>
                </a:solidFill>
                <a:latin typeface="David" panose="020E0502060401010101" pitchFamily="34" charset="-79"/>
                <a:cs typeface="David" panose="020E0502060401010101" pitchFamily="34" charset="-79"/>
              </a:rPr>
              <a:t>בתנ</a:t>
            </a:r>
            <a:r>
              <a:rPr lang="ar-SA" sz="3600" dirty="0" smtClean="0">
                <a:solidFill>
                  <a:srgbClr val="0066FF"/>
                </a:solidFill>
                <a:latin typeface="David" panose="020E0502060401010101" pitchFamily="34" charset="-79"/>
              </a:rPr>
              <a:t>"</a:t>
            </a:r>
            <a:r>
              <a:rPr lang="he-IL" sz="3600" dirty="0" smtClean="0">
                <a:solidFill>
                  <a:srgbClr val="0066FF"/>
                </a:solidFill>
                <a:latin typeface="David" panose="020E0502060401010101" pitchFamily="34" charset="-79"/>
                <a:cs typeface="David" panose="020E0502060401010101" pitchFamily="34" charset="-79"/>
              </a:rPr>
              <a:t>ך:</a:t>
            </a:r>
          </a:p>
          <a:p>
            <a:pPr lvl="0" algn="r" rtl="1"/>
            <a:r>
              <a:rPr lang="ar-SA" sz="3200" b="1" dirty="0">
                <a:solidFill>
                  <a:srgbClr val="0066FF"/>
                </a:solidFill>
              </a:rPr>
              <a:t>שיר השירים - נקראת בחג</a:t>
            </a:r>
            <a:r>
              <a:rPr lang="en-US" sz="3200" b="1" dirty="0">
                <a:solidFill>
                  <a:srgbClr val="0066FF"/>
                </a:solidFill>
              </a:rPr>
              <a:t> </a:t>
            </a:r>
            <a:r>
              <a:rPr lang="ar-SA" sz="3200" b="1" dirty="0">
                <a:solidFill>
                  <a:srgbClr val="0066FF"/>
                </a:solidFill>
              </a:rPr>
              <a:t>הפסח</a:t>
            </a:r>
            <a:r>
              <a:rPr lang="en-US" sz="3200" b="1" dirty="0">
                <a:solidFill>
                  <a:srgbClr val="0066FF"/>
                </a:solidFill>
              </a:rPr>
              <a:t>.</a:t>
            </a:r>
          </a:p>
          <a:p>
            <a:pPr lvl="0" algn="r" rtl="1"/>
            <a:r>
              <a:rPr lang="ar-SA" dirty="0">
                <a:solidFill>
                  <a:srgbClr val="0066FF"/>
                </a:solidFill>
              </a:rPr>
              <a:t>רות - נקראת בחג השבועות</a:t>
            </a:r>
            <a:r>
              <a:rPr lang="en-US" dirty="0">
                <a:solidFill>
                  <a:srgbClr val="0066FF"/>
                </a:solidFill>
              </a:rPr>
              <a:t>.</a:t>
            </a:r>
          </a:p>
          <a:p>
            <a:pPr lvl="0" algn="r" rtl="1"/>
            <a:r>
              <a:rPr lang="ar-SA" dirty="0">
                <a:solidFill>
                  <a:srgbClr val="0066FF"/>
                </a:solidFill>
              </a:rPr>
              <a:t>איכה - נקראת בצום</a:t>
            </a:r>
            <a:r>
              <a:rPr lang="en-US" dirty="0">
                <a:solidFill>
                  <a:srgbClr val="0066FF"/>
                </a:solidFill>
              </a:rPr>
              <a:t> </a:t>
            </a:r>
            <a:r>
              <a:rPr lang="ar-SA" dirty="0">
                <a:solidFill>
                  <a:srgbClr val="0066FF"/>
                </a:solidFill>
              </a:rPr>
              <a:t>תשעה באב</a:t>
            </a:r>
            <a:r>
              <a:rPr lang="en-US" dirty="0">
                <a:solidFill>
                  <a:srgbClr val="0066FF"/>
                </a:solidFill>
              </a:rPr>
              <a:t>.</a:t>
            </a:r>
          </a:p>
          <a:p>
            <a:pPr lvl="0" algn="r" rtl="1"/>
            <a:r>
              <a:rPr lang="ar-SA" dirty="0">
                <a:solidFill>
                  <a:srgbClr val="0066FF"/>
                </a:solidFill>
              </a:rPr>
              <a:t>קהלת - נקראת בחג הסוכות</a:t>
            </a:r>
            <a:r>
              <a:rPr lang="en-US" dirty="0">
                <a:solidFill>
                  <a:srgbClr val="0066FF"/>
                </a:solidFill>
              </a:rPr>
              <a:t>.</a:t>
            </a:r>
          </a:p>
          <a:p>
            <a:pPr lvl="0" algn="r" rtl="1"/>
            <a:r>
              <a:rPr lang="ar-SA" dirty="0">
                <a:solidFill>
                  <a:srgbClr val="0066FF"/>
                </a:solidFill>
              </a:rPr>
              <a:t>אסתר - נקראת בחג הפורים</a:t>
            </a:r>
            <a:r>
              <a:rPr lang="en-US" dirty="0">
                <a:solidFill>
                  <a:srgbClr val="0066FF"/>
                </a:solidFill>
              </a:rPr>
              <a:t>.</a:t>
            </a:r>
          </a:p>
          <a:p>
            <a:pPr marL="0" indent="0" algn="r" rtl="1">
              <a:buNone/>
            </a:pPr>
            <a:endParaRPr lang="en-US" sz="3200" dirty="0">
              <a:solidFill>
                <a:srgbClr val="0066FF"/>
              </a:solidFill>
              <a:latin typeface="David" panose="020E0502060401010101" pitchFamily="34" charset="-79"/>
              <a:cs typeface="David" panose="020E0502060401010101" pitchFamily="34" charset="-79"/>
            </a:endParaRPr>
          </a:p>
        </p:txBody>
      </p:sp>
      <p:pic>
        <p:nvPicPr>
          <p:cNvPr id="10" name="Picture 2" descr="http://www.christiancentury.org/sites/default/files/imagecache/article_detail/images/detail/song_of_songs_rothschild_mahzor-detai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50" y="365125"/>
            <a:ext cx="4657726" cy="631202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89412" y="6307815"/>
            <a:ext cx="4651864" cy="369332"/>
          </a:xfrm>
          <a:prstGeom prst="rect">
            <a:avLst/>
          </a:prstGeom>
          <a:solidFill>
            <a:srgbClr val="ECF2D8"/>
          </a:solidFill>
          <a:ln>
            <a:solidFill>
              <a:schemeClr val="accent5">
                <a:lumMod val="60000"/>
                <a:lumOff val="40000"/>
              </a:schemeClr>
            </a:solidFill>
          </a:ln>
        </p:spPr>
        <p:txBody>
          <a:bodyPr wrap="square" rtlCol="0">
            <a:spAutoFit/>
          </a:bodyPr>
          <a:lstStyle/>
          <a:p>
            <a:pPr fontAlgn="base"/>
            <a:r>
              <a:rPr lang="he-IL" dirty="0">
                <a:solidFill>
                  <a:srgbClr val="0066FF"/>
                </a:solidFill>
              </a:rPr>
              <a:t>שיר השירים, מכלול רוטשילד, איטליה המאה ה-15</a:t>
            </a:r>
            <a:endParaRPr lang="en-US" dirty="0">
              <a:solidFill>
                <a:srgbClr val="0066FF"/>
              </a:solidFill>
            </a:endParaRPr>
          </a:p>
        </p:txBody>
      </p:sp>
    </p:spTree>
    <p:extLst>
      <p:ext uri="{BB962C8B-B14F-4D97-AF65-F5344CB8AC3E}">
        <p14:creationId xmlns:p14="http://schemas.microsoft.com/office/powerpoint/2010/main" val="14693118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259917" y="365125"/>
            <a:ext cx="5943600" cy="1871494"/>
          </a:xfrm>
          <a:solidFill>
            <a:schemeClr val="accent1">
              <a:lumMod val="40000"/>
              <a:lumOff val="60000"/>
            </a:schemeClr>
          </a:solidFill>
          <a:ln>
            <a:solidFill>
              <a:schemeClr val="accent5">
                <a:lumMod val="75000"/>
              </a:schemeClr>
            </a:solidFill>
          </a:ln>
        </p:spPr>
        <p:txBody>
          <a:bodyPr>
            <a:normAutofit/>
          </a:bodyPr>
          <a:lstStyle/>
          <a:p>
            <a:pPr algn="r" rtl="1"/>
            <a:r>
              <a:rPr lang="he-IL" sz="6600" b="1" dirty="0">
                <a:solidFill>
                  <a:srgbClr val="0066FF"/>
                </a:solidFill>
              </a:rPr>
              <a:t>מְגִלַּת שִׁיר הַשִּׁירִים</a:t>
            </a:r>
            <a:endParaRPr lang="en-US" sz="6600" dirty="0">
              <a:solidFill>
                <a:srgbClr val="0066FF"/>
              </a:solidFill>
            </a:endParaRPr>
          </a:p>
        </p:txBody>
      </p:sp>
      <p:sp>
        <p:nvSpPr>
          <p:cNvPr id="6" name="Content Placeholder 5"/>
          <p:cNvSpPr>
            <a:spLocks noGrp="1"/>
          </p:cNvSpPr>
          <p:nvPr>
            <p:ph idx="1"/>
          </p:nvPr>
        </p:nvSpPr>
        <p:spPr>
          <a:xfrm>
            <a:off x="5259917" y="2408903"/>
            <a:ext cx="5943600" cy="2135388"/>
          </a:xfrm>
        </p:spPr>
        <p:txBody>
          <a:bodyPr>
            <a:normAutofit/>
          </a:bodyPr>
          <a:lstStyle/>
          <a:p>
            <a:pPr marL="0" indent="0" algn="r" rtl="1">
              <a:buNone/>
            </a:pPr>
            <a:r>
              <a:rPr lang="he-IL" sz="2400" dirty="0" smtClean="0">
                <a:solidFill>
                  <a:srgbClr val="0066FF"/>
                </a:solidFill>
                <a:latin typeface="David" panose="020E0502060401010101" pitchFamily="34" charset="-79"/>
                <a:cs typeface="David" panose="020E0502060401010101" pitchFamily="34" charset="-79"/>
                <a:sym typeface="Wingdings 2" panose="05020102010507070707" pitchFamily="18" charset="2"/>
              </a:rPr>
              <a:t> </a:t>
            </a:r>
            <a:r>
              <a:rPr lang="he-IL" sz="3600" dirty="0" smtClean="0">
                <a:solidFill>
                  <a:srgbClr val="0066FF"/>
                </a:solidFill>
                <a:latin typeface="David" panose="020E0502060401010101" pitchFamily="34" charset="-79"/>
                <a:cs typeface="David" panose="020E0502060401010101" pitchFamily="34" charset="-79"/>
              </a:rPr>
              <a:t>מי כתב?</a:t>
            </a:r>
            <a:r>
              <a:rPr lang="he-IL" sz="3600" dirty="0">
                <a:solidFill>
                  <a:srgbClr val="0066FF"/>
                </a:solidFill>
                <a:latin typeface="David" panose="020E0502060401010101" pitchFamily="34" charset="-79"/>
                <a:cs typeface="David" panose="020E0502060401010101" pitchFamily="34" charset="-79"/>
                <a:sym typeface="Wingdings 2" panose="05020102010507070707" pitchFamily="18" charset="2"/>
              </a:rPr>
              <a:t> </a:t>
            </a:r>
            <a:r>
              <a:rPr lang="en-US" sz="3600" dirty="0" smtClean="0">
                <a:solidFill>
                  <a:srgbClr val="0066FF"/>
                </a:solidFill>
                <a:latin typeface="David" panose="020E0502060401010101" pitchFamily="34" charset="-79"/>
                <a:cs typeface="David" panose="020E0502060401010101" pitchFamily="34" charset="-79"/>
                <a:sym typeface="Wingdings 2" panose="05020102010507070707" pitchFamily="18" charset="2"/>
              </a:rPr>
              <a:t>  </a:t>
            </a:r>
            <a:r>
              <a:rPr lang="he-IL" sz="2400" dirty="0" smtClean="0">
                <a:solidFill>
                  <a:srgbClr val="0066FF"/>
                </a:solidFill>
                <a:latin typeface="David" panose="020E0502060401010101" pitchFamily="34" charset="-79"/>
                <a:cs typeface="David" panose="020E0502060401010101" pitchFamily="34" charset="-79"/>
                <a:sym typeface="Wingdings 2" panose="05020102010507070707" pitchFamily="18" charset="2"/>
              </a:rPr>
              <a:t></a:t>
            </a:r>
            <a:r>
              <a:rPr lang="he-IL" sz="3600" dirty="0" smtClean="0">
                <a:solidFill>
                  <a:srgbClr val="0066FF"/>
                </a:solidFill>
                <a:latin typeface="David" panose="020E0502060401010101" pitchFamily="34" charset="-79"/>
                <a:cs typeface="David" panose="020E0502060401010101" pitchFamily="34" charset="-79"/>
                <a:sym typeface="Wingdings 2" panose="05020102010507070707" pitchFamily="18" charset="2"/>
              </a:rPr>
              <a:t> </a:t>
            </a:r>
            <a:r>
              <a:rPr lang="he-IL" sz="3600" dirty="0" smtClean="0">
                <a:solidFill>
                  <a:srgbClr val="0066FF"/>
                </a:solidFill>
                <a:latin typeface="David" panose="020E0502060401010101" pitchFamily="34" charset="-79"/>
                <a:cs typeface="David" panose="020E0502060401010101" pitchFamily="34" charset="-79"/>
              </a:rPr>
              <a:t>מתי?</a:t>
            </a:r>
            <a:r>
              <a:rPr lang="he-IL" sz="3600" dirty="0">
                <a:solidFill>
                  <a:srgbClr val="0066FF"/>
                </a:solidFill>
                <a:latin typeface="David" panose="020E0502060401010101" pitchFamily="34" charset="-79"/>
                <a:cs typeface="David" panose="020E0502060401010101" pitchFamily="34" charset="-79"/>
                <a:sym typeface="Wingdings 2" panose="05020102010507070707" pitchFamily="18" charset="2"/>
              </a:rPr>
              <a:t> </a:t>
            </a:r>
            <a:r>
              <a:rPr lang="en-US" sz="3600" dirty="0" smtClean="0">
                <a:solidFill>
                  <a:srgbClr val="0066FF"/>
                </a:solidFill>
                <a:latin typeface="David" panose="020E0502060401010101" pitchFamily="34" charset="-79"/>
                <a:cs typeface="David" panose="020E0502060401010101" pitchFamily="34" charset="-79"/>
                <a:sym typeface="Wingdings 2" panose="05020102010507070707" pitchFamily="18" charset="2"/>
              </a:rPr>
              <a:t>  </a:t>
            </a:r>
            <a:r>
              <a:rPr lang="he-IL" sz="2400" dirty="0" smtClean="0">
                <a:solidFill>
                  <a:srgbClr val="0066FF"/>
                </a:solidFill>
                <a:latin typeface="David" panose="020E0502060401010101" pitchFamily="34" charset="-79"/>
                <a:cs typeface="David" panose="020E0502060401010101" pitchFamily="34" charset="-79"/>
                <a:sym typeface="Wingdings 2" panose="05020102010507070707" pitchFamily="18" charset="2"/>
              </a:rPr>
              <a:t></a:t>
            </a:r>
            <a:r>
              <a:rPr lang="he-IL" sz="3600" dirty="0" smtClean="0">
                <a:solidFill>
                  <a:srgbClr val="0066FF"/>
                </a:solidFill>
                <a:latin typeface="David" panose="020E0502060401010101" pitchFamily="34" charset="-79"/>
                <a:cs typeface="David" panose="020E0502060401010101" pitchFamily="34" charset="-79"/>
                <a:sym typeface="Wingdings 2" panose="05020102010507070707" pitchFamily="18" charset="2"/>
              </a:rPr>
              <a:t> </a:t>
            </a:r>
            <a:r>
              <a:rPr lang="he-IL" sz="3600" dirty="0" smtClean="0">
                <a:solidFill>
                  <a:srgbClr val="0066FF"/>
                </a:solidFill>
                <a:latin typeface="David" panose="020E0502060401010101" pitchFamily="34" charset="-79"/>
                <a:cs typeface="David" panose="020E0502060401010101" pitchFamily="34" charset="-79"/>
              </a:rPr>
              <a:t>מה הנושא?</a:t>
            </a:r>
            <a:endParaRPr lang="en-US" sz="3600" dirty="0" smtClean="0">
              <a:solidFill>
                <a:srgbClr val="0066FF"/>
              </a:solidFill>
              <a:latin typeface="David" panose="020E0502060401010101" pitchFamily="34" charset="-79"/>
              <a:cs typeface="David" panose="020E0502060401010101" pitchFamily="34" charset="-79"/>
            </a:endParaRPr>
          </a:p>
        </p:txBody>
      </p:sp>
      <p:pic>
        <p:nvPicPr>
          <p:cNvPr id="5" name="Picture 2" descr="http://derek4messiah.files.wordpress.com/2010/02/sgs_1_1_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927" y="146406"/>
            <a:ext cx="4267200" cy="642924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שיר השירים אשר לשלמה"/>
          <p:cNvPicPr/>
          <p:nvPr/>
        </p:nvPicPr>
        <p:blipFill>
          <a:blip r:embed="rId4">
            <a:extLst>
              <a:ext uri="{28A0092B-C50C-407E-A947-70E740481C1C}">
                <a14:useLocalDpi xmlns:a14="http://schemas.microsoft.com/office/drawing/2010/main" val="0"/>
              </a:ext>
            </a:extLst>
          </a:blip>
          <a:srcRect/>
          <a:stretch>
            <a:fillRect/>
          </a:stretch>
        </p:blipFill>
        <p:spPr bwMode="auto">
          <a:xfrm>
            <a:off x="5146964" y="2925875"/>
            <a:ext cx="5943600" cy="3581400"/>
          </a:xfrm>
          <a:prstGeom prst="rect">
            <a:avLst/>
          </a:prstGeom>
          <a:noFill/>
          <a:ln>
            <a:noFill/>
          </a:ln>
        </p:spPr>
      </p:pic>
      <p:sp>
        <p:nvSpPr>
          <p:cNvPr id="8" name="TextBox 7"/>
          <p:cNvSpPr txBox="1"/>
          <p:nvPr/>
        </p:nvSpPr>
        <p:spPr>
          <a:xfrm>
            <a:off x="387928" y="6361739"/>
            <a:ext cx="4267200" cy="369332"/>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זאב רבן</a:t>
            </a:r>
            <a:endParaRPr lang="en-US" dirty="0">
              <a:solidFill>
                <a:srgbClr val="0066FF"/>
              </a:solidFill>
            </a:endParaRPr>
          </a:p>
        </p:txBody>
      </p:sp>
      <p:sp>
        <p:nvSpPr>
          <p:cNvPr id="9" name="TextBox 8"/>
          <p:cNvSpPr txBox="1"/>
          <p:nvPr/>
        </p:nvSpPr>
        <p:spPr>
          <a:xfrm>
            <a:off x="5146963" y="6361739"/>
            <a:ext cx="5943601" cy="369332"/>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יעקב נאמן</a:t>
            </a:r>
            <a:endParaRPr lang="en-US" dirty="0">
              <a:solidFill>
                <a:srgbClr val="0066FF"/>
              </a:solidFill>
            </a:endParaRPr>
          </a:p>
        </p:txBody>
      </p:sp>
    </p:spTree>
    <p:extLst>
      <p:ext uri="{BB962C8B-B14F-4D97-AF65-F5344CB8AC3E}">
        <p14:creationId xmlns:p14="http://schemas.microsoft.com/office/powerpoint/2010/main" val="35326215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5638800" y="1981200"/>
            <a:ext cx="5945717" cy="4351338"/>
          </a:xfrm>
        </p:spPr>
        <p:txBody>
          <a:bodyPr>
            <a:normAutofit/>
          </a:bodyPr>
          <a:lstStyle/>
          <a:p>
            <a:pPr algn="r" rtl="1"/>
            <a:r>
              <a:rPr lang="he-IL" sz="3600" dirty="0" smtClean="0">
                <a:solidFill>
                  <a:srgbClr val="0066FF"/>
                </a:solidFill>
                <a:latin typeface="David" panose="020E0502060401010101" pitchFamily="34" charset="-79"/>
                <a:cs typeface="David" panose="020E0502060401010101" pitchFamily="34" charset="-79"/>
              </a:rPr>
              <a:t>שלמה המלך </a:t>
            </a:r>
            <a:r>
              <a:rPr lang="he-IL" sz="3600" dirty="0" err="1" smtClean="0">
                <a:solidFill>
                  <a:srgbClr val="0066FF"/>
                </a:solidFill>
                <a:latin typeface="David" panose="020E0502060401010101" pitchFamily="34" charset="-79"/>
                <a:cs typeface="David" panose="020E0502060401010101" pitchFamily="34" charset="-79"/>
              </a:rPr>
              <a:t>והשולמית</a:t>
            </a:r>
            <a:r>
              <a:rPr lang="he-IL" sz="3600" dirty="0" smtClean="0">
                <a:solidFill>
                  <a:srgbClr val="0066FF"/>
                </a:solidFill>
                <a:latin typeface="David" panose="020E0502060401010101" pitchFamily="34" charset="-79"/>
                <a:cs typeface="David" panose="020E0502060401010101" pitchFamily="34" charset="-79"/>
              </a:rPr>
              <a:t> </a:t>
            </a:r>
          </a:p>
          <a:p>
            <a:pPr marL="457200" lvl="1" indent="0" algn="r" rtl="1">
              <a:buNone/>
            </a:pPr>
            <a:r>
              <a:rPr lang="he-IL" sz="3600" dirty="0" smtClean="0">
                <a:solidFill>
                  <a:srgbClr val="0066FF"/>
                </a:solidFill>
                <a:latin typeface="David" panose="020E0502060401010101" pitchFamily="34" charset="-79"/>
                <a:cs typeface="David" panose="020E0502060401010101" pitchFamily="34" charset="-79"/>
              </a:rPr>
              <a:t>(אבישג </a:t>
            </a:r>
            <a:r>
              <a:rPr lang="he-IL" sz="3600" dirty="0" err="1" smtClean="0">
                <a:solidFill>
                  <a:srgbClr val="0066FF"/>
                </a:solidFill>
                <a:latin typeface="David" panose="020E0502060401010101" pitchFamily="34" charset="-79"/>
                <a:cs typeface="David" panose="020E0502060401010101" pitchFamily="34" charset="-79"/>
              </a:rPr>
              <a:t>השונמית</a:t>
            </a:r>
            <a:r>
              <a:rPr lang="he-IL" sz="3600" dirty="0" smtClean="0">
                <a:solidFill>
                  <a:srgbClr val="0066FF"/>
                </a:solidFill>
                <a:latin typeface="David" panose="020E0502060401010101" pitchFamily="34" charset="-79"/>
                <a:cs typeface="David" panose="020E0502060401010101" pitchFamily="34" charset="-79"/>
              </a:rPr>
              <a:t>?)</a:t>
            </a:r>
          </a:p>
          <a:p>
            <a:pPr marL="228600" lvl="1" algn="r" rtl="1">
              <a:spcBef>
                <a:spcPts val="1000"/>
              </a:spcBef>
            </a:pPr>
            <a:r>
              <a:rPr lang="he-IL" sz="3600" dirty="0" smtClean="0">
                <a:solidFill>
                  <a:srgbClr val="0066FF"/>
                </a:solidFill>
                <a:latin typeface="David" panose="020E0502060401010101" pitchFamily="34" charset="-79"/>
                <a:cs typeface="David" panose="020E0502060401010101" pitchFamily="34" charset="-79"/>
              </a:rPr>
              <a:t>הקב"ה וכנסת ישראל (עם ישראל)</a:t>
            </a:r>
            <a:r>
              <a:rPr lang="he-IL" sz="2800" dirty="0" smtClean="0"/>
              <a:t>            רבי עקיבא אומר כי </a:t>
            </a:r>
            <a:r>
              <a:rPr lang="ar-SA" sz="2800" dirty="0" smtClean="0"/>
              <a:t>"</a:t>
            </a:r>
            <a:r>
              <a:rPr lang="he-IL" sz="2800" dirty="0" smtClean="0"/>
              <a:t>כל הכתובים קודש</a:t>
            </a:r>
            <a:r>
              <a:rPr lang="ar-SA" sz="2800" dirty="0" smtClean="0"/>
              <a:t>, </a:t>
            </a:r>
            <a:r>
              <a:rPr lang="he-IL" sz="2800" dirty="0" smtClean="0"/>
              <a:t>ושיר</a:t>
            </a:r>
            <a:r>
              <a:rPr lang="ar-SA" sz="2800" dirty="0" smtClean="0"/>
              <a:t>-</a:t>
            </a:r>
            <a:r>
              <a:rPr lang="he-IL" sz="2800" dirty="0" smtClean="0"/>
              <a:t>השירים קודש קודשים</a:t>
            </a:r>
            <a:r>
              <a:rPr lang="ar-SA" sz="2800" dirty="0" smtClean="0"/>
              <a:t>" (</a:t>
            </a:r>
            <a:r>
              <a:rPr lang="he-IL" sz="2800" dirty="0" smtClean="0"/>
              <a:t>משנה</a:t>
            </a:r>
            <a:r>
              <a:rPr lang="ar-SA" sz="2800" dirty="0" smtClean="0"/>
              <a:t>, </a:t>
            </a:r>
            <a:r>
              <a:rPr lang="he-IL" sz="2800" dirty="0" smtClean="0"/>
              <a:t>ידיים ג</a:t>
            </a:r>
            <a:r>
              <a:rPr lang="ar-SA" sz="2800" dirty="0" smtClean="0"/>
              <a:t>, </a:t>
            </a:r>
            <a:r>
              <a:rPr lang="he-IL" sz="2800" dirty="0" smtClean="0"/>
              <a:t>ה</a:t>
            </a:r>
            <a:r>
              <a:rPr lang="ar-SA" sz="2800" dirty="0" smtClean="0"/>
              <a:t>)</a:t>
            </a:r>
            <a:endParaRPr lang="en-US" sz="2800" dirty="0" smtClean="0">
              <a:solidFill>
                <a:srgbClr val="0066FF"/>
              </a:solidFill>
              <a:latin typeface="David" panose="020E0502060401010101" pitchFamily="34" charset="-79"/>
              <a:cs typeface="David" panose="020E0502060401010101" pitchFamily="34" charset="-79"/>
            </a:endParaRPr>
          </a:p>
          <a:p>
            <a:pPr algn="r" rtl="1"/>
            <a:r>
              <a:rPr lang="he-IL" sz="3600" dirty="0" smtClean="0">
                <a:solidFill>
                  <a:srgbClr val="0066FF"/>
                </a:solidFill>
                <a:latin typeface="David" panose="020E0502060401010101" pitchFamily="34" charset="-79"/>
                <a:cs typeface="David" panose="020E0502060401010101" pitchFamily="34" charset="-79"/>
              </a:rPr>
              <a:t>ישו והכנסייה</a:t>
            </a:r>
            <a:endParaRPr lang="en-US" sz="3600" dirty="0" smtClean="0">
              <a:solidFill>
                <a:srgbClr val="0066FF"/>
              </a:solidFill>
              <a:latin typeface="David" panose="020E0502060401010101" pitchFamily="34" charset="-79"/>
              <a:cs typeface="David" panose="020E0502060401010101" pitchFamily="34" charset="-79"/>
            </a:endParaRPr>
          </a:p>
        </p:txBody>
      </p:sp>
      <p:sp>
        <p:nvSpPr>
          <p:cNvPr id="7" name="Title 3"/>
          <p:cNvSpPr txBox="1">
            <a:spLocks/>
          </p:cNvSpPr>
          <p:nvPr/>
        </p:nvSpPr>
        <p:spPr>
          <a:xfrm>
            <a:off x="5486400" y="381000"/>
            <a:ext cx="6519904" cy="1295400"/>
          </a:xfrm>
          <a:prstGeom prst="rect">
            <a:avLst/>
          </a:prstGeom>
          <a:solidFill>
            <a:schemeClr val="accent1">
              <a:lumMod val="40000"/>
              <a:lumOff val="60000"/>
            </a:schemeClr>
          </a:solidFill>
          <a:ln>
            <a:solidFill>
              <a:schemeClr val="accent5">
                <a:lumMod val="75000"/>
              </a:schemeClr>
            </a:solidFill>
          </a:ln>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he-IL" sz="4800" b="1" smtClean="0">
                <a:solidFill>
                  <a:srgbClr val="0066FF"/>
                </a:solidFill>
              </a:rPr>
              <a:t>מְגִלַּת שִׁיר הַשִּׁירִים - האוהבים</a:t>
            </a:r>
            <a:endParaRPr lang="en-US" sz="4800" dirty="0">
              <a:solidFill>
                <a:srgbClr val="0066FF"/>
              </a:solidFill>
            </a:endParaRPr>
          </a:p>
        </p:txBody>
      </p:sp>
      <p:pic>
        <p:nvPicPr>
          <p:cNvPr id="8" name="Picture 7" descr="William Russell Flint - SongOfSolomon_100: Russell Flint, Song Of Solomon, Sir William, Songs, Flint Songofsolomon, Perfume Oil, William Russell, Photo, Songofsolomon 100"/>
          <p:cNvPicPr/>
          <p:nvPr/>
        </p:nvPicPr>
        <p:blipFill>
          <a:blip r:embed="rId3">
            <a:extLst>
              <a:ext uri="{28A0092B-C50C-407E-A947-70E740481C1C}">
                <a14:useLocalDpi xmlns:a14="http://schemas.microsoft.com/office/drawing/2010/main" val="0"/>
              </a:ext>
            </a:extLst>
          </a:blip>
          <a:srcRect/>
          <a:stretch>
            <a:fillRect/>
          </a:stretch>
        </p:blipFill>
        <p:spPr bwMode="auto">
          <a:xfrm>
            <a:off x="228600" y="381000"/>
            <a:ext cx="5029200" cy="5951538"/>
          </a:xfrm>
          <a:prstGeom prst="rect">
            <a:avLst/>
          </a:prstGeom>
          <a:noFill/>
          <a:ln>
            <a:noFill/>
          </a:ln>
        </p:spPr>
      </p:pic>
      <p:sp>
        <p:nvSpPr>
          <p:cNvPr id="9" name="TextBox 8"/>
          <p:cNvSpPr txBox="1"/>
          <p:nvPr/>
        </p:nvSpPr>
        <p:spPr>
          <a:xfrm>
            <a:off x="228600" y="6332538"/>
            <a:ext cx="5029200" cy="369332"/>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וויליאם ראסל </a:t>
            </a:r>
            <a:r>
              <a:rPr lang="he-IL" dirty="0" err="1" smtClean="0">
                <a:solidFill>
                  <a:srgbClr val="0066FF"/>
                </a:solidFill>
              </a:rPr>
              <a:t>פלינט</a:t>
            </a:r>
            <a:r>
              <a:rPr lang="he-IL" dirty="0" smtClean="0">
                <a:solidFill>
                  <a:srgbClr val="0066FF"/>
                </a:solidFill>
              </a:rPr>
              <a:t> </a:t>
            </a:r>
            <a:endParaRPr lang="en-US" dirty="0">
              <a:solidFill>
                <a:srgbClr val="0066FF"/>
              </a:solidFill>
            </a:endParaRPr>
          </a:p>
        </p:txBody>
      </p:sp>
    </p:spTree>
    <p:extLst>
      <p:ext uri="{BB962C8B-B14F-4D97-AF65-F5344CB8AC3E}">
        <p14:creationId xmlns:p14="http://schemas.microsoft.com/office/powerpoint/2010/main" val="36105309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026" name="Picture 2" descr="http://rogallery.com/_RG-Images/Dali/Dali-Solomon-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6823" y="248286"/>
            <a:ext cx="3961253" cy="615738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7482840" y="186529"/>
            <a:ext cx="4594308" cy="1322231"/>
          </a:xfrm>
          <a:solidFill>
            <a:schemeClr val="accent1">
              <a:lumMod val="40000"/>
              <a:lumOff val="60000"/>
            </a:schemeClr>
          </a:solidFill>
          <a:ln>
            <a:solidFill>
              <a:schemeClr val="accent5">
                <a:lumMod val="75000"/>
              </a:schemeClr>
            </a:solidFill>
          </a:ln>
        </p:spPr>
        <p:txBody>
          <a:bodyPr>
            <a:normAutofit fontScale="90000"/>
          </a:bodyPr>
          <a:lstStyle/>
          <a:p>
            <a:pPr algn="ctr" rtl="1"/>
            <a:r>
              <a:rPr lang="he-IL" sz="4800" b="1" dirty="0">
                <a:solidFill>
                  <a:srgbClr val="0066FF"/>
                </a:solidFill>
              </a:rPr>
              <a:t>מְגִלַּת שִׁיר </a:t>
            </a:r>
            <a:r>
              <a:rPr lang="he-IL" sz="4800" b="1" dirty="0" smtClean="0">
                <a:solidFill>
                  <a:srgbClr val="0066FF"/>
                </a:solidFill>
              </a:rPr>
              <a:t>הַשִּׁירִים - </a:t>
            </a:r>
            <a:r>
              <a:rPr lang="he-IL" sz="4800" b="1" dirty="0" err="1" smtClean="0">
                <a:solidFill>
                  <a:srgbClr val="0066FF"/>
                </a:solidFill>
              </a:rPr>
              <a:t>השולמית</a:t>
            </a:r>
            <a:endParaRPr lang="en-US" sz="4800" dirty="0">
              <a:solidFill>
                <a:srgbClr val="0066FF"/>
              </a:solidFill>
            </a:endParaRPr>
          </a:p>
        </p:txBody>
      </p:sp>
      <p:pic>
        <p:nvPicPr>
          <p:cNvPr id="9" name="Picture 8" descr="C:\Users\Osnat\Pictures\Gustave_Moreau_-_Song_of_Songs_（Cantique_des_Cantiques）_-_Google_Art_Project.jpg"/>
          <p:cNvPicPr/>
          <p:nvPr/>
        </p:nvPicPr>
        <p:blipFill>
          <a:blip r:embed="rId4">
            <a:extLst>
              <a:ext uri="{28A0092B-C50C-407E-A947-70E740481C1C}">
                <a14:useLocalDpi xmlns:a14="http://schemas.microsoft.com/office/drawing/2010/main" val="0"/>
              </a:ext>
            </a:extLst>
          </a:blip>
          <a:srcRect/>
          <a:stretch>
            <a:fillRect/>
          </a:stretch>
        </p:blipFill>
        <p:spPr bwMode="auto">
          <a:xfrm>
            <a:off x="51436" y="219058"/>
            <a:ext cx="3672988" cy="6259485"/>
          </a:xfrm>
          <a:prstGeom prst="rect">
            <a:avLst/>
          </a:prstGeom>
          <a:noFill/>
          <a:ln>
            <a:noFill/>
          </a:ln>
        </p:spPr>
      </p:pic>
      <p:sp>
        <p:nvSpPr>
          <p:cNvPr id="10" name="TextBox 9"/>
          <p:cNvSpPr txBox="1"/>
          <p:nvPr/>
        </p:nvSpPr>
        <p:spPr>
          <a:xfrm>
            <a:off x="51436" y="6376446"/>
            <a:ext cx="3672988" cy="374339"/>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גוסטב מורו</a:t>
            </a:r>
            <a:endParaRPr lang="en-US" dirty="0">
              <a:solidFill>
                <a:srgbClr val="0066FF"/>
              </a:solidFill>
            </a:endParaRPr>
          </a:p>
        </p:txBody>
      </p:sp>
      <p:pic>
        <p:nvPicPr>
          <p:cNvPr id="11" name="Picture 10" descr="Edward Burne-Jones, Sponsa de Libano, אנגליה 1891">
            <a:hlinkClick r:id="rId5"/>
          </p:cNvPr>
          <p:cNvPicPr/>
          <p:nvPr/>
        </p:nvPicPr>
        <p:blipFill rotWithShape="1">
          <a:blip r:embed="rId6">
            <a:extLst>
              <a:ext uri="{28A0092B-C50C-407E-A947-70E740481C1C}">
                <a14:useLocalDpi xmlns:a14="http://schemas.microsoft.com/office/drawing/2010/main" val="0"/>
              </a:ext>
            </a:extLst>
          </a:blip>
          <a:srcRect t="35648"/>
          <a:stretch/>
        </p:blipFill>
        <p:spPr bwMode="auto">
          <a:xfrm>
            <a:off x="8088922" y="1675172"/>
            <a:ext cx="3493478" cy="4701274"/>
          </a:xfrm>
          <a:prstGeom prst="rect">
            <a:avLst/>
          </a:prstGeom>
          <a:noFill/>
          <a:ln>
            <a:noFill/>
          </a:ln>
        </p:spPr>
      </p:pic>
      <p:sp>
        <p:nvSpPr>
          <p:cNvPr id="12" name="TextBox 11"/>
          <p:cNvSpPr txBox="1"/>
          <p:nvPr/>
        </p:nvSpPr>
        <p:spPr>
          <a:xfrm>
            <a:off x="8083062" y="6376445"/>
            <a:ext cx="3499338" cy="374339"/>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אדוארד ברן-ג'ונס</a:t>
            </a:r>
            <a:endParaRPr lang="en-US" dirty="0">
              <a:solidFill>
                <a:srgbClr val="0066FF"/>
              </a:solidFill>
            </a:endParaRPr>
          </a:p>
        </p:txBody>
      </p:sp>
      <p:sp>
        <p:nvSpPr>
          <p:cNvPr id="13" name="TextBox 12"/>
          <p:cNvSpPr txBox="1"/>
          <p:nvPr/>
        </p:nvSpPr>
        <p:spPr>
          <a:xfrm>
            <a:off x="3876822" y="6366103"/>
            <a:ext cx="3961253" cy="369332"/>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סלוודור דאלי</a:t>
            </a:r>
            <a:endParaRPr lang="en-US" dirty="0">
              <a:solidFill>
                <a:srgbClr val="0066FF"/>
              </a:solidFill>
            </a:endParaRPr>
          </a:p>
        </p:txBody>
      </p:sp>
    </p:spTree>
    <p:extLst>
      <p:ext uri="{BB962C8B-B14F-4D97-AF65-F5344CB8AC3E}">
        <p14:creationId xmlns:p14="http://schemas.microsoft.com/office/powerpoint/2010/main" val="125290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399643" y="184779"/>
            <a:ext cx="7545917" cy="1329648"/>
          </a:xfrm>
          <a:solidFill>
            <a:schemeClr val="accent1">
              <a:lumMod val="40000"/>
              <a:lumOff val="60000"/>
            </a:schemeClr>
          </a:solidFill>
          <a:ln>
            <a:solidFill>
              <a:schemeClr val="accent5">
                <a:lumMod val="75000"/>
              </a:schemeClr>
            </a:solidFill>
          </a:ln>
        </p:spPr>
        <p:txBody>
          <a:bodyPr>
            <a:normAutofit/>
          </a:bodyPr>
          <a:lstStyle/>
          <a:p>
            <a:pPr algn="ctr" rtl="1"/>
            <a:r>
              <a:rPr lang="he-IL" sz="4800" b="1" dirty="0">
                <a:solidFill>
                  <a:srgbClr val="0066FF"/>
                </a:solidFill>
              </a:rPr>
              <a:t>מְגִלַּת שִׁיר </a:t>
            </a:r>
            <a:r>
              <a:rPr lang="he-IL" sz="4800" b="1" dirty="0" smtClean="0">
                <a:solidFill>
                  <a:srgbClr val="0066FF"/>
                </a:solidFill>
              </a:rPr>
              <a:t>הַשִּׁירִים – שלמה המלך</a:t>
            </a:r>
            <a:endParaRPr lang="en-US" sz="4800" dirty="0">
              <a:solidFill>
                <a:srgbClr val="0066FF"/>
              </a:solidFill>
            </a:endParaRPr>
          </a:p>
        </p:txBody>
      </p:sp>
      <p:sp>
        <p:nvSpPr>
          <p:cNvPr id="8" name="TextBox 7"/>
          <p:cNvSpPr txBox="1"/>
          <p:nvPr/>
        </p:nvSpPr>
        <p:spPr>
          <a:xfrm>
            <a:off x="6544628" y="6086135"/>
            <a:ext cx="5456593" cy="369332"/>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זאב רבן</a:t>
            </a:r>
            <a:endParaRPr lang="en-US" dirty="0">
              <a:solidFill>
                <a:srgbClr val="0066FF"/>
              </a:solidFill>
            </a:endParaRPr>
          </a:p>
        </p:txBody>
      </p:sp>
      <p:sp>
        <p:nvSpPr>
          <p:cNvPr id="10" name="TextBox 9"/>
          <p:cNvSpPr txBox="1"/>
          <p:nvPr/>
        </p:nvSpPr>
        <p:spPr>
          <a:xfrm>
            <a:off x="127149" y="6086135"/>
            <a:ext cx="3200399" cy="369332"/>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סלוודור דאלי</a:t>
            </a:r>
            <a:endParaRPr lang="en-US" dirty="0">
              <a:solidFill>
                <a:srgbClr val="0066FF"/>
              </a:solidFill>
            </a:endParaRPr>
          </a:p>
        </p:txBody>
      </p:sp>
      <p:sp>
        <p:nvSpPr>
          <p:cNvPr id="12" name="TextBox 11"/>
          <p:cNvSpPr txBox="1"/>
          <p:nvPr/>
        </p:nvSpPr>
        <p:spPr>
          <a:xfrm>
            <a:off x="3402516" y="6086135"/>
            <a:ext cx="3074077" cy="369332"/>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שרגא וויל</a:t>
            </a:r>
            <a:endParaRPr lang="en-US" dirty="0">
              <a:solidFill>
                <a:srgbClr val="0066FF"/>
              </a:solidFill>
            </a:endParaRPr>
          </a:p>
        </p:txBody>
      </p:sp>
      <p:pic>
        <p:nvPicPr>
          <p:cNvPr id="13" name="Picture 12" descr="http://4.bp.blogspot.com/-kT8xbipfbIM/TqVlw1ziYyI/AAAAAAAABB0/INQABS5YRNw/s1600/from+Jean+Peters+Pilch--Song+of+Solomon+6-3+-I+am+my+beloved%2527s+and+my+beloved+is+mine-Raban-1930--+illustration.jpg"/>
          <p:cNvPicPr/>
          <p:nvPr/>
        </p:nvPicPr>
        <p:blipFill rotWithShape="1">
          <a:blip r:embed="rId3">
            <a:extLst>
              <a:ext uri="{28A0092B-C50C-407E-A947-70E740481C1C}">
                <a14:useLocalDpi xmlns:a14="http://schemas.microsoft.com/office/drawing/2010/main" val="0"/>
              </a:ext>
            </a:extLst>
          </a:blip>
          <a:srcRect t="12178" b="38341"/>
          <a:stretch/>
        </p:blipFill>
        <p:spPr bwMode="auto">
          <a:xfrm>
            <a:off x="6551561" y="1632813"/>
            <a:ext cx="5465500" cy="4471065"/>
          </a:xfrm>
          <a:prstGeom prst="rect">
            <a:avLst/>
          </a:prstGeom>
          <a:noFill/>
          <a:ln>
            <a:noFill/>
          </a:ln>
        </p:spPr>
      </p:pic>
      <p:pic>
        <p:nvPicPr>
          <p:cNvPr id="2050" name="Picture 2" descr="http://static.picassomio.com/images/art/pm-21170-medium.jpg"/>
          <p:cNvPicPr>
            <a:picLocks noChangeAspect="1" noChangeArrowheads="1"/>
          </p:cNvPicPr>
          <p:nvPr/>
        </p:nvPicPr>
        <p:blipFill rotWithShape="1">
          <a:blip r:embed="rId4">
            <a:extLst>
              <a:ext uri="{28A0092B-C50C-407E-A947-70E740481C1C}">
                <a14:useLocalDpi xmlns:a14="http://schemas.microsoft.com/office/drawing/2010/main" val="0"/>
              </a:ext>
            </a:extLst>
          </a:blip>
          <a:srcRect l="6096" r="5053"/>
          <a:stretch/>
        </p:blipFill>
        <p:spPr bwMode="auto">
          <a:xfrm>
            <a:off x="127148" y="450837"/>
            <a:ext cx="3200400" cy="565053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stretch>
            <a:fillRect/>
          </a:stretch>
        </p:blipFill>
        <p:spPr>
          <a:xfrm>
            <a:off x="3399049" y="1643377"/>
            <a:ext cx="3074078" cy="4457997"/>
          </a:xfrm>
          <a:prstGeom prst="rect">
            <a:avLst/>
          </a:prstGeom>
        </p:spPr>
      </p:pic>
    </p:spTree>
    <p:extLst>
      <p:ext uri="{BB962C8B-B14F-4D97-AF65-F5344CB8AC3E}">
        <p14:creationId xmlns:p14="http://schemas.microsoft.com/office/powerpoint/2010/main" val="6179944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964924" y="435792"/>
            <a:ext cx="7880277" cy="1120775"/>
          </a:xfrm>
          <a:solidFill>
            <a:schemeClr val="accent1">
              <a:lumMod val="40000"/>
              <a:lumOff val="60000"/>
            </a:schemeClr>
          </a:solidFill>
          <a:ln>
            <a:solidFill>
              <a:schemeClr val="accent5">
                <a:lumMod val="75000"/>
              </a:schemeClr>
            </a:solidFill>
          </a:ln>
        </p:spPr>
        <p:txBody>
          <a:bodyPr>
            <a:normAutofit fontScale="90000"/>
          </a:bodyPr>
          <a:lstStyle/>
          <a:p>
            <a:pPr algn="r" rtl="1"/>
            <a:r>
              <a:rPr lang="he-IL" sz="6600" b="1" dirty="0">
                <a:solidFill>
                  <a:srgbClr val="0066FF"/>
                </a:solidFill>
              </a:rPr>
              <a:t>מְגִלַּת שִׁיר </a:t>
            </a:r>
            <a:r>
              <a:rPr lang="he-IL" sz="6600" b="1" dirty="0" smtClean="0">
                <a:solidFill>
                  <a:srgbClr val="0066FF"/>
                </a:solidFill>
              </a:rPr>
              <a:t>הַשִּׁירִים: צבעים</a:t>
            </a:r>
            <a:endParaRPr lang="en-US" sz="6600" dirty="0">
              <a:solidFill>
                <a:srgbClr val="0066FF"/>
              </a:solidFill>
            </a:endParaRPr>
          </a:p>
        </p:txBody>
      </p:sp>
      <p:sp>
        <p:nvSpPr>
          <p:cNvPr id="6" name="Content Placeholder 5"/>
          <p:cNvSpPr>
            <a:spLocks noGrp="1"/>
          </p:cNvSpPr>
          <p:nvPr>
            <p:ph idx="1"/>
          </p:nvPr>
        </p:nvSpPr>
        <p:spPr>
          <a:xfrm>
            <a:off x="3882187" y="1720863"/>
            <a:ext cx="8161934" cy="4351338"/>
          </a:xfrm>
        </p:spPr>
        <p:txBody>
          <a:bodyPr>
            <a:normAutofit/>
          </a:bodyPr>
          <a:lstStyle/>
          <a:p>
            <a:pPr marL="0" indent="0" algn="r" rtl="1">
              <a:buNone/>
            </a:pPr>
            <a:r>
              <a:rPr lang="he-IL" sz="3200" dirty="0" smtClean="0">
                <a:hlinkClick r:id="rId3"/>
              </a:rPr>
              <a:t>פרק א, ה</a:t>
            </a:r>
            <a:r>
              <a:rPr lang="he-IL" sz="3200" dirty="0" smtClean="0"/>
              <a:t>:</a:t>
            </a:r>
            <a:r>
              <a:rPr lang="ar-SA" sz="3600" dirty="0">
                <a:latin typeface="David" panose="020E0502060401010101" pitchFamily="34" charset="-79"/>
              </a:rPr>
              <a:t> </a:t>
            </a:r>
            <a:r>
              <a:rPr lang="he-IL" sz="3600" dirty="0">
                <a:latin typeface="David" panose="020E0502060401010101" pitchFamily="34" charset="-79"/>
                <a:cs typeface="David" panose="020E0502060401010101" pitchFamily="34" charset="-79"/>
              </a:rPr>
              <a:t>שְׁחוֹרָה אֲנִי וְנָאוָה</a:t>
            </a:r>
            <a:r>
              <a:rPr lang="ar-SA" sz="3600" dirty="0">
                <a:latin typeface="David" panose="020E0502060401010101" pitchFamily="34" charset="-79"/>
              </a:rPr>
              <a:t>, </a:t>
            </a:r>
            <a:r>
              <a:rPr lang="he-IL" sz="3600" dirty="0">
                <a:latin typeface="David" panose="020E0502060401010101" pitchFamily="34" charset="-79"/>
                <a:cs typeface="David" panose="020E0502060401010101" pitchFamily="34" charset="-79"/>
              </a:rPr>
              <a:t>בְּנוֹת יְרוּשָׁלִָם</a:t>
            </a:r>
            <a:r>
              <a:rPr lang="ar-SA" sz="3600" dirty="0">
                <a:latin typeface="David" panose="020E0502060401010101" pitchFamily="34" charset="-79"/>
              </a:rPr>
              <a:t>; </a:t>
            </a:r>
            <a:r>
              <a:rPr lang="he-IL" sz="3600" dirty="0">
                <a:latin typeface="David" panose="020E0502060401010101" pitchFamily="34" charset="-79"/>
                <a:cs typeface="David" panose="020E0502060401010101" pitchFamily="34" charset="-79"/>
              </a:rPr>
              <a:t>כְּאָהֳלֵי קֵדָר</a:t>
            </a:r>
            <a:r>
              <a:rPr lang="ar-SA" sz="3600" dirty="0">
                <a:latin typeface="David" panose="020E0502060401010101" pitchFamily="34" charset="-79"/>
              </a:rPr>
              <a:t>, </a:t>
            </a:r>
            <a:r>
              <a:rPr lang="he-IL" sz="3600" dirty="0">
                <a:latin typeface="David" panose="020E0502060401010101" pitchFamily="34" charset="-79"/>
                <a:cs typeface="David" panose="020E0502060401010101" pitchFamily="34" charset="-79"/>
              </a:rPr>
              <a:t>כִּירִיעוֹת שְׁלֹמֹה</a:t>
            </a:r>
            <a:r>
              <a:rPr lang="en-US" sz="3600" dirty="0">
                <a:latin typeface="David" panose="020E0502060401010101" pitchFamily="34" charset="-79"/>
                <a:cs typeface="David" panose="020E0502060401010101" pitchFamily="34" charset="-79"/>
              </a:rPr>
              <a:t>. </a:t>
            </a:r>
          </a:p>
          <a:p>
            <a:pPr marL="0" indent="0" algn="r" rtl="1">
              <a:buNone/>
            </a:pPr>
            <a:r>
              <a:rPr lang="he-IL" sz="3200" dirty="0" smtClean="0">
                <a:hlinkClick r:id="rId4"/>
              </a:rPr>
              <a:t>פרק ב', א</a:t>
            </a:r>
            <a:r>
              <a:rPr lang="he-IL" sz="3200" dirty="0" smtClean="0"/>
              <a:t>:</a:t>
            </a:r>
            <a:r>
              <a:rPr lang="he-IL" sz="3200" dirty="0"/>
              <a:t> </a:t>
            </a:r>
            <a:r>
              <a:rPr lang="he-IL" sz="3600" dirty="0" smtClean="0">
                <a:latin typeface="David" panose="020E0502060401010101" pitchFamily="34" charset="-79"/>
                <a:cs typeface="David" panose="020E0502060401010101" pitchFamily="34" charset="-79"/>
              </a:rPr>
              <a:t>אֲנִי </a:t>
            </a:r>
            <a:r>
              <a:rPr lang="he-IL" sz="3600" dirty="0">
                <a:latin typeface="David" panose="020E0502060401010101" pitchFamily="34" charset="-79"/>
                <a:cs typeface="David" panose="020E0502060401010101" pitchFamily="34" charset="-79"/>
              </a:rPr>
              <a:t>חֲבַצֶּלֶת הַשָּׁרוֹן, שׁוֹשַׁנַּת </a:t>
            </a:r>
            <a:r>
              <a:rPr lang="he-IL" sz="3600" dirty="0" smtClean="0">
                <a:latin typeface="David" panose="020E0502060401010101" pitchFamily="34" charset="-79"/>
                <a:cs typeface="David" panose="020E0502060401010101" pitchFamily="34" charset="-79"/>
              </a:rPr>
              <a:t>הָעֲמָקִים</a:t>
            </a:r>
            <a:r>
              <a:rPr lang="he-IL" sz="3600" dirty="0">
                <a:latin typeface="David" panose="020E0502060401010101" pitchFamily="34" charset="-79"/>
                <a:cs typeface="David" panose="020E0502060401010101" pitchFamily="34" charset="-79"/>
              </a:rPr>
              <a:t>. </a:t>
            </a:r>
            <a:endParaRPr lang="en-US" sz="3600" dirty="0">
              <a:solidFill>
                <a:srgbClr val="0066FF"/>
              </a:solidFill>
              <a:latin typeface="David" panose="020E0502060401010101" pitchFamily="34" charset="-79"/>
              <a:cs typeface="David" panose="020E0502060401010101" pitchFamily="34" charset="-79"/>
            </a:endParaRPr>
          </a:p>
        </p:txBody>
      </p:sp>
      <p:pic>
        <p:nvPicPr>
          <p:cNvPr id="5" name="Picture 4" descr="http://www.theartgallere.co.il/UploadImages/001294/6501572.jpg"/>
          <p:cNvPicPr/>
          <p:nvPr/>
        </p:nvPicPr>
        <p:blipFill rotWithShape="1">
          <a:blip r:embed="rId5" cstate="print">
            <a:extLst>
              <a:ext uri="{28A0092B-C50C-407E-A947-70E740481C1C}">
                <a14:useLocalDpi xmlns:a14="http://schemas.microsoft.com/office/drawing/2010/main" val="0"/>
              </a:ext>
            </a:extLst>
          </a:blip>
          <a:srcRect l="31342" r="2689"/>
          <a:stretch/>
        </p:blipFill>
        <p:spPr bwMode="auto">
          <a:xfrm>
            <a:off x="111676" y="1249861"/>
            <a:ext cx="3770511" cy="4822340"/>
          </a:xfrm>
          <a:prstGeom prst="rect">
            <a:avLst/>
          </a:prstGeom>
          <a:noFill/>
          <a:ln>
            <a:noFill/>
          </a:ln>
          <a:extLst>
            <a:ext uri="{53640926-AAD7-44D8-BBD7-CCE9431645EC}">
              <a14:shadowObscured xmlns:a14="http://schemas.microsoft.com/office/drawing/2010/main"/>
            </a:ext>
          </a:extLst>
        </p:spPr>
      </p:pic>
      <p:sp>
        <p:nvSpPr>
          <p:cNvPr id="7" name="TextBox 6"/>
          <p:cNvSpPr txBox="1"/>
          <p:nvPr/>
        </p:nvSpPr>
        <p:spPr>
          <a:xfrm>
            <a:off x="111676" y="6072201"/>
            <a:ext cx="3770511" cy="369332"/>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יוסי שטרן</a:t>
            </a:r>
            <a:endParaRPr lang="en-US" dirty="0">
              <a:solidFill>
                <a:srgbClr val="0066FF"/>
              </a:solidFill>
            </a:endParaRPr>
          </a:p>
        </p:txBody>
      </p:sp>
      <p:pic>
        <p:nvPicPr>
          <p:cNvPr id="8" name="Picture 7" descr="http://jsma.uoregon.edu/sites/jsma2.uoregon.edu/files/L2013-69-04-det1.jpg"/>
          <p:cNvPicPr/>
          <p:nvPr/>
        </p:nvPicPr>
        <p:blipFill>
          <a:blip r:embed="rId6">
            <a:extLst>
              <a:ext uri="{28A0092B-C50C-407E-A947-70E740481C1C}">
                <a14:useLocalDpi xmlns:a14="http://schemas.microsoft.com/office/drawing/2010/main" val="0"/>
              </a:ext>
            </a:extLst>
          </a:blip>
          <a:srcRect/>
          <a:stretch>
            <a:fillRect/>
          </a:stretch>
        </p:blipFill>
        <p:spPr bwMode="auto">
          <a:xfrm>
            <a:off x="3964924" y="3507962"/>
            <a:ext cx="4576010" cy="3360821"/>
          </a:xfrm>
          <a:prstGeom prst="rect">
            <a:avLst/>
          </a:prstGeom>
          <a:noFill/>
          <a:ln>
            <a:noFill/>
          </a:ln>
        </p:spPr>
      </p:pic>
      <p:sp>
        <p:nvSpPr>
          <p:cNvPr id="10" name="TextBox 9"/>
          <p:cNvSpPr txBox="1"/>
          <p:nvPr/>
        </p:nvSpPr>
        <p:spPr>
          <a:xfrm>
            <a:off x="4530288" y="6400793"/>
            <a:ext cx="3520652" cy="375861"/>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יהודית שדור</a:t>
            </a:r>
            <a:endParaRPr lang="en-US" dirty="0">
              <a:solidFill>
                <a:srgbClr val="0066FF"/>
              </a:solidFill>
            </a:endParaRPr>
          </a:p>
        </p:txBody>
      </p:sp>
      <p:pic>
        <p:nvPicPr>
          <p:cNvPr id="11" name="Picture 10" descr="Edward Burne-Jones, Sponsa de Libano, אנגליה 1891">
            <a:hlinkClick r:id="rId7"/>
          </p:cNvPr>
          <p:cNvPicPr/>
          <p:nvPr/>
        </p:nvPicPr>
        <p:blipFill rotWithShape="1">
          <a:blip r:embed="rId8">
            <a:extLst>
              <a:ext uri="{28A0092B-C50C-407E-A947-70E740481C1C}">
                <a14:useLocalDpi xmlns:a14="http://schemas.microsoft.com/office/drawing/2010/main" val="0"/>
              </a:ext>
            </a:extLst>
          </a:blip>
          <a:srcRect t="35648"/>
          <a:stretch/>
        </p:blipFill>
        <p:spPr bwMode="auto">
          <a:xfrm>
            <a:off x="8873529" y="3507962"/>
            <a:ext cx="2516366" cy="3268692"/>
          </a:xfrm>
          <a:prstGeom prst="rect">
            <a:avLst/>
          </a:prstGeom>
          <a:noFill/>
          <a:ln>
            <a:noFill/>
          </a:ln>
        </p:spPr>
      </p:pic>
      <p:sp>
        <p:nvSpPr>
          <p:cNvPr id="13" name="TextBox 12"/>
          <p:cNvSpPr txBox="1"/>
          <p:nvPr/>
        </p:nvSpPr>
        <p:spPr>
          <a:xfrm>
            <a:off x="8873529" y="6400792"/>
            <a:ext cx="2516366" cy="375861"/>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אדוארד ברן-ג'ונס</a:t>
            </a:r>
            <a:endParaRPr lang="en-US" dirty="0">
              <a:solidFill>
                <a:srgbClr val="0066FF"/>
              </a:solidFill>
            </a:endParaRPr>
          </a:p>
        </p:txBody>
      </p:sp>
    </p:spTree>
    <p:extLst>
      <p:ext uri="{BB962C8B-B14F-4D97-AF65-F5344CB8AC3E}">
        <p14:creationId xmlns:p14="http://schemas.microsoft.com/office/powerpoint/2010/main" val="12636300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791200" y="435792"/>
            <a:ext cx="6054001" cy="1100405"/>
          </a:xfrm>
          <a:solidFill>
            <a:schemeClr val="accent1">
              <a:lumMod val="40000"/>
              <a:lumOff val="60000"/>
            </a:schemeClr>
          </a:solidFill>
          <a:ln>
            <a:solidFill>
              <a:schemeClr val="accent5">
                <a:lumMod val="75000"/>
              </a:schemeClr>
            </a:solidFill>
          </a:ln>
        </p:spPr>
        <p:txBody>
          <a:bodyPr>
            <a:normAutofit/>
          </a:bodyPr>
          <a:lstStyle/>
          <a:p>
            <a:pPr algn="r" rtl="1"/>
            <a:r>
              <a:rPr lang="he-IL" sz="4800" b="1" dirty="0">
                <a:solidFill>
                  <a:srgbClr val="0066FF"/>
                </a:solidFill>
              </a:rPr>
              <a:t>מְגִלַּת שִׁיר </a:t>
            </a:r>
            <a:r>
              <a:rPr lang="he-IL" sz="4800" b="1" dirty="0" smtClean="0">
                <a:solidFill>
                  <a:srgbClr val="0066FF"/>
                </a:solidFill>
              </a:rPr>
              <a:t>הַשִּׁירִים: צבעים</a:t>
            </a:r>
            <a:endParaRPr lang="en-US" sz="4800" dirty="0">
              <a:solidFill>
                <a:srgbClr val="0066FF"/>
              </a:solidFill>
            </a:endParaRPr>
          </a:p>
        </p:txBody>
      </p:sp>
      <p:sp>
        <p:nvSpPr>
          <p:cNvPr id="6" name="Content Placeholder 5"/>
          <p:cNvSpPr>
            <a:spLocks noGrp="1"/>
          </p:cNvSpPr>
          <p:nvPr>
            <p:ph idx="1"/>
          </p:nvPr>
        </p:nvSpPr>
        <p:spPr>
          <a:xfrm>
            <a:off x="8839201" y="1720862"/>
            <a:ext cx="3204920" cy="4908537"/>
          </a:xfrm>
        </p:spPr>
        <p:txBody>
          <a:bodyPr>
            <a:normAutofit lnSpcReduction="10000"/>
          </a:bodyPr>
          <a:lstStyle/>
          <a:p>
            <a:pPr marL="0" indent="0" algn="r" rtl="1">
              <a:buNone/>
            </a:pPr>
            <a:r>
              <a:rPr lang="he-IL" sz="3600" dirty="0" smtClean="0">
                <a:hlinkClick r:id="rId3"/>
              </a:rPr>
              <a:t>פרק </a:t>
            </a:r>
            <a:r>
              <a:rPr lang="he-IL" sz="3600" dirty="0" err="1" smtClean="0">
                <a:hlinkClick r:id="rId3"/>
              </a:rPr>
              <a:t>ד',ג</a:t>
            </a:r>
            <a:r>
              <a:rPr lang="he-IL" sz="3600" dirty="0" smtClean="0"/>
              <a:t>:</a:t>
            </a:r>
            <a:r>
              <a:rPr lang="he-IL" sz="3600" dirty="0"/>
              <a:t> </a:t>
            </a:r>
            <a:endParaRPr lang="he-IL" sz="3600" dirty="0" smtClean="0"/>
          </a:p>
          <a:p>
            <a:pPr marL="0" indent="0" algn="r" rtl="1">
              <a:buNone/>
            </a:pPr>
            <a:r>
              <a:rPr lang="he-IL" sz="3600" dirty="0"/>
              <a:t> </a:t>
            </a:r>
            <a:r>
              <a:rPr lang="he-IL" sz="3600" dirty="0">
                <a:latin typeface="David" panose="020E0502060401010101" pitchFamily="34" charset="-79"/>
                <a:cs typeface="David" panose="020E0502060401010101" pitchFamily="34" charset="-79"/>
              </a:rPr>
              <a:t>כְּחוּט הַ</a:t>
            </a:r>
            <a:r>
              <a:rPr lang="he-IL" sz="3600" dirty="0">
                <a:solidFill>
                  <a:srgbClr val="C00000"/>
                </a:solidFill>
                <a:latin typeface="David" panose="020E0502060401010101" pitchFamily="34" charset="-79"/>
                <a:cs typeface="David" panose="020E0502060401010101" pitchFamily="34" charset="-79"/>
              </a:rPr>
              <a:t>שָּׁנִי</a:t>
            </a:r>
            <a:r>
              <a:rPr lang="he-IL" sz="3600" dirty="0">
                <a:latin typeface="David" panose="020E0502060401010101" pitchFamily="34" charset="-79"/>
                <a:cs typeface="David" panose="020E0502060401010101" pitchFamily="34" charset="-79"/>
              </a:rPr>
              <a:t> </a:t>
            </a:r>
            <a:r>
              <a:rPr lang="he-IL" sz="3600" dirty="0" smtClean="0">
                <a:latin typeface="David" panose="020E0502060401010101" pitchFamily="34" charset="-79"/>
                <a:cs typeface="David" panose="020E0502060401010101" pitchFamily="34" charset="-79"/>
              </a:rPr>
              <a:t>שִׂפְתוֹתַיִךְ</a:t>
            </a:r>
          </a:p>
          <a:p>
            <a:pPr marL="0" indent="0" algn="r" rtl="1">
              <a:buNone/>
            </a:pPr>
            <a:r>
              <a:rPr lang="he-IL" sz="3600" dirty="0" smtClean="0">
                <a:hlinkClick r:id="rId4"/>
              </a:rPr>
              <a:t>פרק ז', ו</a:t>
            </a:r>
            <a:r>
              <a:rPr lang="he-IL" sz="3600" dirty="0" smtClean="0"/>
              <a:t>:</a:t>
            </a:r>
            <a:r>
              <a:rPr lang="he-IL" sz="3600" dirty="0"/>
              <a:t> </a:t>
            </a:r>
            <a:endParaRPr lang="he-IL" sz="3600" dirty="0" smtClean="0"/>
          </a:p>
          <a:p>
            <a:pPr marL="0" indent="0" algn="r" rtl="1">
              <a:buNone/>
            </a:pPr>
            <a:r>
              <a:rPr lang="he-IL" sz="3600" dirty="0"/>
              <a:t> </a:t>
            </a:r>
            <a:r>
              <a:rPr lang="he-IL" sz="3600" dirty="0">
                <a:latin typeface="David" panose="020E0502060401010101" pitchFamily="34" charset="-79"/>
                <a:cs typeface="David" panose="020E0502060401010101" pitchFamily="34" charset="-79"/>
              </a:rPr>
              <a:t>רֹאשֵׁךְ עָלַיִךְ כַּכַּרְמֶל, וְדַלַּת רֹאשֵׁךְ כָּ</a:t>
            </a:r>
            <a:r>
              <a:rPr lang="he-IL" sz="3600" dirty="0">
                <a:solidFill>
                  <a:srgbClr val="C00000"/>
                </a:solidFill>
                <a:latin typeface="David" panose="020E0502060401010101" pitchFamily="34" charset="-79"/>
                <a:cs typeface="David" panose="020E0502060401010101" pitchFamily="34" charset="-79"/>
              </a:rPr>
              <a:t>אַרְגָּמָן</a:t>
            </a:r>
            <a:r>
              <a:rPr lang="he-IL" sz="3600" dirty="0">
                <a:latin typeface="David" panose="020E0502060401010101" pitchFamily="34" charset="-79"/>
                <a:cs typeface="David" panose="020E0502060401010101" pitchFamily="34" charset="-79"/>
              </a:rPr>
              <a:t>:  מֶלֶךְ, אָסוּר בָּרְהָטִים.</a:t>
            </a:r>
            <a:endParaRPr lang="en-US" sz="3600" dirty="0">
              <a:solidFill>
                <a:srgbClr val="0066FF"/>
              </a:solidFill>
              <a:latin typeface="David" panose="020E0502060401010101" pitchFamily="34" charset="-79"/>
              <a:cs typeface="David" panose="020E0502060401010101" pitchFamily="34" charset="-79"/>
            </a:endParaRPr>
          </a:p>
        </p:txBody>
      </p:sp>
      <p:sp>
        <p:nvSpPr>
          <p:cNvPr id="7" name="TextBox 6"/>
          <p:cNvSpPr txBox="1"/>
          <p:nvPr/>
        </p:nvSpPr>
        <p:spPr>
          <a:xfrm>
            <a:off x="5537439" y="5976504"/>
            <a:ext cx="3943148" cy="369332"/>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en-US" dirty="0" smtClean="0">
                <a:solidFill>
                  <a:srgbClr val="0066FF"/>
                </a:solidFill>
              </a:rPr>
              <a:t>He-Qi </a:t>
            </a:r>
            <a:r>
              <a:rPr lang="he-IL" dirty="0" smtClean="0">
                <a:solidFill>
                  <a:srgbClr val="0066FF"/>
                </a:solidFill>
              </a:rPr>
              <a:t>הו-צ'י</a:t>
            </a:r>
            <a:endParaRPr lang="en-US" dirty="0">
              <a:solidFill>
                <a:srgbClr val="0066FF"/>
              </a:solidFill>
            </a:endParaRPr>
          </a:p>
        </p:txBody>
      </p:sp>
      <p:sp>
        <p:nvSpPr>
          <p:cNvPr id="10" name="TextBox 9"/>
          <p:cNvSpPr txBox="1"/>
          <p:nvPr/>
        </p:nvSpPr>
        <p:spPr>
          <a:xfrm>
            <a:off x="28764" y="5257773"/>
            <a:ext cx="5479909" cy="369332"/>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מרק שגאל</a:t>
            </a:r>
            <a:endParaRPr lang="en-US" dirty="0">
              <a:solidFill>
                <a:srgbClr val="0066FF"/>
              </a:solidFill>
            </a:endParaRPr>
          </a:p>
        </p:txBody>
      </p:sp>
      <p:pic>
        <p:nvPicPr>
          <p:cNvPr id="1028" name="Picture 4" descr="http://image.slidesharecdn.com/1-091215110438-phpapp02/95/1-28-728.jpg?cb=1260875100"/>
          <p:cNvPicPr>
            <a:picLocks noChangeAspect="1" noChangeArrowheads="1"/>
          </p:cNvPicPr>
          <p:nvPr/>
        </p:nvPicPr>
        <p:blipFill rotWithShape="1">
          <a:blip r:embed="rId5">
            <a:extLst>
              <a:ext uri="{28A0092B-C50C-407E-A947-70E740481C1C}">
                <a14:useLocalDpi xmlns:a14="http://schemas.microsoft.com/office/drawing/2010/main" val="0"/>
              </a:ext>
            </a:extLst>
          </a:blip>
          <a:srcRect l="27840"/>
          <a:stretch/>
        </p:blipFill>
        <p:spPr bwMode="auto">
          <a:xfrm>
            <a:off x="5537440" y="1891846"/>
            <a:ext cx="3943147" cy="40983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uploads5.wikiart.org/images/marc-chagall/song-of-songs-i-1960-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638822"/>
            <a:ext cx="5537440" cy="4638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356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964924" y="435792"/>
            <a:ext cx="7880277" cy="1120775"/>
          </a:xfrm>
          <a:solidFill>
            <a:schemeClr val="accent1">
              <a:lumMod val="40000"/>
              <a:lumOff val="60000"/>
            </a:schemeClr>
          </a:solidFill>
          <a:ln>
            <a:solidFill>
              <a:schemeClr val="accent5">
                <a:lumMod val="75000"/>
              </a:schemeClr>
            </a:solidFill>
          </a:ln>
        </p:spPr>
        <p:txBody>
          <a:bodyPr>
            <a:normAutofit fontScale="90000"/>
          </a:bodyPr>
          <a:lstStyle/>
          <a:p>
            <a:pPr algn="r" rtl="1"/>
            <a:r>
              <a:rPr lang="he-IL" sz="6600" b="1" dirty="0">
                <a:solidFill>
                  <a:srgbClr val="0066FF"/>
                </a:solidFill>
              </a:rPr>
              <a:t>מְגִלַּת שִׁיר </a:t>
            </a:r>
            <a:r>
              <a:rPr lang="he-IL" sz="6600" b="1" dirty="0" smtClean="0">
                <a:solidFill>
                  <a:srgbClr val="0066FF"/>
                </a:solidFill>
              </a:rPr>
              <a:t>הַשִּׁירִים: צבעים</a:t>
            </a:r>
            <a:endParaRPr lang="en-US" sz="6600" dirty="0">
              <a:solidFill>
                <a:srgbClr val="0066FF"/>
              </a:solidFill>
            </a:endParaRPr>
          </a:p>
        </p:txBody>
      </p:sp>
      <p:sp>
        <p:nvSpPr>
          <p:cNvPr id="6" name="Content Placeholder 5"/>
          <p:cNvSpPr>
            <a:spLocks noGrp="1"/>
          </p:cNvSpPr>
          <p:nvPr>
            <p:ph idx="1"/>
          </p:nvPr>
        </p:nvSpPr>
        <p:spPr>
          <a:xfrm>
            <a:off x="7650479" y="1720863"/>
            <a:ext cx="4393641" cy="4351338"/>
          </a:xfrm>
        </p:spPr>
        <p:txBody>
          <a:bodyPr>
            <a:normAutofit/>
          </a:bodyPr>
          <a:lstStyle/>
          <a:p>
            <a:pPr marL="0" indent="0" algn="r" rtl="1">
              <a:buNone/>
            </a:pPr>
            <a:r>
              <a:rPr lang="he-IL" sz="3600" dirty="0" smtClean="0">
                <a:hlinkClick r:id="rId3"/>
              </a:rPr>
              <a:t>פרק ה', י-יא</a:t>
            </a:r>
            <a:r>
              <a:rPr lang="he-IL" sz="3600" dirty="0" smtClean="0"/>
              <a:t>:</a:t>
            </a:r>
            <a:r>
              <a:rPr lang="he-IL" sz="3600" dirty="0"/>
              <a:t> </a:t>
            </a:r>
            <a:endParaRPr lang="he-IL" sz="3600" dirty="0" smtClean="0"/>
          </a:p>
          <a:p>
            <a:pPr marL="0" indent="0" algn="r" rtl="1">
              <a:buNone/>
            </a:pPr>
            <a:r>
              <a:rPr lang="he-IL" sz="3600" dirty="0" smtClean="0">
                <a:latin typeface="David" panose="020E0502060401010101" pitchFamily="34" charset="-79"/>
                <a:cs typeface="David" panose="020E0502060401010101" pitchFamily="34" charset="-79"/>
              </a:rPr>
              <a:t>דּוֹדִי </a:t>
            </a:r>
            <a:r>
              <a:rPr lang="he-IL" sz="3600" dirty="0">
                <a:latin typeface="David" panose="020E0502060401010101" pitchFamily="34" charset="-79"/>
                <a:cs typeface="David" panose="020E0502060401010101" pitchFamily="34" charset="-79"/>
              </a:rPr>
              <a:t>צַח וְאָדוֹם, דָּגוּל מֵרְבָבָה</a:t>
            </a:r>
            <a:r>
              <a:rPr lang="he-IL" sz="3600" dirty="0" smtClean="0">
                <a:latin typeface="David" panose="020E0502060401010101" pitchFamily="34" charset="-79"/>
                <a:cs typeface="David" panose="020E0502060401010101" pitchFamily="34" charset="-79"/>
              </a:rPr>
              <a:t>.</a:t>
            </a:r>
          </a:p>
          <a:p>
            <a:pPr marL="0" indent="0" algn="r" rtl="1">
              <a:buNone/>
            </a:pPr>
            <a:r>
              <a:rPr lang="he-IL" sz="3600" dirty="0">
                <a:latin typeface="David" panose="020E0502060401010101" pitchFamily="34" charset="-79"/>
                <a:cs typeface="David" panose="020E0502060401010101" pitchFamily="34" charset="-79"/>
              </a:rPr>
              <a:t>רֹאשׁוֹ, כֶּתֶם פָּז; </a:t>
            </a:r>
            <a:r>
              <a:rPr lang="he-IL" sz="3600" dirty="0" smtClean="0">
                <a:latin typeface="David" panose="020E0502060401010101" pitchFamily="34" charset="-79"/>
                <a:cs typeface="David" panose="020E0502060401010101" pitchFamily="34" charset="-79"/>
              </a:rPr>
              <a:t>קְוֻצּוֹתָיו, </a:t>
            </a:r>
            <a:r>
              <a:rPr lang="he-IL" sz="3600" dirty="0">
                <a:latin typeface="David" panose="020E0502060401010101" pitchFamily="34" charset="-79"/>
                <a:cs typeface="David" panose="020E0502060401010101" pitchFamily="34" charset="-79"/>
              </a:rPr>
              <a:t>תַּלְתַּלִּים, שְׁחֹרוֹת, כָּעוֹרֵב.</a:t>
            </a:r>
            <a:endParaRPr lang="en-US" sz="3600" dirty="0">
              <a:solidFill>
                <a:srgbClr val="0066FF"/>
              </a:solidFill>
              <a:latin typeface="David" panose="020E0502060401010101" pitchFamily="34" charset="-79"/>
              <a:cs typeface="David" panose="020E0502060401010101" pitchFamily="34" charset="-79"/>
            </a:endParaRPr>
          </a:p>
        </p:txBody>
      </p:sp>
      <p:sp>
        <p:nvSpPr>
          <p:cNvPr id="7" name="TextBox 6"/>
          <p:cNvSpPr txBox="1"/>
          <p:nvPr/>
        </p:nvSpPr>
        <p:spPr>
          <a:xfrm>
            <a:off x="3964924" y="6174573"/>
            <a:ext cx="3916680" cy="369332"/>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משה </a:t>
            </a:r>
            <a:r>
              <a:rPr lang="he-IL" dirty="0" err="1" smtClean="0">
                <a:solidFill>
                  <a:srgbClr val="0066FF"/>
                </a:solidFill>
              </a:rPr>
              <a:t>נובק</a:t>
            </a:r>
            <a:endParaRPr lang="en-US" dirty="0">
              <a:solidFill>
                <a:srgbClr val="0066FF"/>
              </a:solidFill>
            </a:endParaRPr>
          </a:p>
        </p:txBody>
      </p:sp>
      <p:sp>
        <p:nvSpPr>
          <p:cNvPr id="10" name="TextBox 9"/>
          <p:cNvSpPr txBox="1"/>
          <p:nvPr/>
        </p:nvSpPr>
        <p:spPr>
          <a:xfrm>
            <a:off x="286780" y="6201774"/>
            <a:ext cx="3535160" cy="366666"/>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סלוודור דאלי</a:t>
            </a:r>
            <a:endParaRPr lang="en-US" dirty="0">
              <a:solidFill>
                <a:srgbClr val="0066FF"/>
              </a:solidFill>
            </a:endParaRPr>
          </a:p>
        </p:txBody>
      </p:sp>
      <p:pic>
        <p:nvPicPr>
          <p:cNvPr id="2050" name="Picture 2" descr="http://www.art-novak.com/wp-content/uploads/%D7%9C%D7%95%D7%97-%D7%A9%D7%A0%D7%94-%D7%A9%D7%99%D7%A8-%D7%94%D7%A9%D7%99%D7%A8%D7%99%D7%9D.jpg"/>
          <p:cNvPicPr>
            <a:picLocks noChangeAspect="1" noChangeArrowheads="1"/>
          </p:cNvPicPr>
          <p:nvPr/>
        </p:nvPicPr>
        <p:blipFill rotWithShape="1">
          <a:blip r:embed="rId4">
            <a:extLst>
              <a:ext uri="{28A0092B-C50C-407E-A947-70E740481C1C}">
                <a14:useLocalDpi xmlns:a14="http://schemas.microsoft.com/office/drawing/2010/main" val="0"/>
              </a:ext>
            </a:extLst>
          </a:blip>
          <a:srcRect l="22461" t="19117" r="18796" b="11734"/>
          <a:stretch/>
        </p:blipFill>
        <p:spPr bwMode="auto">
          <a:xfrm>
            <a:off x="3964924" y="1618491"/>
            <a:ext cx="3916680" cy="461048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productimages.goantiques.gemr.s3.amazonaws.com/52192/2491989_fullsiz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9718" y="1118020"/>
            <a:ext cx="3493872" cy="5081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93253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861560" y="365125"/>
            <a:ext cx="6341957" cy="1600835"/>
          </a:xfrm>
          <a:solidFill>
            <a:schemeClr val="accent1">
              <a:lumMod val="40000"/>
              <a:lumOff val="60000"/>
            </a:schemeClr>
          </a:solidFill>
          <a:ln>
            <a:solidFill>
              <a:schemeClr val="accent5">
                <a:lumMod val="75000"/>
              </a:schemeClr>
            </a:solidFill>
          </a:ln>
        </p:spPr>
        <p:txBody>
          <a:bodyPr>
            <a:normAutofit fontScale="90000"/>
          </a:bodyPr>
          <a:lstStyle/>
          <a:p>
            <a:pPr algn="ctr" rtl="1"/>
            <a:r>
              <a:rPr lang="he-IL" sz="6600" b="1" dirty="0">
                <a:solidFill>
                  <a:srgbClr val="0066FF"/>
                </a:solidFill>
              </a:rPr>
              <a:t>מְגִלַּת שִׁיר </a:t>
            </a:r>
            <a:r>
              <a:rPr lang="he-IL" sz="6600" b="1" dirty="0" smtClean="0">
                <a:solidFill>
                  <a:srgbClr val="0066FF"/>
                </a:solidFill>
              </a:rPr>
              <a:t>הַשִּׁירִים: חושים</a:t>
            </a:r>
            <a:endParaRPr lang="en-US" sz="6600" dirty="0">
              <a:solidFill>
                <a:srgbClr val="0066FF"/>
              </a:solidFill>
            </a:endParaRPr>
          </a:p>
        </p:txBody>
      </p:sp>
      <p:sp>
        <p:nvSpPr>
          <p:cNvPr id="6" name="Content Placeholder 5"/>
          <p:cNvSpPr>
            <a:spLocks noGrp="1"/>
          </p:cNvSpPr>
          <p:nvPr>
            <p:ph idx="1"/>
          </p:nvPr>
        </p:nvSpPr>
        <p:spPr>
          <a:xfrm>
            <a:off x="5259917" y="2408903"/>
            <a:ext cx="5943600" cy="4351338"/>
          </a:xfrm>
        </p:spPr>
        <p:txBody>
          <a:bodyPr>
            <a:normAutofit/>
          </a:bodyPr>
          <a:lstStyle/>
          <a:p>
            <a:pPr algn="r" rtl="1"/>
            <a:r>
              <a:rPr lang="he-IL" sz="3600" dirty="0" smtClean="0">
                <a:latin typeface="David" panose="020E0502060401010101" pitchFamily="34" charset="-79"/>
                <a:hlinkClick r:id="rId3"/>
              </a:rPr>
              <a:t>פרק א', </a:t>
            </a:r>
            <a:r>
              <a:rPr lang="he-IL" sz="3600" dirty="0" smtClean="0">
                <a:hlinkClick r:id="rId3"/>
              </a:rPr>
              <a:t>א-ב</a:t>
            </a:r>
            <a:r>
              <a:rPr lang="he-IL" sz="3600" dirty="0" smtClean="0"/>
              <a:t>:</a:t>
            </a:r>
            <a:r>
              <a:rPr lang="ar-SA" dirty="0"/>
              <a:t> </a:t>
            </a:r>
            <a:r>
              <a:rPr lang="he-IL" sz="3600" dirty="0">
                <a:latin typeface="David" panose="020E0502060401010101" pitchFamily="34" charset="-79"/>
                <a:cs typeface="David" panose="020E0502060401010101" pitchFamily="34" charset="-79"/>
              </a:rPr>
              <a:t>שִׁיר הַשִּׁירִים</a:t>
            </a:r>
            <a:r>
              <a:rPr lang="ar-SA" sz="3600" dirty="0">
                <a:latin typeface="David" panose="020E0502060401010101" pitchFamily="34" charset="-79"/>
              </a:rPr>
              <a:t>, </a:t>
            </a:r>
            <a:r>
              <a:rPr lang="he-IL" sz="3600" dirty="0">
                <a:latin typeface="David" panose="020E0502060401010101" pitchFamily="34" charset="-79"/>
                <a:cs typeface="David" panose="020E0502060401010101" pitchFamily="34" charset="-79"/>
              </a:rPr>
              <a:t>אֲשֶׁר </a:t>
            </a:r>
            <a:r>
              <a:rPr lang="he-IL" sz="3600" dirty="0" smtClean="0">
                <a:latin typeface="David" panose="020E0502060401010101" pitchFamily="34" charset="-79"/>
                <a:cs typeface="David" panose="020E0502060401010101" pitchFamily="34" charset="-79"/>
              </a:rPr>
              <a:t>לִשְׁלֹמֹה.</a:t>
            </a:r>
            <a:r>
              <a:rPr lang="en-US" sz="3600" dirty="0" smtClean="0">
                <a:latin typeface="David" panose="020E0502060401010101" pitchFamily="34" charset="-79"/>
                <a:cs typeface="David" panose="020E0502060401010101" pitchFamily="34" charset="-79"/>
              </a:rPr>
              <a:t> </a:t>
            </a:r>
            <a:r>
              <a:rPr lang="ar-SA" sz="3600" dirty="0">
                <a:latin typeface="David" panose="020E0502060401010101" pitchFamily="34" charset="-79"/>
              </a:rPr>
              <a:t> </a:t>
            </a:r>
            <a:r>
              <a:rPr lang="he-IL" sz="3600" dirty="0">
                <a:latin typeface="David" panose="020E0502060401010101" pitchFamily="34" charset="-79"/>
                <a:cs typeface="David" panose="020E0502060401010101" pitchFamily="34" charset="-79"/>
              </a:rPr>
              <a:t>יִשָּׁקֵנִי מִנְּשִׁיקוֹת פִּיהוּ</a:t>
            </a:r>
            <a:r>
              <a:rPr lang="ar-SA" sz="3600" dirty="0">
                <a:latin typeface="David" panose="020E0502060401010101" pitchFamily="34" charset="-79"/>
              </a:rPr>
              <a:t>, </a:t>
            </a:r>
            <a:r>
              <a:rPr lang="he-IL" sz="3600" dirty="0">
                <a:latin typeface="David" panose="020E0502060401010101" pitchFamily="34" charset="-79"/>
                <a:cs typeface="David" panose="020E0502060401010101" pitchFamily="34" charset="-79"/>
              </a:rPr>
              <a:t>כִּי</a:t>
            </a:r>
            <a:r>
              <a:rPr lang="ar-SA" sz="3600" dirty="0">
                <a:latin typeface="David" panose="020E0502060401010101" pitchFamily="34" charset="-79"/>
              </a:rPr>
              <a:t>-</a:t>
            </a:r>
            <a:r>
              <a:rPr lang="he-IL" sz="3600" dirty="0">
                <a:latin typeface="David" panose="020E0502060401010101" pitchFamily="34" charset="-79"/>
                <a:cs typeface="David" panose="020E0502060401010101" pitchFamily="34" charset="-79"/>
              </a:rPr>
              <a:t>טוֹבִים דֹּדֶיךָ מִיָּיִן</a:t>
            </a:r>
            <a:r>
              <a:rPr lang="en-US" sz="3600" dirty="0">
                <a:latin typeface="David" panose="020E0502060401010101" pitchFamily="34" charset="-79"/>
                <a:cs typeface="David" panose="020E0502060401010101" pitchFamily="34" charset="-79"/>
              </a:rPr>
              <a:t>. </a:t>
            </a:r>
          </a:p>
          <a:p>
            <a:pPr algn="r" rtl="1"/>
            <a:endParaRPr lang="en-US" sz="2800" dirty="0">
              <a:solidFill>
                <a:srgbClr val="0066FF"/>
              </a:solidFill>
              <a:latin typeface="David" panose="020E0502060401010101" pitchFamily="34" charset="-79"/>
              <a:cs typeface="David" panose="020E0502060401010101" pitchFamily="34" charset="-79"/>
            </a:endParaRPr>
          </a:p>
        </p:txBody>
      </p:sp>
      <p:pic>
        <p:nvPicPr>
          <p:cNvPr id="5" name="Picture 4" descr="Salvador Dali"/>
          <p:cNvPicPr/>
          <p:nvPr/>
        </p:nvPicPr>
        <p:blipFill>
          <a:blip r:embed="rId4">
            <a:extLst>
              <a:ext uri="{28A0092B-C50C-407E-A947-70E740481C1C}">
                <a14:useLocalDpi xmlns:a14="http://schemas.microsoft.com/office/drawing/2010/main" val="0"/>
              </a:ext>
            </a:extLst>
          </a:blip>
          <a:srcRect/>
          <a:stretch>
            <a:fillRect/>
          </a:stretch>
        </p:blipFill>
        <p:spPr bwMode="auto">
          <a:xfrm>
            <a:off x="302260" y="365125"/>
            <a:ext cx="4178300" cy="6119495"/>
          </a:xfrm>
          <a:prstGeom prst="rect">
            <a:avLst/>
          </a:prstGeom>
          <a:noFill/>
          <a:ln>
            <a:noFill/>
          </a:ln>
        </p:spPr>
      </p:pic>
      <p:sp>
        <p:nvSpPr>
          <p:cNvPr id="7" name="TextBox 6"/>
          <p:cNvSpPr txBox="1"/>
          <p:nvPr/>
        </p:nvSpPr>
        <p:spPr>
          <a:xfrm>
            <a:off x="302260" y="6299953"/>
            <a:ext cx="4178300" cy="369332"/>
          </a:xfrm>
          <a:prstGeom prst="rect">
            <a:avLst/>
          </a:prstGeom>
          <a:solidFill>
            <a:srgbClr val="ECF2D8"/>
          </a:solidFill>
          <a:ln>
            <a:solidFill>
              <a:schemeClr val="accent5">
                <a:lumMod val="60000"/>
                <a:lumOff val="40000"/>
              </a:schemeClr>
            </a:solidFill>
          </a:ln>
        </p:spPr>
        <p:txBody>
          <a:bodyPr wrap="square" rtlCol="0">
            <a:spAutoFit/>
          </a:bodyPr>
          <a:lstStyle/>
          <a:p>
            <a:pPr algn="ctr" rtl="1" fontAlgn="base"/>
            <a:r>
              <a:rPr lang="he-IL" dirty="0" smtClean="0">
                <a:solidFill>
                  <a:srgbClr val="0066FF"/>
                </a:solidFill>
              </a:rPr>
              <a:t>סלוודור דאלי, 1970</a:t>
            </a:r>
            <a:endParaRPr lang="en-US" dirty="0">
              <a:solidFill>
                <a:srgbClr val="0066FF"/>
              </a:solidFill>
            </a:endParaRPr>
          </a:p>
        </p:txBody>
      </p:sp>
    </p:spTree>
    <p:extLst>
      <p:ext uri="{BB962C8B-B14F-4D97-AF65-F5344CB8AC3E}">
        <p14:creationId xmlns:p14="http://schemas.microsoft.com/office/powerpoint/2010/main" val="28495406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861560" y="365125"/>
            <a:ext cx="6341957" cy="1600835"/>
          </a:xfrm>
          <a:solidFill>
            <a:schemeClr val="accent1">
              <a:lumMod val="40000"/>
              <a:lumOff val="60000"/>
            </a:schemeClr>
          </a:solidFill>
          <a:ln>
            <a:solidFill>
              <a:schemeClr val="accent5">
                <a:lumMod val="75000"/>
              </a:schemeClr>
            </a:solidFill>
          </a:ln>
        </p:spPr>
        <p:txBody>
          <a:bodyPr>
            <a:normAutofit fontScale="90000"/>
          </a:bodyPr>
          <a:lstStyle/>
          <a:p>
            <a:pPr algn="ctr" rtl="1"/>
            <a:r>
              <a:rPr lang="he-IL" sz="6600" b="1" dirty="0">
                <a:solidFill>
                  <a:srgbClr val="0066FF"/>
                </a:solidFill>
              </a:rPr>
              <a:t>מְגִלַּת שִׁיר </a:t>
            </a:r>
            <a:r>
              <a:rPr lang="he-IL" sz="6600" b="1" dirty="0" smtClean="0">
                <a:solidFill>
                  <a:srgbClr val="0066FF"/>
                </a:solidFill>
              </a:rPr>
              <a:t>הַשִּׁירִים: חושים</a:t>
            </a:r>
            <a:endParaRPr lang="en-US" sz="6600" dirty="0">
              <a:solidFill>
                <a:srgbClr val="0066FF"/>
              </a:solidFill>
            </a:endParaRPr>
          </a:p>
        </p:txBody>
      </p:sp>
      <p:sp>
        <p:nvSpPr>
          <p:cNvPr id="6" name="Content Placeholder 5"/>
          <p:cNvSpPr>
            <a:spLocks noGrp="1"/>
          </p:cNvSpPr>
          <p:nvPr>
            <p:ph idx="1"/>
          </p:nvPr>
        </p:nvSpPr>
        <p:spPr>
          <a:xfrm>
            <a:off x="5259917" y="2408903"/>
            <a:ext cx="5943600" cy="4351338"/>
          </a:xfrm>
        </p:spPr>
        <p:txBody>
          <a:bodyPr>
            <a:normAutofit/>
          </a:bodyPr>
          <a:lstStyle/>
          <a:p>
            <a:pPr algn="r" rtl="1"/>
            <a:r>
              <a:rPr lang="he-IL" sz="3600" dirty="0" smtClean="0">
                <a:latin typeface="David" panose="020E0502060401010101" pitchFamily="34" charset="-79"/>
                <a:hlinkClick r:id="rId3"/>
              </a:rPr>
              <a:t>פרק א', </a:t>
            </a:r>
            <a:r>
              <a:rPr lang="he-IL" sz="3600" dirty="0" err="1" smtClean="0">
                <a:hlinkClick r:id="rId3"/>
              </a:rPr>
              <a:t>יג</a:t>
            </a:r>
            <a:r>
              <a:rPr lang="he-IL" sz="3600" dirty="0" smtClean="0"/>
              <a:t>:</a:t>
            </a:r>
            <a:r>
              <a:rPr lang="he-IL" sz="3600" dirty="0"/>
              <a:t> </a:t>
            </a:r>
            <a:endParaRPr lang="he-IL" sz="3600" dirty="0" smtClean="0"/>
          </a:p>
          <a:p>
            <a:pPr marL="0" indent="0" algn="r" rtl="1">
              <a:buNone/>
            </a:pPr>
            <a:r>
              <a:rPr lang="he-IL" sz="3600" dirty="0"/>
              <a:t> </a:t>
            </a:r>
            <a:r>
              <a:rPr lang="he-IL" sz="3600" dirty="0" smtClean="0">
                <a:latin typeface="David" panose="020E0502060401010101" pitchFamily="34" charset="-79"/>
                <a:cs typeface="David" panose="020E0502060401010101" pitchFamily="34" charset="-79"/>
              </a:rPr>
              <a:t>צְרוֹר </a:t>
            </a:r>
            <a:r>
              <a:rPr lang="he-IL" sz="3600" dirty="0">
                <a:latin typeface="David" panose="020E0502060401010101" pitchFamily="34" charset="-79"/>
                <a:cs typeface="David" panose="020E0502060401010101" pitchFamily="34" charset="-79"/>
              </a:rPr>
              <a:t>הַמֹּר דּוֹדִי לִי, </a:t>
            </a:r>
            <a:endParaRPr lang="he-IL" sz="3600" dirty="0" smtClean="0">
              <a:latin typeface="David" panose="020E0502060401010101" pitchFamily="34" charset="-79"/>
              <a:cs typeface="David" panose="020E0502060401010101" pitchFamily="34" charset="-79"/>
            </a:endParaRPr>
          </a:p>
          <a:p>
            <a:pPr marL="0" indent="0" algn="r" rtl="1">
              <a:buNone/>
            </a:pPr>
            <a:r>
              <a:rPr lang="he-IL" sz="3600" dirty="0">
                <a:latin typeface="David" panose="020E0502060401010101" pitchFamily="34" charset="-79"/>
                <a:cs typeface="David" panose="020E0502060401010101" pitchFamily="34" charset="-79"/>
              </a:rPr>
              <a:t> </a:t>
            </a:r>
            <a:r>
              <a:rPr lang="he-IL" sz="3600" dirty="0" smtClean="0">
                <a:latin typeface="David" panose="020E0502060401010101" pitchFamily="34" charset="-79"/>
                <a:cs typeface="David" panose="020E0502060401010101" pitchFamily="34" charset="-79"/>
              </a:rPr>
              <a:t>בֵּין </a:t>
            </a:r>
            <a:r>
              <a:rPr lang="he-IL" sz="3600" dirty="0">
                <a:latin typeface="David" panose="020E0502060401010101" pitchFamily="34" charset="-79"/>
                <a:cs typeface="David" panose="020E0502060401010101" pitchFamily="34" charset="-79"/>
              </a:rPr>
              <a:t>שָׁדַי יָלִין. </a:t>
            </a:r>
            <a:r>
              <a:rPr lang="en-US" sz="3600" dirty="0">
                <a:latin typeface="David" panose="020E0502060401010101" pitchFamily="34" charset="-79"/>
                <a:cs typeface="David" panose="020E0502060401010101" pitchFamily="34" charset="-79"/>
              </a:rPr>
              <a:t> </a:t>
            </a:r>
          </a:p>
          <a:p>
            <a:pPr algn="r" rtl="1"/>
            <a:endParaRPr lang="en-US" sz="2800" dirty="0">
              <a:solidFill>
                <a:srgbClr val="0066FF"/>
              </a:solidFill>
              <a:latin typeface="David" panose="020E0502060401010101" pitchFamily="34" charset="-79"/>
              <a:cs typeface="David" panose="020E0502060401010101" pitchFamily="34" charset="-79"/>
            </a:endParaRPr>
          </a:p>
        </p:txBody>
      </p:sp>
      <p:sp>
        <p:nvSpPr>
          <p:cNvPr id="7" name="TextBox 6"/>
          <p:cNvSpPr txBox="1"/>
          <p:nvPr/>
        </p:nvSpPr>
        <p:spPr>
          <a:xfrm>
            <a:off x="622300" y="6299953"/>
            <a:ext cx="5943600" cy="369332"/>
          </a:xfrm>
          <a:prstGeom prst="rect">
            <a:avLst/>
          </a:prstGeom>
          <a:solidFill>
            <a:srgbClr val="ECF2D8"/>
          </a:solidFill>
          <a:ln>
            <a:solidFill>
              <a:schemeClr val="accent5">
                <a:lumMod val="60000"/>
                <a:lumOff val="40000"/>
              </a:schemeClr>
            </a:solidFill>
          </a:ln>
        </p:spPr>
        <p:txBody>
          <a:bodyPr wrap="square" rtlCol="0">
            <a:spAutoFit/>
          </a:bodyPr>
          <a:lstStyle/>
          <a:p>
            <a:pPr algn="ctr" rtl="1" fontAlgn="base"/>
            <a:r>
              <a:rPr lang="he-IL" dirty="0" smtClean="0">
                <a:solidFill>
                  <a:srgbClr val="0066FF"/>
                </a:solidFill>
              </a:rPr>
              <a:t>אריק גיל, 1925</a:t>
            </a:r>
            <a:endParaRPr lang="en-US" dirty="0">
              <a:solidFill>
                <a:srgbClr val="0066FF"/>
              </a:solidFill>
            </a:endParaRPr>
          </a:p>
        </p:txBody>
      </p:sp>
      <p:pic>
        <p:nvPicPr>
          <p:cNvPr id="8" name="Picture 7" descr="https://c1.staticflickr.com/3/2917/14433210691_b19cd4d0c4_b.jpg"/>
          <p:cNvPicPr/>
          <p:nvPr/>
        </p:nvPicPr>
        <p:blipFill>
          <a:blip r:embed="rId4">
            <a:extLst>
              <a:ext uri="{28A0092B-C50C-407E-A947-70E740481C1C}">
                <a14:useLocalDpi xmlns:a14="http://schemas.microsoft.com/office/drawing/2010/main" val="0"/>
              </a:ext>
            </a:extLst>
          </a:blip>
          <a:srcRect/>
          <a:stretch>
            <a:fillRect/>
          </a:stretch>
        </p:blipFill>
        <p:spPr bwMode="auto">
          <a:xfrm>
            <a:off x="622300" y="2069583"/>
            <a:ext cx="5943600" cy="4230370"/>
          </a:xfrm>
          <a:prstGeom prst="rect">
            <a:avLst/>
          </a:prstGeom>
          <a:noFill/>
          <a:ln>
            <a:noFill/>
          </a:ln>
        </p:spPr>
      </p:pic>
    </p:spTree>
    <p:extLst>
      <p:ext uri="{BB962C8B-B14F-4D97-AF65-F5344CB8AC3E}">
        <p14:creationId xmlns:p14="http://schemas.microsoft.com/office/powerpoint/2010/main" val="31193768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861560" y="365125"/>
            <a:ext cx="6341957" cy="1600835"/>
          </a:xfrm>
          <a:solidFill>
            <a:schemeClr val="accent1">
              <a:lumMod val="40000"/>
              <a:lumOff val="60000"/>
            </a:schemeClr>
          </a:solidFill>
          <a:ln>
            <a:solidFill>
              <a:schemeClr val="accent5">
                <a:lumMod val="75000"/>
              </a:schemeClr>
            </a:solidFill>
          </a:ln>
        </p:spPr>
        <p:txBody>
          <a:bodyPr>
            <a:normAutofit fontScale="90000"/>
          </a:bodyPr>
          <a:lstStyle/>
          <a:p>
            <a:pPr algn="ctr" rtl="1"/>
            <a:r>
              <a:rPr lang="he-IL" sz="6600" b="1" dirty="0">
                <a:solidFill>
                  <a:srgbClr val="0066FF"/>
                </a:solidFill>
              </a:rPr>
              <a:t>מְגִלַּת שִׁיר </a:t>
            </a:r>
            <a:r>
              <a:rPr lang="he-IL" sz="6600" b="1" dirty="0" smtClean="0">
                <a:solidFill>
                  <a:srgbClr val="0066FF"/>
                </a:solidFill>
              </a:rPr>
              <a:t>הַשִּׁירִים: חושים</a:t>
            </a:r>
            <a:endParaRPr lang="en-US" sz="6600" dirty="0">
              <a:solidFill>
                <a:srgbClr val="0066FF"/>
              </a:solidFill>
            </a:endParaRPr>
          </a:p>
        </p:txBody>
      </p:sp>
      <p:sp>
        <p:nvSpPr>
          <p:cNvPr id="6" name="Content Placeholder 5"/>
          <p:cNvSpPr>
            <a:spLocks noGrp="1"/>
          </p:cNvSpPr>
          <p:nvPr>
            <p:ph idx="1"/>
          </p:nvPr>
        </p:nvSpPr>
        <p:spPr>
          <a:xfrm>
            <a:off x="4861561" y="2408903"/>
            <a:ext cx="6341956" cy="4351338"/>
          </a:xfrm>
        </p:spPr>
        <p:txBody>
          <a:bodyPr>
            <a:normAutofit/>
          </a:bodyPr>
          <a:lstStyle/>
          <a:p>
            <a:pPr algn="r" rtl="1"/>
            <a:r>
              <a:rPr lang="he-IL" sz="3600" dirty="0" smtClean="0">
                <a:hlinkClick r:id="rId3"/>
              </a:rPr>
              <a:t>פרק ד', ט-יא:</a:t>
            </a:r>
            <a:r>
              <a:rPr lang="he-IL" sz="3600" dirty="0"/>
              <a:t>  </a:t>
            </a:r>
            <a:r>
              <a:rPr lang="he-IL" sz="3600" dirty="0">
                <a:latin typeface="David" panose="020E0502060401010101" pitchFamily="34" charset="-79"/>
                <a:cs typeface="David" panose="020E0502060401010101" pitchFamily="34" charset="-79"/>
              </a:rPr>
              <a:t>לִבַּבְתִּנִי, אֲחֹתִי כַלָּה; לִבַּבְתִּנִי באחד (בְּאַחַת) מֵעֵינַיִךְ, בְּאַחַד עֲנָק מִצַּוְּרֹנָיִךְ</a:t>
            </a:r>
            <a:r>
              <a:rPr lang="he-IL" sz="3600" dirty="0" smtClean="0">
                <a:latin typeface="David" panose="020E0502060401010101" pitchFamily="34" charset="-79"/>
                <a:cs typeface="David" panose="020E0502060401010101" pitchFamily="34" charset="-79"/>
              </a:rPr>
              <a:t>. מַה-יָּפוּ </a:t>
            </a:r>
            <a:r>
              <a:rPr lang="he-IL" sz="3600" dirty="0">
                <a:latin typeface="David" panose="020E0502060401010101" pitchFamily="34" charset="-79"/>
                <a:cs typeface="David" panose="020E0502060401010101" pitchFamily="34" charset="-79"/>
              </a:rPr>
              <a:t>דֹדַיִךְ, אֲחֹתִי כַלָּה; מַה-טֹּבוּ דֹדַיִךְ מִיַּיִן, וְרֵיחַ שְׁמָנַיִךְ מִכָּל-בְּשָׂמִים</a:t>
            </a:r>
            <a:r>
              <a:rPr lang="he-IL" sz="3600" dirty="0" smtClean="0">
                <a:latin typeface="David" panose="020E0502060401010101" pitchFamily="34" charset="-79"/>
                <a:cs typeface="David" panose="020E0502060401010101" pitchFamily="34" charset="-79"/>
              </a:rPr>
              <a:t>.</a:t>
            </a:r>
            <a:r>
              <a:rPr lang="he-IL" sz="3600" dirty="0">
                <a:latin typeface="David" panose="020E0502060401010101" pitchFamily="34" charset="-79"/>
                <a:cs typeface="David" panose="020E0502060401010101" pitchFamily="34" charset="-79"/>
              </a:rPr>
              <a:t> נֹפֶת תִּטֹּפְנָה שִׂפְתוֹתַיִךְ, כַּלָּה; דְּבַשׁ וְחָלָב תַּחַת לְשׁוֹנֵךְ, וְרֵיחַ שַׂלְמֹתַיִךְ כְּרֵיחַ לְבָנוֹן</a:t>
            </a:r>
            <a:r>
              <a:rPr lang="he-IL" sz="3600" dirty="0"/>
              <a:t>.</a:t>
            </a:r>
            <a:endParaRPr lang="en-US" sz="3600" dirty="0">
              <a:solidFill>
                <a:srgbClr val="0066FF"/>
              </a:solidFill>
              <a:latin typeface="David" panose="020E0502060401010101" pitchFamily="34" charset="-79"/>
              <a:cs typeface="David" panose="020E0502060401010101" pitchFamily="34" charset="-79"/>
            </a:endParaRPr>
          </a:p>
        </p:txBody>
      </p:sp>
      <p:sp>
        <p:nvSpPr>
          <p:cNvPr id="9" name="TextBox 8"/>
          <p:cNvSpPr txBox="1"/>
          <p:nvPr/>
        </p:nvSpPr>
        <p:spPr>
          <a:xfrm>
            <a:off x="231774" y="6300364"/>
            <a:ext cx="3806825" cy="369332"/>
          </a:xfrm>
          <a:prstGeom prst="rect">
            <a:avLst/>
          </a:prstGeom>
          <a:solidFill>
            <a:srgbClr val="ECF2D8"/>
          </a:solidFill>
          <a:ln>
            <a:solidFill>
              <a:schemeClr val="accent5">
                <a:lumMod val="60000"/>
                <a:lumOff val="40000"/>
              </a:schemeClr>
            </a:solidFill>
          </a:ln>
        </p:spPr>
        <p:txBody>
          <a:bodyPr wrap="square" rtlCol="0">
            <a:spAutoFit/>
          </a:bodyPr>
          <a:lstStyle/>
          <a:p>
            <a:pPr algn="ctr" rtl="1" fontAlgn="base"/>
            <a:r>
              <a:rPr lang="he-IL" dirty="0" smtClean="0">
                <a:solidFill>
                  <a:srgbClr val="0066FF"/>
                </a:solidFill>
              </a:rPr>
              <a:t>סלוודור דאלי, 1979</a:t>
            </a:r>
            <a:endParaRPr lang="en-US" dirty="0">
              <a:solidFill>
                <a:srgbClr val="0066FF"/>
              </a:solidFill>
            </a:endParaRPr>
          </a:p>
        </p:txBody>
      </p:sp>
      <p:pic>
        <p:nvPicPr>
          <p:cNvPr id="4100" name="Picture 4" descr="http://images.worthpoint.com/files/susanins/kmt/11/5609-1.JPG"/>
          <p:cNvPicPr>
            <a:picLocks noChangeAspect="1" noChangeArrowheads="1"/>
          </p:cNvPicPr>
          <p:nvPr/>
        </p:nvPicPr>
        <p:blipFill rotWithShape="1">
          <a:blip r:embed="rId4">
            <a:extLst>
              <a:ext uri="{28A0092B-C50C-407E-A947-70E740481C1C}">
                <a14:useLocalDpi xmlns:a14="http://schemas.microsoft.com/office/drawing/2010/main" val="0"/>
              </a:ext>
            </a:extLst>
          </a:blip>
          <a:srcRect l="30408" t="8727" r="31192" b="11855"/>
          <a:stretch/>
        </p:blipFill>
        <p:spPr bwMode="auto">
          <a:xfrm>
            <a:off x="231774" y="1051560"/>
            <a:ext cx="3806825" cy="5248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4244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861560" y="365125"/>
            <a:ext cx="6341957" cy="1600835"/>
          </a:xfrm>
          <a:solidFill>
            <a:schemeClr val="accent1">
              <a:lumMod val="40000"/>
              <a:lumOff val="60000"/>
            </a:schemeClr>
          </a:solidFill>
          <a:ln>
            <a:solidFill>
              <a:schemeClr val="accent5">
                <a:lumMod val="75000"/>
              </a:schemeClr>
            </a:solidFill>
          </a:ln>
        </p:spPr>
        <p:txBody>
          <a:bodyPr>
            <a:normAutofit fontScale="90000"/>
          </a:bodyPr>
          <a:lstStyle/>
          <a:p>
            <a:pPr algn="ctr" rtl="1"/>
            <a:r>
              <a:rPr lang="he-IL" sz="6600" b="1" dirty="0">
                <a:solidFill>
                  <a:srgbClr val="0066FF"/>
                </a:solidFill>
              </a:rPr>
              <a:t>מְגִלַּת שִׁיר </a:t>
            </a:r>
            <a:r>
              <a:rPr lang="he-IL" sz="6600" b="1" dirty="0" smtClean="0">
                <a:solidFill>
                  <a:srgbClr val="0066FF"/>
                </a:solidFill>
              </a:rPr>
              <a:t>הַשִּׁירִים: חושים</a:t>
            </a:r>
            <a:endParaRPr lang="en-US" sz="6600" dirty="0">
              <a:solidFill>
                <a:srgbClr val="0066FF"/>
              </a:solidFill>
            </a:endParaRPr>
          </a:p>
        </p:txBody>
      </p:sp>
      <p:sp>
        <p:nvSpPr>
          <p:cNvPr id="6" name="Content Placeholder 5"/>
          <p:cNvSpPr>
            <a:spLocks noGrp="1"/>
          </p:cNvSpPr>
          <p:nvPr>
            <p:ph idx="1"/>
          </p:nvPr>
        </p:nvSpPr>
        <p:spPr>
          <a:xfrm>
            <a:off x="5259917" y="2408903"/>
            <a:ext cx="5943600" cy="4351338"/>
          </a:xfrm>
        </p:spPr>
        <p:txBody>
          <a:bodyPr>
            <a:normAutofit/>
          </a:bodyPr>
          <a:lstStyle/>
          <a:p>
            <a:pPr algn="r" rtl="1"/>
            <a:r>
              <a:rPr lang="he-IL" sz="3600" dirty="0" smtClean="0">
                <a:hlinkClick r:id="rId3"/>
              </a:rPr>
              <a:t>פרק ב', ח</a:t>
            </a:r>
            <a:r>
              <a:rPr lang="he-IL" sz="3600" dirty="0" smtClean="0"/>
              <a:t>:</a:t>
            </a:r>
            <a:r>
              <a:rPr lang="he-IL" sz="3600" dirty="0"/>
              <a:t>  קוֹל דּוֹדִי, הִנֵּה-זֶה בָּא; מְדַלֵּג, עַל-הֶהָרִים--מְקַפֵּץ, עַל-הַגְּבָעוֹת </a:t>
            </a:r>
            <a:endParaRPr lang="he-IL" sz="3600" dirty="0" smtClean="0"/>
          </a:p>
          <a:p>
            <a:pPr algn="r" rtl="1"/>
            <a:r>
              <a:rPr lang="he-IL" sz="3600" dirty="0" smtClean="0">
                <a:latin typeface="David" panose="020E0502060401010101" pitchFamily="34" charset="-79"/>
                <a:hlinkClick r:id="rId3"/>
              </a:rPr>
              <a:t>פרק ב', </a:t>
            </a:r>
            <a:r>
              <a:rPr lang="ar-SA" dirty="0">
                <a:hlinkClick r:id="rId3"/>
              </a:rPr>
              <a:t> </a:t>
            </a:r>
            <a:r>
              <a:rPr lang="he-IL" sz="3600" dirty="0" smtClean="0">
                <a:hlinkClick r:id="rId3"/>
              </a:rPr>
              <a:t>יד:</a:t>
            </a:r>
            <a:r>
              <a:rPr lang="he-IL" sz="3600" dirty="0"/>
              <a:t>  </a:t>
            </a:r>
            <a:r>
              <a:rPr lang="he-IL" sz="3600" dirty="0">
                <a:latin typeface="David" panose="020E0502060401010101" pitchFamily="34" charset="-79"/>
                <a:cs typeface="David" panose="020E0502060401010101" pitchFamily="34" charset="-79"/>
              </a:rPr>
              <a:t>יוֹנָתִי בְּחַגְוֵי הַסֶּלַע, בְּסֵתֶר הַמַּדְרֵגָה, הַרְאִינִי אֶת-מַרְאַיִךְ, הַשְׁמִיעִנִי אֶת-קוֹלֵךְ:  כִּי-קוֹלֵךְ עָרֵב, וּמַרְאֵיךְ נָאוֶה</a:t>
            </a:r>
            <a:r>
              <a:rPr lang="he-IL" sz="3600" dirty="0" smtClean="0">
                <a:latin typeface="David" panose="020E0502060401010101" pitchFamily="34" charset="-79"/>
                <a:cs typeface="David" panose="020E0502060401010101" pitchFamily="34" charset="-79"/>
              </a:rPr>
              <a:t>.</a:t>
            </a:r>
          </a:p>
          <a:p>
            <a:pPr marL="0" indent="0" algn="r" rtl="1">
              <a:buNone/>
            </a:pPr>
            <a:endParaRPr lang="en-US" sz="2800" dirty="0">
              <a:solidFill>
                <a:srgbClr val="0066FF"/>
              </a:solidFill>
              <a:latin typeface="David" panose="020E0502060401010101" pitchFamily="34" charset="-79"/>
              <a:cs typeface="David" panose="020E0502060401010101" pitchFamily="34" charset="-79"/>
            </a:endParaRPr>
          </a:p>
        </p:txBody>
      </p:sp>
      <p:sp>
        <p:nvSpPr>
          <p:cNvPr id="7" name="TextBox 6"/>
          <p:cNvSpPr txBox="1"/>
          <p:nvPr/>
        </p:nvSpPr>
        <p:spPr>
          <a:xfrm>
            <a:off x="460373" y="6174041"/>
            <a:ext cx="3456305" cy="646331"/>
          </a:xfrm>
          <a:prstGeom prst="rect">
            <a:avLst/>
          </a:prstGeom>
          <a:solidFill>
            <a:srgbClr val="ECF2D8"/>
          </a:solidFill>
          <a:ln>
            <a:solidFill>
              <a:schemeClr val="accent5">
                <a:lumMod val="60000"/>
                <a:lumOff val="40000"/>
              </a:schemeClr>
            </a:solidFill>
          </a:ln>
        </p:spPr>
        <p:txBody>
          <a:bodyPr wrap="square" rtlCol="0">
            <a:spAutoFit/>
          </a:bodyPr>
          <a:lstStyle/>
          <a:p>
            <a:pPr algn="ctr" rtl="1" fontAlgn="base"/>
            <a:r>
              <a:rPr lang="en-US" dirty="0"/>
              <a:t>Song of Songs </a:t>
            </a:r>
            <a:r>
              <a:rPr lang="en-US" dirty="0" smtClean="0"/>
              <a:t>2:14, </a:t>
            </a:r>
            <a:r>
              <a:rPr lang="en-US" dirty="0"/>
              <a:t>by Wu </a:t>
            </a:r>
            <a:r>
              <a:rPr lang="en-US" dirty="0" err="1"/>
              <a:t>Guo</a:t>
            </a:r>
            <a:r>
              <a:rPr lang="en-US" dirty="0"/>
              <a:t>-ting (Chinese Ink Painting)</a:t>
            </a:r>
            <a:endParaRPr lang="en-US" dirty="0">
              <a:solidFill>
                <a:srgbClr val="0066FF"/>
              </a:solidFill>
            </a:endParaRPr>
          </a:p>
        </p:txBody>
      </p:sp>
      <p:pic>
        <p:nvPicPr>
          <p:cNvPr id="3074" name="Picture 2" descr="http://3.bp.blogspot.com/_BMoXxC2XKIA/TJy1m_8FywI/AAAAAAAADso/oBcpop52z3w/s400/IMG_100000069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373" y="365125"/>
            <a:ext cx="3456305" cy="5808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39468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840480" y="258534"/>
            <a:ext cx="7561157" cy="1120775"/>
          </a:xfrm>
          <a:solidFill>
            <a:schemeClr val="accent1">
              <a:lumMod val="40000"/>
              <a:lumOff val="60000"/>
            </a:schemeClr>
          </a:solidFill>
          <a:ln>
            <a:solidFill>
              <a:schemeClr val="accent5">
                <a:lumMod val="75000"/>
              </a:schemeClr>
            </a:solidFill>
          </a:ln>
        </p:spPr>
        <p:txBody>
          <a:bodyPr>
            <a:normAutofit/>
          </a:bodyPr>
          <a:lstStyle/>
          <a:p>
            <a:pPr algn="r" rtl="1"/>
            <a:r>
              <a:rPr lang="he-IL" sz="6600" b="1" dirty="0">
                <a:solidFill>
                  <a:srgbClr val="0066FF"/>
                </a:solidFill>
              </a:rPr>
              <a:t>מְגִלַּת שִׁיר </a:t>
            </a:r>
            <a:r>
              <a:rPr lang="he-IL" sz="6600" b="1" dirty="0" smtClean="0">
                <a:solidFill>
                  <a:srgbClr val="0066FF"/>
                </a:solidFill>
              </a:rPr>
              <a:t>הַשִּׁירִים: טבע</a:t>
            </a:r>
            <a:endParaRPr lang="en-US" sz="6600" dirty="0">
              <a:solidFill>
                <a:srgbClr val="0066FF"/>
              </a:solidFill>
            </a:endParaRPr>
          </a:p>
        </p:txBody>
      </p:sp>
      <p:sp>
        <p:nvSpPr>
          <p:cNvPr id="6" name="Content Placeholder 5"/>
          <p:cNvSpPr>
            <a:spLocks noGrp="1"/>
          </p:cNvSpPr>
          <p:nvPr>
            <p:ph idx="1"/>
          </p:nvPr>
        </p:nvSpPr>
        <p:spPr>
          <a:xfrm>
            <a:off x="8347286" y="1909634"/>
            <a:ext cx="2856231" cy="4351338"/>
          </a:xfrm>
        </p:spPr>
        <p:txBody>
          <a:bodyPr>
            <a:normAutofit/>
          </a:bodyPr>
          <a:lstStyle/>
          <a:p>
            <a:pPr marL="0" indent="0" algn="r" rtl="1">
              <a:buNone/>
            </a:pPr>
            <a:r>
              <a:rPr lang="he-IL" sz="3600" dirty="0">
                <a:hlinkClick r:id="rId3"/>
              </a:rPr>
              <a:t>פרק </a:t>
            </a:r>
            <a:r>
              <a:rPr lang="he-IL" sz="3600" dirty="0" smtClean="0">
                <a:hlinkClick r:id="rId3"/>
              </a:rPr>
              <a:t>ד', א</a:t>
            </a:r>
            <a:r>
              <a:rPr lang="he-IL" sz="3600" dirty="0" smtClean="0"/>
              <a:t>:</a:t>
            </a:r>
            <a:r>
              <a:rPr lang="ar-SA" sz="3600" dirty="0"/>
              <a:t> </a:t>
            </a:r>
            <a:endParaRPr lang="he-IL" sz="3600" dirty="0" smtClean="0"/>
          </a:p>
          <a:p>
            <a:pPr marL="0" indent="0" algn="r" rtl="1">
              <a:buNone/>
            </a:pPr>
            <a:r>
              <a:rPr lang="he-IL" sz="3600" dirty="0" smtClean="0">
                <a:latin typeface="David" panose="020E0502060401010101" pitchFamily="34" charset="-79"/>
                <a:cs typeface="David" panose="020E0502060401010101" pitchFamily="34" charset="-79"/>
              </a:rPr>
              <a:t>הִנָּךְ </a:t>
            </a:r>
            <a:r>
              <a:rPr lang="he-IL" sz="3600" dirty="0">
                <a:latin typeface="David" panose="020E0502060401010101" pitchFamily="34" charset="-79"/>
                <a:cs typeface="David" panose="020E0502060401010101" pitchFamily="34" charset="-79"/>
              </a:rPr>
              <a:t>יָפָה רַעְיָתִי</a:t>
            </a:r>
            <a:r>
              <a:rPr lang="ar-SA" sz="3600" dirty="0">
                <a:latin typeface="David" panose="020E0502060401010101" pitchFamily="34" charset="-79"/>
              </a:rPr>
              <a:t>, </a:t>
            </a:r>
            <a:r>
              <a:rPr lang="he-IL" sz="3600" dirty="0">
                <a:latin typeface="David" panose="020E0502060401010101" pitchFamily="34" charset="-79"/>
                <a:cs typeface="David" panose="020E0502060401010101" pitchFamily="34" charset="-79"/>
              </a:rPr>
              <a:t>הִנָּךְ יָפָה</a:t>
            </a:r>
            <a:r>
              <a:rPr lang="ar-SA" sz="3600" dirty="0">
                <a:latin typeface="David" panose="020E0502060401010101" pitchFamily="34" charset="-79"/>
              </a:rPr>
              <a:t>--</a:t>
            </a:r>
            <a:r>
              <a:rPr lang="he-IL" sz="3600" dirty="0">
                <a:latin typeface="David" panose="020E0502060401010101" pitchFamily="34" charset="-79"/>
                <a:cs typeface="David" panose="020E0502060401010101" pitchFamily="34" charset="-79"/>
              </a:rPr>
              <a:t>עֵינַיִךְ יוֹנִים</a:t>
            </a:r>
            <a:r>
              <a:rPr lang="ar-SA" sz="3600" dirty="0">
                <a:latin typeface="David" panose="020E0502060401010101" pitchFamily="34" charset="-79"/>
              </a:rPr>
              <a:t>, </a:t>
            </a:r>
            <a:r>
              <a:rPr lang="he-IL" sz="3600" dirty="0">
                <a:latin typeface="David" panose="020E0502060401010101" pitchFamily="34" charset="-79"/>
                <a:cs typeface="David" panose="020E0502060401010101" pitchFamily="34" charset="-79"/>
              </a:rPr>
              <a:t>מִבַּעַד לְצַמָּתֵךְ</a:t>
            </a:r>
            <a:r>
              <a:rPr lang="ar-SA" sz="3600" dirty="0">
                <a:latin typeface="David" panose="020E0502060401010101" pitchFamily="34" charset="-79"/>
              </a:rPr>
              <a:t>; </a:t>
            </a:r>
            <a:r>
              <a:rPr lang="he-IL" sz="3600" dirty="0">
                <a:latin typeface="David" panose="020E0502060401010101" pitchFamily="34" charset="-79"/>
                <a:cs typeface="David" panose="020E0502060401010101" pitchFamily="34" charset="-79"/>
              </a:rPr>
              <a:t>שַׂעְרֵךְ כְּעֵדֶר הָעִזִּים</a:t>
            </a:r>
            <a:r>
              <a:rPr lang="ar-SA" sz="3600" dirty="0">
                <a:latin typeface="David" panose="020E0502060401010101" pitchFamily="34" charset="-79"/>
              </a:rPr>
              <a:t>, </a:t>
            </a:r>
            <a:r>
              <a:rPr lang="he-IL" sz="3600" dirty="0">
                <a:latin typeface="David" panose="020E0502060401010101" pitchFamily="34" charset="-79"/>
                <a:cs typeface="David" panose="020E0502060401010101" pitchFamily="34" charset="-79"/>
              </a:rPr>
              <a:t>שֶׁגָּלְשׁוּ מֵהַר גִּלְעָד</a:t>
            </a:r>
            <a:r>
              <a:rPr lang="en-US" sz="3600" dirty="0" smtClean="0">
                <a:latin typeface="David" panose="020E0502060401010101" pitchFamily="34" charset="-79"/>
                <a:cs typeface="David" panose="020E0502060401010101" pitchFamily="34" charset="-79"/>
              </a:rPr>
              <a:t>.</a:t>
            </a:r>
            <a:endParaRPr lang="en-US" sz="3600" dirty="0">
              <a:latin typeface="David" panose="020E0502060401010101" pitchFamily="34" charset="-79"/>
              <a:cs typeface="David" panose="020E0502060401010101" pitchFamily="34" charset="-79"/>
            </a:endParaRPr>
          </a:p>
        </p:txBody>
      </p:sp>
      <p:pic>
        <p:nvPicPr>
          <p:cNvPr id="5122" name="Picture 2" descr="http://jewishchristianlit.com/Topics/SongOfSongs/Images/E_M_Lilien--Lied_der_Lied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055" y="1446918"/>
            <a:ext cx="3943350" cy="4762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www.theartgallere.co.il/UploadImages/001294/8263789.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16135" y="1909634"/>
            <a:ext cx="4044421" cy="4224307"/>
          </a:xfrm>
          <a:prstGeom prst="rect">
            <a:avLst/>
          </a:prstGeom>
          <a:noFill/>
          <a:ln>
            <a:noFill/>
          </a:ln>
        </p:spPr>
      </p:pic>
      <p:sp>
        <p:nvSpPr>
          <p:cNvPr id="8" name="TextBox 7"/>
          <p:cNvSpPr txBox="1"/>
          <p:nvPr/>
        </p:nvSpPr>
        <p:spPr>
          <a:xfrm>
            <a:off x="4216135" y="6170435"/>
            <a:ext cx="4044421" cy="369332"/>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יוסי שטרן</a:t>
            </a:r>
            <a:endParaRPr lang="en-US" dirty="0">
              <a:solidFill>
                <a:srgbClr val="0066FF"/>
              </a:solidFill>
            </a:endParaRPr>
          </a:p>
        </p:txBody>
      </p:sp>
      <p:sp>
        <p:nvSpPr>
          <p:cNvPr id="9" name="TextBox 8"/>
          <p:cNvSpPr txBox="1"/>
          <p:nvPr/>
        </p:nvSpPr>
        <p:spPr>
          <a:xfrm>
            <a:off x="186055" y="6209418"/>
            <a:ext cx="3943350" cy="369332"/>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א. מ. ליליאן</a:t>
            </a:r>
            <a:endParaRPr lang="en-US" dirty="0">
              <a:solidFill>
                <a:srgbClr val="0066FF"/>
              </a:solidFill>
            </a:endParaRPr>
          </a:p>
        </p:txBody>
      </p:sp>
      <p:sp>
        <p:nvSpPr>
          <p:cNvPr id="2" name="Rectangle 1"/>
          <p:cNvSpPr/>
          <p:nvPr/>
        </p:nvSpPr>
        <p:spPr>
          <a:xfrm>
            <a:off x="304800" y="495755"/>
            <a:ext cx="3322320" cy="646331"/>
          </a:xfrm>
          <a:prstGeom prst="rect">
            <a:avLst/>
          </a:prstGeom>
        </p:spPr>
        <p:txBody>
          <a:bodyPr wrap="square">
            <a:spAutoFit/>
          </a:bodyPr>
          <a:lstStyle/>
          <a:p>
            <a:pPr algn="r" rtl="1"/>
            <a:r>
              <a:rPr lang="en-US" dirty="0">
                <a:solidFill>
                  <a:srgbClr val="0066FF"/>
                </a:solidFill>
                <a:latin typeface="David" panose="020E0502060401010101" pitchFamily="34" charset="-79"/>
                <a:cs typeface="David" panose="020E0502060401010101" pitchFamily="34" charset="-79"/>
                <a:hlinkClick r:id="rId6"/>
              </a:rPr>
              <a:t>https://www.youtube.com/watch?v=cggK8CuMxYY</a:t>
            </a:r>
            <a:endParaRPr lang="en-US" dirty="0">
              <a:solidFill>
                <a:srgbClr val="0066FF"/>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6837279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086100" y="365125"/>
            <a:ext cx="8117417" cy="1120775"/>
          </a:xfrm>
          <a:solidFill>
            <a:schemeClr val="accent1">
              <a:lumMod val="40000"/>
              <a:lumOff val="60000"/>
            </a:schemeClr>
          </a:solidFill>
          <a:ln>
            <a:solidFill>
              <a:schemeClr val="accent5">
                <a:lumMod val="75000"/>
              </a:schemeClr>
            </a:solidFill>
          </a:ln>
        </p:spPr>
        <p:txBody>
          <a:bodyPr>
            <a:normAutofit/>
          </a:bodyPr>
          <a:lstStyle/>
          <a:p>
            <a:pPr algn="r" rtl="1"/>
            <a:r>
              <a:rPr lang="he-IL" sz="6600" b="1" dirty="0">
                <a:solidFill>
                  <a:srgbClr val="0066FF"/>
                </a:solidFill>
              </a:rPr>
              <a:t>מְגִלַּת שִׁיר </a:t>
            </a:r>
            <a:r>
              <a:rPr lang="he-IL" sz="6600" b="1" dirty="0" smtClean="0">
                <a:solidFill>
                  <a:srgbClr val="0066FF"/>
                </a:solidFill>
              </a:rPr>
              <a:t>הַשִּׁירִים: טבע</a:t>
            </a:r>
            <a:endParaRPr lang="en-US" sz="6600" dirty="0">
              <a:solidFill>
                <a:srgbClr val="0066FF"/>
              </a:solidFill>
            </a:endParaRPr>
          </a:p>
        </p:txBody>
      </p:sp>
      <p:sp>
        <p:nvSpPr>
          <p:cNvPr id="6" name="Content Placeholder 5"/>
          <p:cNvSpPr>
            <a:spLocks noGrp="1"/>
          </p:cNvSpPr>
          <p:nvPr>
            <p:ph idx="1"/>
          </p:nvPr>
        </p:nvSpPr>
        <p:spPr>
          <a:xfrm>
            <a:off x="6553200" y="1982183"/>
            <a:ext cx="4650317" cy="4351338"/>
          </a:xfrm>
        </p:spPr>
        <p:txBody>
          <a:bodyPr>
            <a:normAutofit/>
          </a:bodyPr>
          <a:lstStyle/>
          <a:p>
            <a:pPr marL="0" indent="0" algn="r" rtl="1">
              <a:buNone/>
            </a:pPr>
            <a:r>
              <a:rPr lang="he-IL" sz="3600" dirty="0" smtClean="0">
                <a:hlinkClick r:id="rId3"/>
              </a:rPr>
              <a:t>פרק ח', ה</a:t>
            </a:r>
            <a:r>
              <a:rPr lang="he-IL" sz="3600" dirty="0" smtClean="0"/>
              <a:t>: </a:t>
            </a:r>
            <a:r>
              <a:rPr lang="he-IL" sz="3600" dirty="0" smtClean="0">
                <a:latin typeface="David" panose="020E0502060401010101" pitchFamily="34" charset="-79"/>
                <a:cs typeface="David" panose="020E0502060401010101" pitchFamily="34" charset="-79"/>
              </a:rPr>
              <a:t>מִי </a:t>
            </a:r>
            <a:r>
              <a:rPr lang="he-IL" sz="3600" dirty="0">
                <a:latin typeface="David" panose="020E0502060401010101" pitchFamily="34" charset="-79"/>
                <a:cs typeface="David" panose="020E0502060401010101" pitchFamily="34" charset="-79"/>
              </a:rPr>
              <a:t>זֹאת, עֹלָה מִן-הַמִּדְבָּר, מִתְרַפֶּקֶת, </a:t>
            </a:r>
            <a:endParaRPr lang="he-IL" sz="3600" dirty="0" smtClean="0">
              <a:latin typeface="David" panose="020E0502060401010101" pitchFamily="34" charset="-79"/>
              <a:cs typeface="David" panose="020E0502060401010101" pitchFamily="34" charset="-79"/>
            </a:endParaRPr>
          </a:p>
          <a:p>
            <a:pPr marL="0" indent="0" algn="r" rtl="1">
              <a:buNone/>
            </a:pPr>
            <a:r>
              <a:rPr lang="he-IL" sz="3600" dirty="0" smtClean="0">
                <a:latin typeface="David" panose="020E0502060401010101" pitchFamily="34" charset="-79"/>
                <a:cs typeface="David" panose="020E0502060401010101" pitchFamily="34" charset="-79"/>
              </a:rPr>
              <a:t>עַל-דּוֹדָהּ</a:t>
            </a:r>
            <a:r>
              <a:rPr lang="he-IL" sz="3600" dirty="0">
                <a:latin typeface="David" panose="020E0502060401010101" pitchFamily="34" charset="-79"/>
                <a:cs typeface="David" panose="020E0502060401010101" pitchFamily="34" charset="-79"/>
              </a:rPr>
              <a:t>; תַּחַת הַתַּפּוּחַ, עוֹרַרְתִּיךָ--שָׁמָּה חִבְּלַתְךָ אִמֶּךָ, שָׁמָּה חִבְּלָה יְלָדַתְךָ.</a:t>
            </a:r>
            <a:endParaRPr lang="en-US" sz="3600" dirty="0">
              <a:solidFill>
                <a:srgbClr val="0066FF"/>
              </a:solidFill>
              <a:latin typeface="David" panose="020E0502060401010101" pitchFamily="34" charset="-79"/>
              <a:cs typeface="David" panose="020E0502060401010101" pitchFamily="34" charset="-79"/>
            </a:endParaRPr>
          </a:p>
        </p:txBody>
      </p:sp>
      <p:pic>
        <p:nvPicPr>
          <p:cNvPr id="6146" name="Picture 2" descr="http://photos1.blogger.com/blogger/3151/3282/1600/sca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037" y="1982183"/>
            <a:ext cx="6764443" cy="377857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24036" y="5677808"/>
            <a:ext cx="6764443" cy="372472"/>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א. מ. ליליאן</a:t>
            </a:r>
            <a:endParaRPr lang="en-US" dirty="0">
              <a:solidFill>
                <a:srgbClr val="0066FF"/>
              </a:solidFill>
            </a:endParaRPr>
          </a:p>
        </p:txBody>
      </p:sp>
    </p:spTree>
    <p:extLst>
      <p:ext uri="{BB962C8B-B14F-4D97-AF65-F5344CB8AC3E}">
        <p14:creationId xmlns:p14="http://schemas.microsoft.com/office/powerpoint/2010/main" val="28498114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431280" y="394075"/>
            <a:ext cx="5351357" cy="1120775"/>
          </a:xfrm>
          <a:solidFill>
            <a:schemeClr val="accent1">
              <a:lumMod val="40000"/>
              <a:lumOff val="60000"/>
            </a:schemeClr>
          </a:solidFill>
          <a:ln>
            <a:solidFill>
              <a:schemeClr val="accent5">
                <a:lumMod val="75000"/>
              </a:schemeClr>
            </a:solidFill>
          </a:ln>
        </p:spPr>
        <p:txBody>
          <a:bodyPr>
            <a:normAutofit/>
          </a:bodyPr>
          <a:lstStyle/>
          <a:p>
            <a:pPr algn="r" rtl="1"/>
            <a:r>
              <a:rPr lang="he-IL" b="1" dirty="0">
                <a:solidFill>
                  <a:srgbClr val="0066FF"/>
                </a:solidFill>
              </a:rPr>
              <a:t>מְגִלַּת שִׁיר </a:t>
            </a:r>
            <a:r>
              <a:rPr lang="he-IL" b="1" dirty="0" smtClean="0">
                <a:solidFill>
                  <a:srgbClr val="0066FF"/>
                </a:solidFill>
              </a:rPr>
              <a:t>הַשִּׁירִים: טבע</a:t>
            </a:r>
            <a:endParaRPr lang="en-US" dirty="0">
              <a:solidFill>
                <a:srgbClr val="0066FF"/>
              </a:solidFill>
            </a:endParaRPr>
          </a:p>
        </p:txBody>
      </p:sp>
      <p:sp>
        <p:nvSpPr>
          <p:cNvPr id="6" name="Content Placeholder 5"/>
          <p:cNvSpPr>
            <a:spLocks noGrp="1"/>
          </p:cNvSpPr>
          <p:nvPr>
            <p:ph idx="1"/>
          </p:nvPr>
        </p:nvSpPr>
        <p:spPr>
          <a:xfrm>
            <a:off x="7132320" y="2137991"/>
            <a:ext cx="4650317" cy="4351338"/>
          </a:xfrm>
        </p:spPr>
        <p:txBody>
          <a:bodyPr>
            <a:normAutofit lnSpcReduction="10000"/>
          </a:bodyPr>
          <a:lstStyle/>
          <a:p>
            <a:pPr marL="0" indent="0" algn="r" rtl="1">
              <a:buNone/>
            </a:pPr>
            <a:r>
              <a:rPr lang="he-IL" sz="3600" dirty="0" smtClean="0">
                <a:hlinkClick r:id="rId3"/>
              </a:rPr>
              <a:t>פרק ב',</a:t>
            </a:r>
            <a:r>
              <a:rPr lang="he-IL" sz="3600" b="1" dirty="0" smtClean="0">
                <a:hlinkClick r:id="rId3"/>
              </a:rPr>
              <a:t> </a:t>
            </a:r>
            <a:r>
              <a:rPr lang="he-IL" sz="3600" dirty="0" smtClean="0">
                <a:hlinkClick r:id="rId3"/>
              </a:rPr>
              <a:t>יא-</a:t>
            </a:r>
            <a:r>
              <a:rPr lang="he-IL" sz="3600" dirty="0" err="1" smtClean="0">
                <a:hlinkClick r:id="rId3"/>
              </a:rPr>
              <a:t>יב</a:t>
            </a:r>
            <a:r>
              <a:rPr lang="he-IL" sz="3600" dirty="0" smtClean="0"/>
              <a:t>:</a:t>
            </a:r>
            <a:r>
              <a:rPr lang="he-IL" sz="3600" dirty="0"/>
              <a:t>  </a:t>
            </a:r>
            <a:r>
              <a:rPr lang="he-IL" sz="3600" dirty="0">
                <a:latin typeface="David" panose="020E0502060401010101" pitchFamily="34" charset="-79"/>
                <a:cs typeface="David" panose="020E0502060401010101" pitchFamily="34" charset="-79"/>
              </a:rPr>
              <a:t>כִּי-הִנֵּה </a:t>
            </a:r>
            <a:r>
              <a:rPr lang="he-IL" sz="3600" dirty="0" err="1">
                <a:latin typeface="David" panose="020E0502060401010101" pitchFamily="34" charset="-79"/>
                <a:cs typeface="David" panose="020E0502060401010101" pitchFamily="34" charset="-79"/>
              </a:rPr>
              <a:t>הַסְּתָו</a:t>
            </a:r>
            <a:r>
              <a:rPr lang="he-IL" sz="3600" dirty="0">
                <a:latin typeface="David" panose="020E0502060401010101" pitchFamily="34" charset="-79"/>
                <a:cs typeface="David" panose="020E0502060401010101" pitchFamily="34" charset="-79"/>
              </a:rPr>
              <a:t>, עָבָר; הַגֶּשֶׁם, חָלַף הָלַךְ לוֹ</a:t>
            </a:r>
            <a:r>
              <a:rPr lang="he-IL" sz="3600" dirty="0" smtClean="0">
                <a:latin typeface="David" panose="020E0502060401010101" pitchFamily="34" charset="-79"/>
                <a:cs typeface="David" panose="020E0502060401010101" pitchFamily="34" charset="-79"/>
              </a:rPr>
              <a:t>.</a:t>
            </a:r>
            <a:r>
              <a:rPr lang="he-IL" sz="3600" dirty="0">
                <a:latin typeface="David" panose="020E0502060401010101" pitchFamily="34" charset="-79"/>
                <a:cs typeface="David" panose="020E0502060401010101" pitchFamily="34" charset="-79"/>
              </a:rPr>
              <a:t> </a:t>
            </a:r>
            <a:endParaRPr lang="he-IL" sz="3600" dirty="0" smtClean="0">
              <a:latin typeface="David" panose="020E0502060401010101" pitchFamily="34" charset="-79"/>
              <a:cs typeface="David" panose="020E0502060401010101" pitchFamily="34" charset="-79"/>
            </a:endParaRPr>
          </a:p>
          <a:p>
            <a:pPr marL="0" indent="0" algn="r" rtl="1">
              <a:buNone/>
            </a:pPr>
            <a:r>
              <a:rPr lang="he-IL" sz="3600" dirty="0" err="1" smtClean="0">
                <a:latin typeface="David" panose="020E0502060401010101" pitchFamily="34" charset="-79"/>
                <a:cs typeface="David" panose="020E0502060401010101" pitchFamily="34" charset="-79"/>
              </a:rPr>
              <a:t>הַנִּצָּנִים</a:t>
            </a:r>
            <a:r>
              <a:rPr lang="he-IL" sz="3600" dirty="0" smtClean="0">
                <a:latin typeface="David" panose="020E0502060401010101" pitchFamily="34" charset="-79"/>
                <a:cs typeface="David" panose="020E0502060401010101" pitchFamily="34" charset="-79"/>
              </a:rPr>
              <a:t> </a:t>
            </a:r>
            <a:r>
              <a:rPr lang="he-IL" sz="3600" dirty="0">
                <a:latin typeface="David" panose="020E0502060401010101" pitchFamily="34" charset="-79"/>
                <a:cs typeface="David" panose="020E0502060401010101" pitchFamily="34" charset="-79"/>
              </a:rPr>
              <a:t>נִרְאוּ בָאָרֶץ, עֵת הַזָּמִיר הִגִּיעַ; וְקוֹל הַתּוֹר, נִשְׁמַע בְּאַרְצֵנוּ</a:t>
            </a:r>
            <a:r>
              <a:rPr lang="he-IL" sz="3600" dirty="0" smtClean="0">
                <a:latin typeface="David" panose="020E0502060401010101" pitchFamily="34" charset="-79"/>
                <a:cs typeface="David" panose="020E0502060401010101" pitchFamily="34" charset="-79"/>
              </a:rPr>
              <a:t>. אֶל-גִּנַּת </a:t>
            </a:r>
            <a:r>
              <a:rPr lang="he-IL" sz="3600" dirty="0">
                <a:latin typeface="David" panose="020E0502060401010101" pitchFamily="34" charset="-79"/>
                <a:cs typeface="David" panose="020E0502060401010101" pitchFamily="34" charset="-79"/>
              </a:rPr>
              <a:t>אֱגוֹז יָרַדְתִּי, לִרְאוֹת בְּאִבֵּי הַנָּחַל; לִרְאוֹת הֲפָרְחָה הַגֶּפֶן, הֵנֵצוּ הָרִמֹּנִים</a:t>
            </a:r>
            <a:r>
              <a:rPr lang="he-IL" sz="3600" dirty="0" smtClean="0">
                <a:latin typeface="David" panose="020E0502060401010101" pitchFamily="34" charset="-79"/>
                <a:cs typeface="David" panose="020E0502060401010101" pitchFamily="34" charset="-79"/>
              </a:rPr>
              <a:t>.</a:t>
            </a:r>
            <a:endParaRPr lang="en-US" sz="3600" dirty="0">
              <a:solidFill>
                <a:srgbClr val="0066FF"/>
              </a:solidFill>
              <a:latin typeface="David" panose="020E0502060401010101" pitchFamily="34" charset="-79"/>
              <a:cs typeface="David" panose="020E0502060401010101" pitchFamily="34" charset="-79"/>
            </a:endParaRPr>
          </a:p>
        </p:txBody>
      </p:sp>
      <p:sp>
        <p:nvSpPr>
          <p:cNvPr id="5" name="TextBox 4"/>
          <p:cNvSpPr txBox="1"/>
          <p:nvPr/>
        </p:nvSpPr>
        <p:spPr>
          <a:xfrm>
            <a:off x="274314" y="6126480"/>
            <a:ext cx="5897886" cy="369332"/>
          </a:xfrm>
          <a:prstGeom prst="rect">
            <a:avLst/>
          </a:prstGeom>
          <a:solidFill>
            <a:srgbClr val="ECF2D8"/>
          </a:solidFill>
          <a:ln>
            <a:solidFill>
              <a:schemeClr val="accent5">
                <a:lumMod val="60000"/>
                <a:lumOff val="40000"/>
              </a:schemeClr>
            </a:solidFill>
          </a:ln>
        </p:spPr>
        <p:txBody>
          <a:bodyPr wrap="square" rtlCol="0">
            <a:spAutoFit/>
          </a:bodyPr>
          <a:lstStyle/>
          <a:p>
            <a:pPr algn="ctr" fontAlgn="base"/>
            <a:r>
              <a:rPr lang="he-IL" dirty="0" smtClean="0">
                <a:solidFill>
                  <a:srgbClr val="0066FF"/>
                </a:solidFill>
              </a:rPr>
              <a:t>תמר מסר</a:t>
            </a:r>
            <a:endParaRPr lang="en-US" dirty="0">
              <a:solidFill>
                <a:srgbClr val="0066FF"/>
              </a:solidFill>
            </a:endParaRPr>
          </a:p>
        </p:txBody>
      </p:sp>
      <p:pic>
        <p:nvPicPr>
          <p:cNvPr id="8" name="Picture 7" descr="http://www.raanana.muni.il/SiteCollectionImages/News2013/Dec/HastavAvarBig.jpg"/>
          <p:cNvPicPr/>
          <p:nvPr/>
        </p:nvPicPr>
        <p:blipFill>
          <a:blip r:embed="rId4">
            <a:extLst>
              <a:ext uri="{28A0092B-C50C-407E-A947-70E740481C1C}">
                <a14:useLocalDpi xmlns:a14="http://schemas.microsoft.com/office/drawing/2010/main" val="0"/>
              </a:ext>
            </a:extLst>
          </a:blip>
          <a:srcRect/>
          <a:stretch>
            <a:fillRect/>
          </a:stretch>
        </p:blipFill>
        <p:spPr bwMode="auto">
          <a:xfrm>
            <a:off x="274314" y="394075"/>
            <a:ext cx="5897886" cy="5732405"/>
          </a:xfrm>
          <a:prstGeom prst="rect">
            <a:avLst/>
          </a:prstGeom>
          <a:noFill/>
          <a:ln>
            <a:noFill/>
          </a:ln>
        </p:spPr>
      </p:pic>
    </p:spTree>
    <p:extLst>
      <p:ext uri="{BB962C8B-B14F-4D97-AF65-F5344CB8AC3E}">
        <p14:creationId xmlns:p14="http://schemas.microsoft.com/office/powerpoint/2010/main" val="3004734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402851" y="357090"/>
            <a:ext cx="8117417" cy="1120775"/>
          </a:xfrm>
          <a:solidFill>
            <a:schemeClr val="accent1">
              <a:lumMod val="40000"/>
              <a:lumOff val="60000"/>
            </a:schemeClr>
          </a:solidFill>
          <a:ln>
            <a:solidFill>
              <a:schemeClr val="accent5">
                <a:lumMod val="75000"/>
              </a:schemeClr>
            </a:solidFill>
          </a:ln>
        </p:spPr>
        <p:txBody>
          <a:bodyPr>
            <a:normAutofit/>
          </a:bodyPr>
          <a:lstStyle/>
          <a:p>
            <a:pPr algn="r" rtl="1"/>
            <a:r>
              <a:rPr lang="he-IL" sz="5400" b="1" dirty="0">
                <a:solidFill>
                  <a:srgbClr val="0066FF"/>
                </a:solidFill>
              </a:rPr>
              <a:t>מְגִלַּת שִׁיר </a:t>
            </a:r>
            <a:r>
              <a:rPr lang="he-IL" sz="5400" b="1" dirty="0" smtClean="0">
                <a:solidFill>
                  <a:srgbClr val="0066FF"/>
                </a:solidFill>
              </a:rPr>
              <a:t>הַשִּׁירִים: פרקטיקה</a:t>
            </a:r>
            <a:endParaRPr lang="en-US" sz="5400" dirty="0">
              <a:solidFill>
                <a:srgbClr val="0066FF"/>
              </a:solidFill>
            </a:endParaRPr>
          </a:p>
        </p:txBody>
      </p:sp>
      <p:sp>
        <p:nvSpPr>
          <p:cNvPr id="6" name="Content Placeholder 5"/>
          <p:cNvSpPr>
            <a:spLocks noGrp="1"/>
          </p:cNvSpPr>
          <p:nvPr>
            <p:ph idx="1"/>
          </p:nvPr>
        </p:nvSpPr>
        <p:spPr>
          <a:xfrm>
            <a:off x="8208322" y="1708713"/>
            <a:ext cx="3311946" cy="4661607"/>
          </a:xfrm>
        </p:spPr>
        <p:txBody>
          <a:bodyPr>
            <a:normAutofit/>
          </a:bodyPr>
          <a:lstStyle/>
          <a:p>
            <a:pPr marL="0" indent="0" algn="r" rtl="1">
              <a:buNone/>
            </a:pPr>
            <a:r>
              <a:rPr lang="he-IL" sz="3600" dirty="0" smtClean="0">
                <a:latin typeface="David" panose="020E0502060401010101" pitchFamily="34" charset="-79"/>
                <a:hlinkClick r:id="rId3"/>
              </a:rPr>
              <a:t>פרק </a:t>
            </a:r>
            <a:r>
              <a:rPr lang="he-IL" sz="3600" dirty="0" err="1" smtClean="0">
                <a:latin typeface="David" panose="020E0502060401010101" pitchFamily="34" charset="-79"/>
                <a:hlinkClick r:id="rId3"/>
              </a:rPr>
              <a:t>ז',יד</a:t>
            </a:r>
            <a:r>
              <a:rPr lang="he-IL" sz="3600" dirty="0" smtClean="0">
                <a:latin typeface="David" panose="020E0502060401010101" pitchFamily="34" charset="-79"/>
                <a:hlinkClick r:id="rId3"/>
              </a:rPr>
              <a:t>:</a:t>
            </a:r>
            <a:r>
              <a:rPr lang="he-IL" sz="3600" dirty="0" smtClean="0">
                <a:latin typeface="David" panose="020E0502060401010101" pitchFamily="34" charset="-79"/>
              </a:rPr>
              <a:t> </a:t>
            </a:r>
            <a:endParaRPr lang="he-IL" sz="3600" dirty="0">
              <a:latin typeface="David" panose="020E0502060401010101" pitchFamily="34" charset="-79"/>
              <a:cs typeface="David" panose="020E0502060401010101" pitchFamily="34" charset="-79"/>
            </a:endParaRPr>
          </a:p>
          <a:p>
            <a:pPr marL="0" indent="0" algn="r" rtl="1">
              <a:buNone/>
            </a:pPr>
            <a:r>
              <a:rPr lang="he-IL" sz="3600" dirty="0" smtClean="0">
                <a:latin typeface="David" panose="020E0502060401010101" pitchFamily="34" charset="-79"/>
                <a:cs typeface="David" panose="020E0502060401010101" pitchFamily="34" charset="-79"/>
              </a:rPr>
              <a:t> הַדּוּדָאִים </a:t>
            </a:r>
            <a:r>
              <a:rPr lang="he-IL" sz="3600" dirty="0">
                <a:latin typeface="David" panose="020E0502060401010101" pitchFamily="34" charset="-79"/>
                <a:cs typeface="David" panose="020E0502060401010101" pitchFamily="34" charset="-79"/>
              </a:rPr>
              <a:t>נָתְנוּ-רֵיחַ, וְעַל-פְּתָחֵינוּ כָּל-מְגָדִים--חֲדָשִׁים, גַּם-יְשָׁנִים; דּוֹדִי, צָפַנְתִּי לָךְ</a:t>
            </a:r>
            <a:r>
              <a:rPr lang="en-US" sz="3600" dirty="0">
                <a:latin typeface="David" panose="020E0502060401010101" pitchFamily="34" charset="-79"/>
                <a:cs typeface="David" panose="020E0502060401010101" pitchFamily="34" charset="-79"/>
              </a:rPr>
              <a:t>.</a:t>
            </a:r>
          </a:p>
        </p:txBody>
      </p:sp>
      <p:pic>
        <p:nvPicPr>
          <p:cNvPr id="7170" name="Picture 2" descr="http://www.witchcraft.co.il/wp-content/uploads/2010/01/bateman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6497" y="1708713"/>
            <a:ext cx="5711825" cy="395748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496498" y="5623165"/>
            <a:ext cx="5711825" cy="369332"/>
          </a:xfrm>
          <a:prstGeom prst="rect">
            <a:avLst/>
          </a:prstGeom>
          <a:solidFill>
            <a:srgbClr val="ECF2D8"/>
          </a:solidFill>
          <a:ln>
            <a:solidFill>
              <a:schemeClr val="accent5">
                <a:lumMod val="60000"/>
                <a:lumOff val="40000"/>
              </a:schemeClr>
            </a:solidFill>
          </a:ln>
        </p:spPr>
        <p:txBody>
          <a:bodyPr wrap="square" rtlCol="0">
            <a:spAutoFit/>
          </a:bodyPr>
          <a:lstStyle/>
          <a:p>
            <a:r>
              <a:rPr lang="en-US" b="1" dirty="0"/>
              <a:t>Robert Bateman, Three Women Plucking Mandrakes, 1870</a:t>
            </a:r>
          </a:p>
        </p:txBody>
      </p:sp>
      <p:pic>
        <p:nvPicPr>
          <p:cNvPr id="8" name="Picture 7" descr="http://www.teva-hatamar.com/image/users/26387/ftp/my_files/pictuer/12-QZC05088_QCP05092-06-108_Mandragora.jpg"/>
          <p:cNvPicPr/>
          <p:nvPr/>
        </p:nvPicPr>
        <p:blipFill>
          <a:blip r:embed="rId5">
            <a:extLst>
              <a:ext uri="{28A0092B-C50C-407E-A947-70E740481C1C}">
                <a14:useLocalDpi xmlns:a14="http://schemas.microsoft.com/office/drawing/2010/main" val="0"/>
              </a:ext>
            </a:extLst>
          </a:blip>
          <a:srcRect/>
          <a:stretch>
            <a:fillRect/>
          </a:stretch>
        </p:blipFill>
        <p:spPr bwMode="auto">
          <a:xfrm>
            <a:off x="30478" y="593407"/>
            <a:ext cx="2869354" cy="4098607"/>
          </a:xfrm>
          <a:prstGeom prst="rect">
            <a:avLst/>
          </a:prstGeom>
          <a:noFill/>
          <a:ln>
            <a:noFill/>
          </a:ln>
        </p:spPr>
      </p:pic>
      <p:sp>
        <p:nvSpPr>
          <p:cNvPr id="2" name="Rectangle 1"/>
          <p:cNvSpPr/>
          <p:nvPr/>
        </p:nvSpPr>
        <p:spPr>
          <a:xfrm>
            <a:off x="6341241" y="6144776"/>
            <a:ext cx="4995918" cy="388696"/>
          </a:xfrm>
          <a:prstGeom prst="rect">
            <a:avLst/>
          </a:prstGeom>
        </p:spPr>
        <p:txBody>
          <a:bodyPr wrap="none">
            <a:spAutoFit/>
          </a:bodyPr>
          <a:lstStyle/>
          <a:p>
            <a:pPr algn="r" rtl="1">
              <a:lnSpc>
                <a:spcPct val="107000"/>
              </a:lnSpc>
              <a:spcAft>
                <a:spcPts val="800"/>
              </a:spcAft>
            </a:pPr>
            <a:r>
              <a:rPr lang="en-US" u="sng" dirty="0">
                <a:solidFill>
                  <a:srgbClr val="0563C1"/>
                </a:solidFill>
                <a:latin typeface="Calibri" panose="020F0502020204030204" pitchFamily="34" charset="0"/>
                <a:ea typeface="Calibri" panose="020F0502020204030204" pitchFamily="34" charset="0"/>
                <a:cs typeface="Arial" panose="020B0604020202020204" pitchFamily="34" charset="0"/>
                <a:hlinkClick r:id="rId6"/>
              </a:rPr>
              <a:t>https://www.youtube.com/watch?v=QgcToq7_HZU</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534873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2160</TotalTime>
  <Words>605</Words>
  <Application>Microsoft Office PowerPoint</Application>
  <PresentationFormat>Widescreen</PresentationFormat>
  <Paragraphs>180</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David</vt:lpstr>
      <vt:lpstr>Times New Roman</vt:lpstr>
      <vt:lpstr>Wingdings 2</vt:lpstr>
      <vt:lpstr>Office Theme</vt:lpstr>
      <vt:lpstr>מְגִלַּת שִׁיר הַשִּׁירִים</vt:lpstr>
      <vt:lpstr>מְגִלַּת שִׁיר הַשִּׁירִים</vt:lpstr>
      <vt:lpstr>PowerPoint Presentation</vt:lpstr>
      <vt:lpstr>מְגִלַּת שִׁיר הַשִּׁירִים - השולמית</vt:lpstr>
      <vt:lpstr>מְגִלַּת שִׁיר הַשִּׁירִים – שלמה המלך</vt:lpstr>
      <vt:lpstr>מְגִלַּת שִׁיר הַשִּׁירִים: צבעים</vt:lpstr>
      <vt:lpstr>מְגִלַּת שִׁיר הַשִּׁירִים: צבעים</vt:lpstr>
      <vt:lpstr>מְגִלַּת שִׁיר הַשִּׁירִים: צבעים</vt:lpstr>
      <vt:lpstr>מְגִלַּת שִׁיר הַשִּׁירִים: חושים</vt:lpstr>
      <vt:lpstr>מְגִלַּת שִׁיר הַשִּׁירִים: חושים</vt:lpstr>
      <vt:lpstr>מְגִלַּת שִׁיר הַשִּׁירִים: חושים</vt:lpstr>
      <vt:lpstr>מְגִלַּת שִׁיר הַשִּׁירִים: חושים</vt:lpstr>
      <vt:lpstr>מְגִלַּת שִׁיר הַשִּׁירִים: טבע</vt:lpstr>
      <vt:lpstr>מְגִלַּת שִׁיר הַשִּׁירִים: טבע</vt:lpstr>
      <vt:lpstr>מְגִלַּת שִׁיר הַשִּׁירִים: טבע</vt:lpstr>
      <vt:lpstr>מְגִלַּת שִׁיר הַשִּׁירִים: פרקטיקה</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שיר השירים</dc:title>
  <dc:creator>osnat aharoni</dc:creator>
  <cp:lastModifiedBy>osnat aharoni</cp:lastModifiedBy>
  <cp:revision>57</cp:revision>
  <dcterms:created xsi:type="dcterms:W3CDTF">2016-01-15T02:02:50Z</dcterms:created>
  <dcterms:modified xsi:type="dcterms:W3CDTF">2016-02-16T23:36:04Z</dcterms:modified>
</cp:coreProperties>
</file>