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59" r:id="rId5"/>
    <p:sldId id="263" r:id="rId6"/>
    <p:sldId id="262" r:id="rId7"/>
    <p:sldId id="270" r:id="rId8"/>
    <p:sldId id="264" r:id="rId9"/>
    <p:sldId id="265" r:id="rId10"/>
    <p:sldId id="266" r:id="rId11"/>
    <p:sldId id="267" r:id="rId12"/>
    <p:sldId id="269" r:id="rId13"/>
    <p:sldId id="268" r:id="rId14"/>
    <p:sldId id="260" r:id="rId15"/>
    <p:sldId id="271" r:id="rId16"/>
    <p:sldId id="26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77" autoAdjust="0"/>
  </p:normalViewPr>
  <p:slideViewPr>
    <p:cSldViewPr>
      <p:cViewPr varScale="1">
        <p:scale>
          <a:sx n="79" d="100"/>
          <a:sy n="79" d="100"/>
        </p:scale>
        <p:origin x="-17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279E8A-7A48-49E5-9FE4-3506ED01E7D1}" type="datetimeFigureOut">
              <a:rPr lang="en-US" smtClean="0"/>
              <a:pPr/>
              <a:t>12/20/2012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5B3582-5C4D-4BCD-8E3F-3E9B3BA60DB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he.wikipedia.org/wiki/%D7%A2%D7%99%D7%A8%D7%90%D7%A7" TargetMode="External"/><Relationship Id="rId13" Type="http://schemas.openxmlformats.org/officeDocument/2006/relationships/hyperlink" Target="http://he.wikipedia.org/wiki/%D7%A2%D7%9C%D7%99%D7%99%D7%94" TargetMode="External"/><Relationship Id="rId3" Type="http://schemas.openxmlformats.org/officeDocument/2006/relationships/hyperlink" Target="http://he.wikipedia.org/wiki/%D7%A2%D7%96%D7%A8%D7%90_%D7%95%D7%A0%D7%97%D7%9E%D7%99%D7%94" TargetMode="External"/><Relationship Id="rId7" Type="http://schemas.openxmlformats.org/officeDocument/2006/relationships/hyperlink" Target="http://he.wikipedia.org/wiki/%D7%AA%D7%A7%D7%95%D7%A4%D7%AA_%D7%91%D7%99%D7%AA_%D7%A9%D7%A0%D7%99" TargetMode="External"/><Relationship Id="rId12" Type="http://schemas.openxmlformats.org/officeDocument/2006/relationships/hyperlink" Target="http://he.wikipedia.org/wiki/%D7%A6%D7%99%D7%95%D7%A0%D7%99" TargetMode="External"/><Relationship Id="rId17" Type="http://schemas.openxmlformats.org/officeDocument/2006/relationships/hyperlink" Target="http://he.wikipedia.org/wiki/%D7%A2%D7%A8%D7%91%D7%99%D7%AA_%D7%9E%D7%A8%D7%95%D7%A7%D7%90%D7%99%D7%AA" TargetMode="External"/><Relationship Id="rId2" Type="http://schemas.openxmlformats.org/officeDocument/2006/relationships/slide" Target="../slides/slide4.xml"/><Relationship Id="rId16" Type="http://schemas.openxmlformats.org/officeDocument/2006/relationships/hyperlink" Target="http://he.wikipedia.org/wiki/%D7%91%D7%99%D7%AA_%D7%A7%D7%91%D7%A8%D7%95%D7%AA" TargetMode="External"/><Relationship Id="rId1" Type="http://schemas.openxmlformats.org/officeDocument/2006/relationships/notesMaster" Target="../notesMasters/notesMaster1.xml"/><Relationship Id="rId6" Type="http://schemas.openxmlformats.org/officeDocument/2006/relationships/hyperlink" Target="http://he.wikipedia.org/wiki/%D7%90%D7%A8%D7%A5_%D7%99%D7%A9%D7%A8%D7%90%D7%9C" TargetMode="External"/><Relationship Id="rId11" Type="http://schemas.openxmlformats.org/officeDocument/2006/relationships/hyperlink" Target="http://he.wikipedia.org/wiki/%D7%94%D7%A7%D7%9E%D7%AA_%D7%9E%D7%93%D7%99%D7%A0%D7%AA_%D7%99%D7%A9%D7%A8%D7%90%D7%9C" TargetMode="External"/><Relationship Id="rId5" Type="http://schemas.openxmlformats.org/officeDocument/2006/relationships/hyperlink" Target="http://he.wikipedia.org/wiki/%D7%91%D7%91%D7%9C" TargetMode="External"/><Relationship Id="rId15" Type="http://schemas.openxmlformats.org/officeDocument/2006/relationships/hyperlink" Target="http://he.wikipedia.org/wiki/%D7%91%D7%99%D7%AA_%D7%9B%D7%A0%D7%A1%D7%AA" TargetMode="External"/><Relationship Id="rId10" Type="http://schemas.openxmlformats.org/officeDocument/2006/relationships/hyperlink" Target="http://he.wikipedia.org/wiki/%D7%A4%D7%99%D7%92%D7%95%D7%A2" TargetMode="External"/><Relationship Id="rId4" Type="http://schemas.openxmlformats.org/officeDocument/2006/relationships/hyperlink" Target="http://he.wikipedia.org/wiki/%D7%99%D7%94%D7%95%D7%93%D7%99%D7%9D" TargetMode="External"/><Relationship Id="rId9" Type="http://schemas.openxmlformats.org/officeDocument/2006/relationships/hyperlink" Target="http://he.wikipedia.org/wiki/%D7%91%D7%A6%D7%A8%D7%94" TargetMode="External"/><Relationship Id="rId14" Type="http://schemas.openxmlformats.org/officeDocument/2006/relationships/hyperlink" Target="http://he.wikipedia.org/wiki/%D7%AA%D7%A8%D7%91%D7%95%D7%AA"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he.wikipedia.org/wiki/%D7%9C%D7%99%D7%A8%D7%94_%D7%90%D7%A8%D7%A5_%D7%99%D7%A9%D7%A8%D7%90%D7%9C%D7%99%D7%AA"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he.wikipedia.org/wiki/%D7%94%D7%A1%D7%95%D7%9B%D7%A0%D7%95%D7%AA_%D7%94%D7%99%D7%94%D7%95%D7%93%D7%99%D7%AA"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he.wikipedia.org/wiki/1956" TargetMode="External"/><Relationship Id="rId4" Type="http://schemas.openxmlformats.org/officeDocument/2006/relationships/hyperlink" Target="http://he.wikipedia.org/wiki/%D7%93%D7%95%D7%93_%D7%91%D7%9F-%D7%92%D7%95%D7%A8%D7%99%D7%95%D7%9F"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he.wikipedia.org/wiki/%D7%9E%D7%A2%D7%91%D7%A8%D7%94" TargetMode="External"/><Relationship Id="rId3" Type="http://schemas.openxmlformats.org/officeDocument/2006/relationships/hyperlink" Target="http://he.wikipedia.org/wiki/%D7%90%D7%A1%D7%99%D7%94" TargetMode="External"/><Relationship Id="rId7" Type="http://schemas.openxmlformats.org/officeDocument/2006/relationships/hyperlink" Target="http://he.wikipedia.org/wiki/1952"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he.wikipedia.org/wiki/%D7%90%D7%9E%D7%A8%D7%99%D7%A7%D7%94" TargetMode="External"/><Relationship Id="rId11" Type="http://schemas.openxmlformats.org/officeDocument/2006/relationships/hyperlink" Target="http://he.wikipedia.org/wiki/1956" TargetMode="External"/><Relationship Id="rId5" Type="http://schemas.openxmlformats.org/officeDocument/2006/relationships/hyperlink" Target="http://he.wikipedia.org/wiki/%D7%90%D7%99%D7%A8%D7%95%D7%A4%D7%94" TargetMode="External"/><Relationship Id="rId10" Type="http://schemas.openxmlformats.org/officeDocument/2006/relationships/hyperlink" Target="http://he.wikipedia.org/wiki/%D7%93%D7%95%D7%93_%D7%91%D7%9F-%D7%92%D7%95%D7%A8%D7%99%D7%95%D7%9F" TargetMode="External"/><Relationship Id="rId4" Type="http://schemas.openxmlformats.org/officeDocument/2006/relationships/hyperlink" Target="http://he.wikipedia.org/wiki/%D7%A6%D7%A4%D7%95%D7%9F_%D7%90%D7%A4%D7%A8%D7%99%D7%A7%D7%94" TargetMode="External"/><Relationship Id="rId9" Type="http://schemas.openxmlformats.org/officeDocument/2006/relationships/hyperlink" Target="http://he.wikipedia.org/wiki/%D7%94%D7%A1%D7%95%D7%9B%D7%A0%D7%95%D7%AA_%D7%94%D7%99%D7%94%D7%95%D7%93%D7%99%D7%AA"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he.wikipedia.org/wiki/1953"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עליה</a:t>
            </a:r>
            <a:r>
              <a:rPr lang="he-IL" baseline="0" dirty="0" smtClean="0"/>
              <a:t> 2 זה עליית רווקים, גדוד העבודה.</a:t>
            </a:r>
          </a:p>
          <a:p>
            <a:pPr algn="r" rtl="1"/>
            <a:r>
              <a:rPr lang="he-IL" baseline="0" dirty="0" smtClean="0"/>
              <a:t> עלייה  3 זו ההתיישבות העובדת, מושבים, קיבוצים</a:t>
            </a:r>
          </a:p>
          <a:p>
            <a:pPr algn="r" rtl="1"/>
            <a:r>
              <a:rPr lang="he-IL" dirty="0" smtClean="0"/>
              <a:t>עליות 1-4 מכל אילו נשארים בארץ ב-1926 רק 25,000 השאר</a:t>
            </a:r>
            <a:r>
              <a:rPr lang="he-IL" baseline="0" dirty="0" smtClean="0"/>
              <a:t> עוזבים בגלל קשיי קליטה.</a:t>
            </a:r>
          </a:p>
          <a:p>
            <a:pPr algn="r" rtl="1"/>
            <a:endParaRPr lang="he-IL" baseline="0" dirty="0" smtClean="0"/>
          </a:p>
          <a:p>
            <a:pPr algn="r" rtl="1"/>
            <a:r>
              <a:rPr lang="he-IL" baseline="0" dirty="0" smtClean="0"/>
              <a:t>1920- המנדט הבריטי בארץ, אחרי הצהרת בלפור ב-1917 שמבשרת על בית לאומי ליהודים.</a:t>
            </a:r>
          </a:p>
          <a:p>
            <a:pPr algn="r" rtl="1"/>
            <a:r>
              <a:rPr lang="he-IL" baseline="0" dirty="0" smtClean="0"/>
              <a:t>1933 ועלית הנאצים לשלטון – הסכם העברה – טרנספר- (בין הנאצים לסוכנות היהודית)הגרמנים משלמים כסף בפלשטינה על העלאת יהודים בתמורה לרכוש שלהם בגרמניה, כי לא רוצים אותם בגרמניה. ההסכם מוביל לפריחה כלכלית בארץ. בנוסף ארה"ב מגבילה עליה לתחומה אז יותר באים לישראל</a:t>
            </a:r>
          </a:p>
          <a:p>
            <a:pPr algn="r" rtl="1"/>
            <a:r>
              <a:rPr lang="he-IL" baseline="0" dirty="0" smtClean="0"/>
              <a:t>1939- הספר הלבן של מקדונלד מגביל מכסות עולים, ורק 75,000 ב-5 שנים, ואז מתחילה העלייה הבלתי לגאלית.</a:t>
            </a:r>
            <a:endParaRPr lang="en-US" dirty="0"/>
          </a:p>
        </p:txBody>
      </p:sp>
      <p:sp>
        <p:nvSpPr>
          <p:cNvPr id="4" name="Slide Number Placeholder 3"/>
          <p:cNvSpPr>
            <a:spLocks noGrp="1"/>
          </p:cNvSpPr>
          <p:nvPr>
            <p:ph type="sldNum" sz="quarter" idx="10"/>
          </p:nvPr>
        </p:nvSpPr>
        <p:spPr/>
        <p:txBody>
          <a:bodyPr/>
          <a:lstStyle/>
          <a:p>
            <a:fld id="{D95B3582-5C4D-4BCD-8E3F-3E9B3BA60DBA}"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r" rtl="1"/>
            <a:r>
              <a:rPr lang="he-IL" dirty="0" smtClean="0"/>
              <a:t>"מדוע לחסל את הגלות בתימן ולהעלות אנשים שמזיקים לנו יותר מאשר הם מועילים? על ידי כך שנעלה מתימן שבעים אחוז חולים, נזיק לנו ונזיק להם ולאף אחד לא תהיה תועלת. אנו מזיקים להם מפני שמביאים אותם לתוך סביבה זרה והם יתנוונו כאן. כלום נוכל לשאת בעלייה זו של שבעים אחוז חולים?..."</a:t>
            </a:r>
          </a:p>
          <a:p>
            <a:pPr algn="r" rtl="1"/>
            <a:r>
              <a:rPr lang="he-IL" dirty="0" smtClean="0"/>
              <a:t>המבצע קרוי על שמם של </a:t>
            </a:r>
            <a:r>
              <a:rPr lang="he-IL" dirty="0" smtClean="0">
                <a:hlinkClick r:id="rId3" action="ppaction://hlinkfile" tooltip="עזרא ונחמיה"/>
              </a:rPr>
              <a:t>עזרא ונחמיה</a:t>
            </a:r>
            <a:r>
              <a:rPr lang="he-IL" dirty="0" smtClean="0"/>
              <a:t>, מנהיגים </a:t>
            </a:r>
            <a:r>
              <a:rPr lang="he-IL" dirty="0" smtClean="0">
                <a:hlinkClick r:id="rId4" action="ppaction://hlinkfile" tooltip="יהודים"/>
              </a:rPr>
              <a:t>יהודים</a:t>
            </a:r>
            <a:r>
              <a:rPr lang="he-IL" dirty="0" smtClean="0"/>
              <a:t> ב</a:t>
            </a:r>
            <a:r>
              <a:rPr lang="he-IL" dirty="0" smtClean="0">
                <a:hlinkClick r:id="rId5" action="ppaction://hlinkfile" tooltip="בבל"/>
              </a:rPr>
              <a:t>בבל</a:t>
            </a:r>
            <a:r>
              <a:rPr lang="he-IL" dirty="0" smtClean="0"/>
              <a:t> וב</a:t>
            </a:r>
            <a:r>
              <a:rPr lang="he-IL" dirty="0" smtClean="0">
                <a:hlinkClick r:id="rId6" action="ppaction://hlinkfile" tooltip="ארץ ישראל"/>
              </a:rPr>
              <a:t>ארץ ישראל</a:t>
            </a:r>
            <a:r>
              <a:rPr lang="he-IL" dirty="0" smtClean="0"/>
              <a:t> בתחילתה של </a:t>
            </a:r>
            <a:r>
              <a:rPr lang="he-IL" dirty="0" smtClean="0">
                <a:hlinkClick r:id="rId7" action="ppaction://hlinkfile" tooltip="תקופת בית שני"/>
              </a:rPr>
              <a:t>תקופת בית שני</a:t>
            </a:r>
            <a:r>
              <a:rPr lang="he-IL" dirty="0" smtClean="0"/>
              <a:t>.</a:t>
            </a:r>
          </a:p>
          <a:p>
            <a:pPr algn="r" rtl="1"/>
            <a:r>
              <a:rPr lang="he-IL" dirty="0" smtClean="0"/>
              <a:t>רכושם של היוצאים מעיראק הוקפא על ידי ממשלת עיראק ונאמד אז ביותר משלושים וחמישה מיליון דולר.</a:t>
            </a:r>
            <a:r>
              <a:rPr lang="he-IL" baseline="30000" dirty="0" smtClean="0">
                <a:hlinkClick r:id="" action="ppaction://hlinkfile"/>
              </a:rPr>
              <a:t>[</a:t>
            </a:r>
            <a:endParaRPr lang="he-IL" baseline="30000" dirty="0" smtClean="0"/>
          </a:p>
          <a:p>
            <a:pPr algn="r" rtl="1"/>
            <a:r>
              <a:rPr lang="he-IL" dirty="0" smtClean="0"/>
              <a:t>על פי החוק העיראקי נאסר על יהודים לצאת מ</a:t>
            </a:r>
            <a:r>
              <a:rPr lang="he-IL" dirty="0" smtClean="0">
                <a:hlinkClick r:id="rId8" action="ppaction://hlinkfile" tooltip="עיראק"/>
              </a:rPr>
              <a:t>עיראק</a:t>
            </a:r>
            <a:r>
              <a:rPr lang="he-IL" dirty="0" smtClean="0"/>
              <a:t>, אולם למרות כל העונשים החמורים הצפויים הוסיפו יהודים לערוק מעיראק בדרך בלתי לגאלית</a:t>
            </a:r>
          </a:p>
          <a:p>
            <a:pPr algn="r" rtl="1"/>
            <a:r>
              <a:rPr lang="he-IL" dirty="0" smtClean="0"/>
              <a:t>"אווירה של פחד ואימה שררה בקרב הקהילות היהודיות, במיוחד בבגדאד וב</a:t>
            </a:r>
            <a:r>
              <a:rPr lang="he-IL" dirty="0" smtClean="0">
                <a:hlinkClick r:id="rId9" action="ppaction://hlinkfile" tooltip="בצרה"/>
              </a:rPr>
              <a:t>בצרה</a:t>
            </a:r>
            <a:r>
              <a:rPr lang="he-IL" dirty="0" smtClean="0"/>
              <a:t>. יהודים שבניהם ובנותיהם נעצרו באישון לילה הרגישו שהם אובדי עצות.</a:t>
            </a:r>
            <a:r>
              <a:rPr lang="he-IL" baseline="30000" dirty="0" smtClean="0"/>
              <a:t>"</a:t>
            </a:r>
          </a:p>
          <a:p>
            <a:pPr algn="r" rtl="1"/>
            <a:r>
              <a:rPr lang="he-IL" dirty="0" smtClean="0"/>
              <a:t>החל מינואר 1951 החלו </a:t>
            </a:r>
            <a:r>
              <a:rPr lang="he-IL" dirty="0" smtClean="0">
                <a:hlinkClick r:id="rId10" action="ppaction://hlinkfile" tooltip="פיגוע"/>
              </a:rPr>
              <a:t>פיגועים</a:t>
            </a:r>
            <a:r>
              <a:rPr lang="he-IL" dirty="0" smtClean="0"/>
              <a:t> שונים במרכזים יהודיים בעיראק וכאילו לא די בכך, ב-10 במרץ 1951, יום אחד לאחר תום מועד הרישום לשלילת הנתינות, נקרא בית הנבחרים לישיבה סודית, בה התקבל חוק הקפאת הרכוש של היהודים חסרי הנתינות. באותו לילה עברה המשטרה, מלווה בנציגים מארגון הסוחרים, על כל חנויות היהודים ונעלו אותן. למחרת הוקפאו חשבונותיהם, נמנע מהם למכור את ביתם וגם מכירת מיטלטליהם נאסרה ועל כן התקיימה בסתר, במחירים זעומים.</a:t>
            </a:r>
            <a:r>
              <a:rPr lang="he-IL" baseline="30000" dirty="0" smtClean="0">
                <a:hlinkClick r:id="" action="ppaction://hlinkfile"/>
              </a:rPr>
              <a:t>[17]</a:t>
            </a:r>
            <a:endParaRPr lang="he-IL" baseline="30000" dirty="0" smtClean="0"/>
          </a:p>
          <a:p>
            <a:pPr algn="r" rtl="1"/>
            <a:endParaRPr lang="he-IL" baseline="30000"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מרוקו - עם </a:t>
            </a:r>
            <a:r>
              <a:rPr lang="he-IL" dirty="0" smtClean="0">
                <a:hlinkClick r:id="rId11" action="ppaction://hlinkfile" tooltip="הקמת מדינת ישראל"/>
              </a:rPr>
              <a:t>הקמת מדינת ישראל</a:t>
            </a:r>
            <a:r>
              <a:rPr lang="he-IL" dirty="0" smtClean="0"/>
              <a:t> יהודי מרוקו שהיו </a:t>
            </a:r>
            <a:r>
              <a:rPr lang="he-IL" dirty="0" smtClean="0">
                <a:hlinkClick r:id="rId12" action="ppaction://hlinkfile" tooltip="ציוני"/>
              </a:rPr>
              <a:t>ציונים</a:t>
            </a:r>
            <a:r>
              <a:rPr lang="he-IL" dirty="0" smtClean="0"/>
              <a:t> ברובם ובעלי הכרה דתית –לאומית עמוקה התעוררו כמו בארצות אחרות ל</a:t>
            </a:r>
            <a:r>
              <a:rPr lang="he-IL" dirty="0" smtClean="0">
                <a:hlinkClick r:id="rId13" action="ppaction://hlinkfile" tooltip="עלייה"/>
              </a:rPr>
              <a:t>עלייה</a:t>
            </a:r>
            <a:r>
              <a:rPr lang="he-IL" dirty="0" smtClean="0"/>
              <a:t> ארצה, התנאים החיצוניים במרוקו המריצו את השאיפה לעליה. לאחר הקמת מדינת ישראל החמיר מצבם של יהודי מרוקו בשל התגברות הטרור במדינה והיחס העוין כלפי היהודים מצד האוכלוסייה המקומית. יהודי מרוקו, אשר לא יכלו להוציא דבר ממרוקו, השאירו אחריהם </a:t>
            </a:r>
            <a:r>
              <a:rPr lang="he-IL" dirty="0" smtClean="0">
                <a:hlinkClick r:id="rId14" action="ppaction://hlinkfile" tooltip="תרבות"/>
              </a:rPr>
              <a:t>תרבות</a:t>
            </a:r>
            <a:r>
              <a:rPr lang="he-IL" dirty="0" smtClean="0"/>
              <a:t> עשירה בת אלפי שנים, </a:t>
            </a:r>
            <a:r>
              <a:rPr lang="he-IL" dirty="0" smtClean="0">
                <a:hlinkClick r:id="rId15" action="ppaction://hlinkfile" tooltip="בית כנסת"/>
              </a:rPr>
              <a:t>בתי כנסת</a:t>
            </a:r>
            <a:r>
              <a:rPr lang="he-IL" dirty="0" smtClean="0"/>
              <a:t> מפוארים, </a:t>
            </a:r>
            <a:r>
              <a:rPr lang="he-IL" dirty="0" smtClean="0">
                <a:hlinkClick r:id="rId16" action="ppaction://hlinkfile" tooltip="בית קברות"/>
              </a:rPr>
              <a:t>בתי קברות</a:t>
            </a:r>
            <a:r>
              <a:rPr lang="he-IL" dirty="0" smtClean="0"/>
              <a:t>, ספרי קודש וספרים רבים נוספים שנכתבו בערבית, ב</a:t>
            </a:r>
            <a:r>
              <a:rPr lang="he-IL" dirty="0" smtClean="0">
                <a:hlinkClick r:id="rId17" action="ppaction://hlinkfile" tooltip="ערבית מרוקאית"/>
              </a:rPr>
              <a:t>ערבית מרוקאית</a:t>
            </a:r>
            <a:r>
              <a:rPr lang="he-IL" dirty="0" smtClean="0"/>
              <a:t> ובעברית. חלק גדול מהספרים הגיע לידי מוסלמים שמכרו אותם בחנויות לתיירים.</a:t>
            </a:r>
          </a:p>
          <a:p>
            <a:pPr algn="r" rtl="1"/>
            <a:endParaRPr lang="en-US" dirty="0"/>
          </a:p>
        </p:txBody>
      </p:sp>
      <p:sp>
        <p:nvSpPr>
          <p:cNvPr id="4" name="Slide Number Placeholder 3"/>
          <p:cNvSpPr>
            <a:spLocks noGrp="1"/>
          </p:cNvSpPr>
          <p:nvPr>
            <p:ph type="sldNum" sz="quarter" idx="10"/>
          </p:nvPr>
        </p:nvSpPr>
        <p:spPr/>
        <p:txBody>
          <a:bodyPr/>
          <a:lstStyle/>
          <a:p>
            <a:fld id="{D95B3582-5C4D-4BCD-8E3F-3E9B3BA60DBA}"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אין נתון דומה באף מדינה קולטת עלייה בעולם</a:t>
            </a:r>
          </a:p>
          <a:p>
            <a:pPr algn="r" rtl="1"/>
            <a:endParaRPr lang="en-US" dirty="0"/>
          </a:p>
        </p:txBody>
      </p:sp>
      <p:sp>
        <p:nvSpPr>
          <p:cNvPr id="4" name="Slide Number Placeholder 3"/>
          <p:cNvSpPr>
            <a:spLocks noGrp="1"/>
          </p:cNvSpPr>
          <p:nvPr>
            <p:ph type="sldNum" sz="quarter" idx="10"/>
          </p:nvPr>
        </p:nvSpPr>
        <p:spPr/>
        <p:txBody>
          <a:bodyPr/>
          <a:lstStyle/>
          <a:p>
            <a:fld id="{D95B3582-5C4D-4BCD-8E3F-3E9B3BA60DBA}"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a:endParaRPr lang="he-IL" dirty="0" smtClean="0"/>
          </a:p>
          <a:p>
            <a:pPr algn="r"/>
            <a:r>
              <a:rPr lang="he-IL" dirty="0" smtClean="0"/>
              <a:t>כאשר התגברו גלי העלייה, הבינו המוסדות ואשכול בראשם כי פתרונות האכלוס הקיימים אינם נותנים מענה למצוקת הדיור, לחוסר המעש של העולים ובכך מעודדים את התלות הכלכלית של העולים במוסדות. מחנות הצבא הבריטי ומחנות העולים החדשים שהוקמו במהירות היו מאוכלסים בעולים רבים, כאשר עלויות אחזקת המתקנים, הוצאות הכלכלה לנפש, כולל אדמיניסטרציה, היו כ</a:t>
            </a:r>
            <a:r>
              <a:rPr lang="he-IL" dirty="0" smtClean="0">
                <a:hlinkClick r:id="rId3" action="ppaction://hlinkfile" tooltip="לירה ארץ ישראלית"/>
              </a:rPr>
              <a:t>לירה</a:t>
            </a:r>
            <a:r>
              <a:rPr lang="he-IL" dirty="0" smtClean="0"/>
              <a:t> ביום והכבידו על מוסדות המדינה הצעירים.לוי אשכול –</a:t>
            </a:r>
            <a:r>
              <a:rPr lang="he-IL" baseline="0" dirty="0" smtClean="0"/>
              <a:t> מנהל מחלקת ההתיישבות של הסוכנות היהודית. המדינה לא עמדה בנטל הכלכלי של העלייה ההמונית.</a:t>
            </a:r>
            <a:endParaRPr lang="en-US" dirty="0"/>
          </a:p>
        </p:txBody>
      </p:sp>
      <p:sp>
        <p:nvSpPr>
          <p:cNvPr id="4" name="Slide Number Placeholder 3"/>
          <p:cNvSpPr>
            <a:spLocks noGrp="1"/>
          </p:cNvSpPr>
          <p:nvPr>
            <p:ph type="sldNum" sz="quarter" idx="10"/>
          </p:nvPr>
        </p:nvSpPr>
        <p:spPr/>
        <p:txBody>
          <a:bodyPr/>
          <a:lstStyle/>
          <a:p>
            <a:fld id="{D95B3582-5C4D-4BCD-8E3F-3E9B3BA60DBA}"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5B3582-5C4D-4BCD-8E3F-3E9B3BA60DBA}"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ar-SA" dirty="0" smtClean="0"/>
              <a:t>יחס זה נשמר לאורך השנים כאשר הסיבות לכך היו בעיקרן מדיניות מפלה של הגופים האחראים על ההתיישבות במדינה (בעיקר של הסוכנות היהודית) ודאגתה לעולים יוצאי אירופה ואמריקה לדיור קבע (בעיקר במרכז הארץ) לעומת יוצאי אסיה וצפון אפריקה</a:t>
            </a:r>
            <a:r>
              <a:rPr lang="he-IL" dirty="0" smtClean="0"/>
              <a:t>. דוגמה לשיטה המפלה ניתן לראות בפרוטוקול מתוך ישיבה מיוחדת של </a:t>
            </a:r>
            <a:r>
              <a:rPr lang="he-IL" dirty="0" smtClean="0">
                <a:hlinkClick r:id="rId3" action="ppaction://hlinkfile" tooltip="הסוכנות היהודית"/>
              </a:rPr>
              <a:t>הסוכנות היהודית</a:t>
            </a:r>
            <a:r>
              <a:rPr lang="he-IL" dirty="0" smtClean="0"/>
              <a:t> בהשתתפות </a:t>
            </a:r>
            <a:r>
              <a:rPr lang="he-IL" dirty="0" smtClean="0">
                <a:hlinkClick r:id="rId4" action="ppaction://hlinkfile" tooltip="דוד בן-גוריון"/>
              </a:rPr>
              <a:t>דוד בן-גוריון</a:t>
            </a:r>
            <a:r>
              <a:rPr lang="he-IL" dirty="0" smtClean="0"/>
              <a:t>, בה סקר ראש מחלקת הקליטה ברגינסקי את פריסת העולים עד לשנת </a:t>
            </a:r>
            <a:r>
              <a:rPr lang="he-IL" dirty="0" smtClean="0">
                <a:hlinkClick r:id="rId5" action="ppaction://hlinkfile" tooltip="1956"/>
              </a:rPr>
              <a:t>1956</a:t>
            </a:r>
            <a:r>
              <a:rPr lang="he-IL" dirty="0" smtClean="0"/>
              <a:t>. (הישיבה התקיימה ב-10 בדצמבר באותה שנה)</a:t>
            </a:r>
            <a:r>
              <a:rPr lang="he-IL" baseline="30000" dirty="0" smtClean="0">
                <a:hlinkClick r:id="" action="ppaction://hlinkfile"/>
              </a:rPr>
              <a:t>[5]</a:t>
            </a:r>
            <a:r>
              <a:rPr lang="he-IL"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D95B3582-5C4D-4BCD-8E3F-3E9B3BA60DBA}" type="slidenum">
              <a:rPr lang="en-US" smtClean="0"/>
              <a:pPr/>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e-IL" sz="1200" b="0" i="0" kern="1200" dirty="0" smtClean="0">
                <a:solidFill>
                  <a:schemeClr val="tx1"/>
                </a:solidFill>
                <a:latin typeface="+mn-lt"/>
                <a:ea typeface="+mn-ea"/>
                <a:cs typeface="+mn-cs"/>
              </a:rPr>
              <a:t>אף שהעלייה ההמונית בשלוש השנים הראשונות להקמת המדינה הייתה מורכבת מיוצאי </a:t>
            </a:r>
            <a:r>
              <a:rPr lang="he-IL" sz="1200" b="0" i="0" kern="1200" dirty="0" smtClean="0">
                <a:solidFill>
                  <a:schemeClr val="tx1"/>
                </a:solidFill>
                <a:latin typeface="+mn-lt"/>
                <a:ea typeface="+mn-ea"/>
                <a:cs typeface="+mn-cs"/>
                <a:hlinkClick r:id="rId3" tooltip="אסיה"/>
              </a:rPr>
              <a:t>אסיה</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4" tooltip="צפון אפריקה"/>
              </a:rPr>
              <a:t>צפון אפריקה</a:t>
            </a:r>
            <a:r>
              <a:rPr lang="he-IL" sz="1200" b="0" i="0" kern="1200" dirty="0" smtClean="0">
                <a:solidFill>
                  <a:schemeClr val="tx1"/>
                </a:solidFill>
                <a:latin typeface="+mn-lt"/>
                <a:ea typeface="+mn-ea"/>
                <a:cs typeface="+mn-cs"/>
              </a:rPr>
              <a:t>, </a:t>
            </a:r>
            <a:r>
              <a:rPr lang="he-IL" sz="1200" b="0" i="0" kern="1200" dirty="0" smtClean="0">
                <a:solidFill>
                  <a:schemeClr val="tx1"/>
                </a:solidFill>
                <a:latin typeface="+mn-lt"/>
                <a:ea typeface="+mn-ea"/>
                <a:cs typeface="+mn-cs"/>
                <a:hlinkClick r:id="rId5" tooltip="אירופה"/>
              </a:rPr>
              <a:t>אירופה</a:t>
            </a:r>
            <a:r>
              <a:rPr lang="he-IL" sz="1200" b="0" i="0" kern="1200" dirty="0" smtClean="0">
                <a:solidFill>
                  <a:schemeClr val="tx1"/>
                </a:solidFill>
                <a:latin typeface="+mn-lt"/>
                <a:ea typeface="+mn-ea"/>
                <a:cs typeface="+mn-cs"/>
              </a:rPr>
              <a:t> ו</a:t>
            </a:r>
            <a:r>
              <a:rPr lang="he-IL" sz="1200" b="0" i="0" kern="1200" dirty="0" smtClean="0">
                <a:solidFill>
                  <a:schemeClr val="tx1"/>
                </a:solidFill>
                <a:latin typeface="+mn-lt"/>
                <a:ea typeface="+mn-ea"/>
                <a:cs typeface="+mn-cs"/>
                <a:hlinkClick r:id="rId6" tooltip="אמריקה"/>
              </a:rPr>
              <a:t>אמריקה</a:t>
            </a:r>
            <a:r>
              <a:rPr lang="he-IL" sz="1200" b="0" i="0" kern="1200" dirty="0" smtClean="0">
                <a:solidFill>
                  <a:schemeClr val="tx1"/>
                </a:solidFill>
                <a:latin typeface="+mn-lt"/>
                <a:ea typeface="+mn-ea"/>
                <a:cs typeface="+mn-cs"/>
              </a:rPr>
              <a:t> בחלוקה כמעט שווה, כבר בשנת </a:t>
            </a:r>
            <a:r>
              <a:rPr lang="he-IL" sz="1200" b="0" i="0" kern="1200" dirty="0" smtClean="0">
                <a:solidFill>
                  <a:schemeClr val="tx1"/>
                </a:solidFill>
                <a:latin typeface="+mn-lt"/>
                <a:ea typeface="+mn-ea"/>
                <a:cs typeface="+mn-cs"/>
                <a:hlinkClick r:id="rId7" tooltip="1952"/>
              </a:rPr>
              <a:t>1952</a:t>
            </a:r>
            <a:r>
              <a:rPr lang="he-IL" sz="1200" b="0" i="0" kern="1200" dirty="0" smtClean="0">
                <a:solidFill>
                  <a:schemeClr val="tx1"/>
                </a:solidFill>
                <a:latin typeface="+mn-lt"/>
                <a:ea typeface="+mn-ea"/>
                <a:cs typeface="+mn-cs"/>
              </a:rPr>
              <a:t> היוו יוצאי </a:t>
            </a:r>
            <a:r>
              <a:rPr lang="he-IL" sz="1200" b="0" i="0" kern="1200" dirty="0" smtClean="0">
                <a:solidFill>
                  <a:schemeClr val="tx1"/>
                </a:solidFill>
                <a:latin typeface="+mn-lt"/>
                <a:ea typeface="+mn-ea"/>
                <a:cs typeface="+mn-cs"/>
                <a:hlinkClick r:id="rId3" tooltip="אסיה"/>
              </a:rPr>
              <a:t>אסיה</a:t>
            </a:r>
            <a:r>
              <a:rPr lang="he-IL" sz="1200" b="0" i="0" kern="1200" dirty="0" smtClean="0">
                <a:solidFill>
                  <a:schemeClr val="tx1"/>
                </a:solidFill>
                <a:latin typeface="+mn-lt"/>
                <a:ea typeface="+mn-ea"/>
                <a:cs typeface="+mn-cs"/>
              </a:rPr>
              <a:t> ו</a:t>
            </a:r>
            <a:r>
              <a:rPr lang="he-IL" sz="1200" b="0" i="0" kern="1200" dirty="0" smtClean="0">
                <a:solidFill>
                  <a:schemeClr val="tx1"/>
                </a:solidFill>
                <a:latin typeface="+mn-lt"/>
                <a:ea typeface="+mn-ea"/>
                <a:cs typeface="+mn-cs"/>
                <a:hlinkClick r:id="rId4" tooltip="צפון אפריקה"/>
              </a:rPr>
              <a:t>צפון אפריקה</a:t>
            </a:r>
            <a:r>
              <a:rPr lang="he-IL" sz="1200" b="0" i="0" kern="1200" dirty="0" smtClean="0">
                <a:solidFill>
                  <a:schemeClr val="tx1"/>
                </a:solidFill>
                <a:latin typeface="+mn-lt"/>
                <a:ea typeface="+mn-ea"/>
                <a:cs typeface="+mn-cs"/>
              </a:rPr>
              <a:t>מעל ל-80% מתושבי המעברות</a:t>
            </a:r>
            <a:r>
              <a:rPr lang="he-IL" sz="1200" b="0" i="0" kern="1200" baseline="30000" dirty="0" smtClean="0">
                <a:solidFill>
                  <a:schemeClr val="tx1"/>
                </a:solidFill>
                <a:latin typeface="+mn-lt"/>
                <a:ea typeface="+mn-ea"/>
                <a:cs typeface="+mn-cs"/>
                <a:hlinkClick r:id="rId8"/>
              </a:rPr>
              <a:t>[4]</a:t>
            </a:r>
            <a:r>
              <a:rPr lang="he-IL" sz="1200" b="0" i="0" kern="1200" dirty="0" smtClean="0">
                <a:solidFill>
                  <a:schemeClr val="tx1"/>
                </a:solidFill>
                <a:latin typeface="+mn-lt"/>
                <a:ea typeface="+mn-ea"/>
                <a:cs typeface="+mn-cs"/>
              </a:rPr>
              <a:t>. יחס זה נשמר לאורך השנים כאשר הסיבות לכך היו בעיקרן מדיניות מפלה של הגופים האחראים על ההתיישבות במדינה (בעיקר של </a:t>
            </a:r>
            <a:r>
              <a:rPr lang="he-IL" sz="1200" b="0" i="0" kern="1200" dirty="0" smtClean="0">
                <a:solidFill>
                  <a:schemeClr val="tx1"/>
                </a:solidFill>
                <a:latin typeface="+mn-lt"/>
                <a:ea typeface="+mn-ea"/>
                <a:cs typeface="+mn-cs"/>
                <a:hlinkClick r:id="rId9" tooltip="הסוכנות היהודית"/>
              </a:rPr>
              <a:t>הסוכנות היהודית</a:t>
            </a:r>
            <a:r>
              <a:rPr lang="he-IL" sz="1200" b="0" i="0" kern="1200" dirty="0" smtClean="0">
                <a:solidFill>
                  <a:schemeClr val="tx1"/>
                </a:solidFill>
                <a:latin typeface="+mn-lt"/>
                <a:ea typeface="+mn-ea"/>
                <a:cs typeface="+mn-cs"/>
              </a:rPr>
              <a:t>) ודאגתה לעולים יוצאי </a:t>
            </a:r>
            <a:r>
              <a:rPr lang="he-IL" sz="1200" b="0" i="0" kern="1200" dirty="0" smtClean="0">
                <a:solidFill>
                  <a:schemeClr val="tx1"/>
                </a:solidFill>
                <a:latin typeface="+mn-lt"/>
                <a:ea typeface="+mn-ea"/>
                <a:cs typeface="+mn-cs"/>
                <a:hlinkClick r:id="rId5" tooltip="אירופה"/>
              </a:rPr>
              <a:t>אירופה</a:t>
            </a:r>
            <a:r>
              <a:rPr lang="he-IL" sz="1200" b="0" i="0" kern="1200" dirty="0" smtClean="0">
                <a:solidFill>
                  <a:schemeClr val="tx1"/>
                </a:solidFill>
                <a:latin typeface="+mn-lt"/>
                <a:ea typeface="+mn-ea"/>
                <a:cs typeface="+mn-cs"/>
              </a:rPr>
              <a:t> ו</a:t>
            </a:r>
            <a:r>
              <a:rPr lang="he-IL" sz="1200" b="0" i="0" kern="1200" dirty="0" smtClean="0">
                <a:solidFill>
                  <a:schemeClr val="tx1"/>
                </a:solidFill>
                <a:latin typeface="+mn-lt"/>
                <a:ea typeface="+mn-ea"/>
                <a:cs typeface="+mn-cs"/>
                <a:hlinkClick r:id="rId6" tooltip="אמריקה"/>
              </a:rPr>
              <a:t>אמריקה</a:t>
            </a:r>
            <a:r>
              <a:rPr lang="he-IL" sz="1200" b="0" i="0" kern="1200" dirty="0" smtClean="0">
                <a:solidFill>
                  <a:schemeClr val="tx1"/>
                </a:solidFill>
                <a:latin typeface="+mn-lt"/>
                <a:ea typeface="+mn-ea"/>
                <a:cs typeface="+mn-cs"/>
              </a:rPr>
              <a:t> לדיור קבע (בעיקר במרכז הארץ) לעומת יוצאי </a:t>
            </a:r>
            <a:r>
              <a:rPr lang="he-IL" sz="1200" b="0" i="0" kern="1200" dirty="0" smtClean="0">
                <a:solidFill>
                  <a:schemeClr val="tx1"/>
                </a:solidFill>
                <a:latin typeface="+mn-lt"/>
                <a:ea typeface="+mn-ea"/>
                <a:cs typeface="+mn-cs"/>
                <a:hlinkClick r:id="rId3" tooltip="אסיה"/>
              </a:rPr>
              <a:t>אסיה</a:t>
            </a:r>
            <a:r>
              <a:rPr lang="he-IL" sz="1200" b="0" i="0" kern="1200" dirty="0" smtClean="0">
                <a:solidFill>
                  <a:schemeClr val="tx1"/>
                </a:solidFill>
                <a:latin typeface="+mn-lt"/>
                <a:ea typeface="+mn-ea"/>
                <a:cs typeface="+mn-cs"/>
              </a:rPr>
              <a:t> ו</a:t>
            </a:r>
            <a:r>
              <a:rPr lang="he-IL" sz="1200" b="0" i="0" kern="1200" dirty="0" smtClean="0">
                <a:solidFill>
                  <a:schemeClr val="tx1"/>
                </a:solidFill>
                <a:latin typeface="+mn-lt"/>
                <a:ea typeface="+mn-ea"/>
                <a:cs typeface="+mn-cs"/>
                <a:hlinkClick r:id="rId4" tooltip="צפון אפריקה"/>
              </a:rPr>
              <a:t>צפון אפריקה</a:t>
            </a:r>
            <a:r>
              <a:rPr lang="he-IL" sz="1200" b="0" i="0" kern="1200" dirty="0" smtClean="0">
                <a:solidFill>
                  <a:schemeClr val="tx1"/>
                </a:solidFill>
                <a:latin typeface="+mn-lt"/>
                <a:ea typeface="+mn-ea"/>
                <a:cs typeface="+mn-cs"/>
              </a:rPr>
              <a:t>. דוגמה לשיטה המפלה ניתן לראות בפרוטוקול מתוך ישיבה מיוחדת של </a:t>
            </a:r>
            <a:r>
              <a:rPr lang="he-IL" sz="1200" b="0" i="0" kern="1200" dirty="0" smtClean="0">
                <a:solidFill>
                  <a:schemeClr val="tx1"/>
                </a:solidFill>
                <a:latin typeface="+mn-lt"/>
                <a:ea typeface="+mn-ea"/>
                <a:cs typeface="+mn-cs"/>
                <a:hlinkClick r:id="rId9" tooltip="הסוכנות היהודית"/>
              </a:rPr>
              <a:t>הסוכנות היהודית</a:t>
            </a:r>
            <a:r>
              <a:rPr lang="he-IL" sz="1200" b="0" i="0" kern="1200" dirty="0" smtClean="0">
                <a:solidFill>
                  <a:schemeClr val="tx1"/>
                </a:solidFill>
                <a:latin typeface="+mn-lt"/>
                <a:ea typeface="+mn-ea"/>
                <a:cs typeface="+mn-cs"/>
              </a:rPr>
              <a:t> בהשתתפות</a:t>
            </a:r>
            <a:r>
              <a:rPr lang="he-IL" sz="1200" b="0" i="0" kern="1200" dirty="0" smtClean="0">
                <a:solidFill>
                  <a:schemeClr val="tx1"/>
                </a:solidFill>
                <a:latin typeface="+mn-lt"/>
                <a:ea typeface="+mn-ea"/>
                <a:cs typeface="+mn-cs"/>
                <a:hlinkClick r:id="rId10" tooltip="דוד בן-גוריון"/>
              </a:rPr>
              <a:t>דוד בן-גוריון</a:t>
            </a:r>
            <a:r>
              <a:rPr lang="he-IL" sz="1200" b="0" i="0" kern="1200" dirty="0" smtClean="0">
                <a:solidFill>
                  <a:schemeClr val="tx1"/>
                </a:solidFill>
                <a:latin typeface="+mn-lt"/>
                <a:ea typeface="+mn-ea"/>
                <a:cs typeface="+mn-cs"/>
              </a:rPr>
              <a:t>, בה סקר ראש מחלקת הקליטה ברגינסקי את פריסת העולים עד לשנת </a:t>
            </a:r>
            <a:r>
              <a:rPr lang="he-IL" sz="1200" b="0" i="0" kern="1200" dirty="0" smtClean="0">
                <a:solidFill>
                  <a:schemeClr val="tx1"/>
                </a:solidFill>
                <a:latin typeface="+mn-lt"/>
                <a:ea typeface="+mn-ea"/>
                <a:cs typeface="+mn-cs"/>
                <a:hlinkClick r:id="rId11" tooltip="1956"/>
              </a:rPr>
              <a:t>1956</a:t>
            </a:r>
            <a:r>
              <a:rPr lang="he-IL" sz="1200" b="0" i="0" kern="1200" dirty="0" smtClean="0">
                <a:solidFill>
                  <a:schemeClr val="tx1"/>
                </a:solidFill>
                <a:latin typeface="+mn-lt"/>
                <a:ea typeface="+mn-ea"/>
                <a:cs typeface="+mn-cs"/>
              </a:rPr>
              <a:t>. </a:t>
            </a:r>
            <a:r>
              <a:rPr lang="he-IL" sz="1200" b="0" i="0" kern="1200" smtClean="0">
                <a:solidFill>
                  <a:schemeClr val="tx1"/>
                </a:solidFill>
                <a:latin typeface="+mn-lt"/>
                <a:ea typeface="+mn-ea"/>
                <a:cs typeface="+mn-cs"/>
              </a:rPr>
              <a:t>(הישיבה התקיימה ב-10 בדצמבר באותה שנה)</a:t>
            </a:r>
            <a:r>
              <a:rPr lang="he-IL" sz="1200" b="0" i="0" kern="1200" baseline="30000" smtClean="0">
                <a:solidFill>
                  <a:schemeClr val="tx1"/>
                </a:solidFill>
                <a:latin typeface="+mn-lt"/>
                <a:ea typeface="+mn-ea"/>
                <a:cs typeface="+mn-cs"/>
                <a:hlinkClick r:id="rId8"/>
              </a:rPr>
              <a:t>[5]</a:t>
            </a:r>
            <a:r>
              <a:rPr lang="he-IL" sz="1200" b="0" i="0" kern="1200" smtClean="0">
                <a:solidFill>
                  <a:schemeClr val="tx1"/>
                </a:solidFill>
                <a:latin typeface="+mn-lt"/>
                <a:ea typeface="+mn-ea"/>
                <a:cs typeface="+mn-cs"/>
              </a:rPr>
              <a:t>:</a:t>
            </a:r>
            <a:endParaRPr lang="en-US"/>
          </a:p>
        </p:txBody>
      </p:sp>
      <p:sp>
        <p:nvSpPr>
          <p:cNvPr id="4" name="Slide Number Placeholder 3"/>
          <p:cNvSpPr>
            <a:spLocks noGrp="1"/>
          </p:cNvSpPr>
          <p:nvPr>
            <p:ph type="sldNum" sz="quarter" idx="10"/>
          </p:nvPr>
        </p:nvSpPr>
        <p:spPr/>
        <p:txBody>
          <a:bodyPr/>
          <a:lstStyle/>
          <a:p>
            <a:fld id="{D95B3582-5C4D-4BCD-8E3F-3E9B3BA60DBA}"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כבר בשנת </a:t>
            </a:r>
            <a:r>
              <a:rPr lang="he-IL" dirty="0" smtClean="0">
                <a:hlinkClick r:id="rId3" action="ppaction://hlinkfile" tooltip="1953"/>
              </a:rPr>
              <a:t>1953</a:t>
            </a:r>
            <a:r>
              <a:rPr lang="he-IL" dirty="0" smtClean="0"/>
              <a:t> החלו להתפרק המעברות, חלקן בדרך ספונטאנית ובלתי מאורגנת, בשל עזיבת תושביהן למקומות אחרים וחלקן פורקו באופן מכוון על ידי המדינה כשהמטרה להפוך את המעברה לצורת התיישבות שונה.</a:t>
            </a:r>
          </a:p>
          <a:p>
            <a:pPr algn="r" rtl="1"/>
            <a:r>
              <a:rPr lang="he-IL" dirty="0" smtClean="0"/>
              <a:t>להפתעת אנשי הסוכנות, היו קבוצות עולים שסירבו לעזוב את המחנות ובחרו להישאר תחת חסות הסוכנות ובמימונה. בתגובה הפעילה הסוכנות סנקציות, הפסיקה את חלוקת המזון וסגרה את המטבחים במחנות כדי לאלץ את המתיישבים להתפנות</a:t>
            </a:r>
          </a:p>
          <a:p>
            <a:pPr algn="r" rtl="1"/>
            <a:endParaRPr lang="en-US" dirty="0"/>
          </a:p>
        </p:txBody>
      </p:sp>
      <p:sp>
        <p:nvSpPr>
          <p:cNvPr id="4" name="Slide Number Placeholder 3"/>
          <p:cNvSpPr>
            <a:spLocks noGrp="1"/>
          </p:cNvSpPr>
          <p:nvPr>
            <p:ph type="sldNum" sz="quarter" idx="10"/>
          </p:nvPr>
        </p:nvSpPr>
        <p:spPr/>
        <p:txBody>
          <a:bodyPr/>
          <a:lstStyle/>
          <a:p>
            <a:fld id="{D95B3582-5C4D-4BCD-8E3F-3E9B3BA60DBA}" type="slidenum">
              <a:rPr lang="en-US" smtClean="0"/>
              <a:pPr/>
              <a:t>13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5B3582-5C4D-4BCD-8E3F-3E9B3BA60DBA}" type="slidenum">
              <a:rPr lang="en-US" smtClean="0"/>
              <a:pPr/>
              <a:t>14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he-IL" dirty="0" smtClean="0"/>
              <a:t>עבודתו של</a:t>
            </a:r>
            <a:r>
              <a:rPr lang="he-IL" baseline="0" dirty="0" smtClean="0"/>
              <a:t> אמיר גל, טקסט יידון בכיתה</a:t>
            </a:r>
            <a:endParaRPr lang="en-US" dirty="0"/>
          </a:p>
        </p:txBody>
      </p:sp>
      <p:sp>
        <p:nvSpPr>
          <p:cNvPr id="4" name="Slide Number Placeholder 3"/>
          <p:cNvSpPr>
            <a:spLocks noGrp="1"/>
          </p:cNvSpPr>
          <p:nvPr>
            <p:ph type="sldNum" sz="quarter" idx="10"/>
          </p:nvPr>
        </p:nvSpPr>
        <p:spPr/>
        <p:txBody>
          <a:bodyPr/>
          <a:lstStyle/>
          <a:p>
            <a:fld id="{D95B3582-5C4D-4BCD-8E3F-3E9B3BA60DBA}"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5C16B9-64A0-4731-8349-FFE27A42F8B8}"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0E07AD-035D-4EC5-88A3-0BA7A0FCB91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5C16B9-64A0-4731-8349-FFE27A42F8B8}"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0E07AD-035D-4EC5-88A3-0BA7A0FCB91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85C16B9-64A0-4731-8349-FFE27A42F8B8}"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0E07AD-035D-4EC5-88A3-0BA7A0FCB91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85C16B9-64A0-4731-8349-FFE27A42F8B8}"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0E07AD-035D-4EC5-88A3-0BA7A0FCB91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5C16B9-64A0-4731-8349-FFE27A42F8B8}" type="datetimeFigureOut">
              <a:rPr lang="en-US" smtClean="0"/>
              <a:pPr/>
              <a:t>12/20/2012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0E07AD-035D-4EC5-88A3-0BA7A0FCB91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85C16B9-64A0-4731-8349-FFE27A42F8B8}" type="datetimeFigureOut">
              <a:rPr lang="en-US" smtClean="0"/>
              <a:pPr/>
              <a:t>12/20/2012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0E07AD-035D-4EC5-88A3-0BA7A0FCB91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5C16B9-64A0-4731-8349-FFE27A42F8B8}" type="datetimeFigureOut">
              <a:rPr lang="en-US" smtClean="0"/>
              <a:pPr/>
              <a:t>12/20/2012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0E07AD-035D-4EC5-88A3-0BA7A0FCB91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5C16B9-64A0-4731-8349-FFE27A42F8B8}"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0E07AD-035D-4EC5-88A3-0BA7A0FCB91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85C16B9-64A0-4731-8349-FFE27A42F8B8}" type="datetimeFigureOut">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0E07AD-035D-4EC5-88A3-0BA7A0FCB91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5C16B9-64A0-4731-8349-FFE27A42F8B8}"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0E07AD-035D-4EC5-88A3-0BA7A0FCB91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5C16B9-64A0-4731-8349-FFE27A42F8B8}" type="datetimeFigureOut">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0E07AD-035D-4EC5-88A3-0BA7A0FCB91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5C16B9-64A0-4731-8349-FFE27A42F8B8}" type="datetimeFigureOut">
              <a:rPr lang="en-US" smtClean="0"/>
              <a:pPr/>
              <a:t>12/20/2012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0E07AD-035D-4EC5-88A3-0BA7A0FCB9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he.wikipedia.org/wiki/%D7%A7%D7%95%D7%91%D7%A5:%D7%9B%D7%9C_%D7%A9%D7%9C%D7%95%D7%A9_%D7%A9%D7%A2%D7%95%D7%AA_%D7%9E%D7%98%D7%95%D7%A1%D7%99%D7%9D_%D7%9E%D7%92%D7%99%D7%A2%D7%99%D7%9D_%D7%9C%D7%9C%D7%95%D7%93.jp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upload.wikimedia.org/wikipedia/commons/e/e5/Beit_Lid_Maabara_1950.jpg" TargetMode="Externa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upload.wikimedia.org/wikipedia/he/8/82/Okun_and_Khait-Marelly.jp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914400"/>
            <a:ext cx="8229600" cy="1600200"/>
          </a:xfrm>
        </p:spPr>
        <p:txBody>
          <a:bodyPr>
            <a:noAutofit/>
          </a:bodyPr>
          <a:lstStyle/>
          <a:p>
            <a:pPr rtl="1"/>
            <a:r>
              <a:rPr lang="he-IL" sz="4000" dirty="0" smtClean="0">
                <a:latin typeface="Arial" pitchFamily="34" charset="0"/>
                <a:cs typeface="Arial" pitchFamily="34" charset="0"/>
              </a:rPr>
              <a:t>ציונות בראיה רב תרבותית :</a:t>
            </a:r>
            <a:br>
              <a:rPr lang="he-IL" sz="4000" dirty="0" smtClean="0">
                <a:latin typeface="Arial" pitchFamily="34" charset="0"/>
                <a:cs typeface="Arial" pitchFamily="34" charset="0"/>
              </a:rPr>
            </a:br>
            <a:r>
              <a:rPr lang="he-IL" sz="4000" dirty="0" smtClean="0">
                <a:latin typeface="Arial" pitchFamily="34" charset="0"/>
                <a:cs typeface="Arial" pitchFamily="34" charset="0"/>
              </a:rPr>
              <a:t> מקומם של יהודי המזרח בנראטיב הציוני</a:t>
            </a:r>
            <a:endParaRPr lang="en-US" sz="4000" dirty="0">
              <a:latin typeface="Arial" pitchFamily="34" charset="0"/>
              <a:cs typeface="Arial" pitchFamily="34" charset="0"/>
            </a:endParaRPr>
          </a:p>
        </p:txBody>
      </p:sp>
      <p:pic>
        <p:nvPicPr>
          <p:cNvPr id="11268" name="Picture 4" descr="http://2.bp.blogspot.com/-FPEApNakTaY/TZytaKoYtFI/AAAAAAAAACk/MjLZdxQpebo/s200/amshalem+logo+internet.jpg"/>
          <p:cNvPicPr>
            <a:picLocks noChangeAspect="1" noChangeArrowheads="1"/>
          </p:cNvPicPr>
          <p:nvPr/>
        </p:nvPicPr>
        <p:blipFill>
          <a:blip r:embed="rId2" cstate="print"/>
          <a:srcRect/>
          <a:stretch>
            <a:fillRect/>
          </a:stretch>
        </p:blipFill>
        <p:spPr bwMode="auto">
          <a:xfrm>
            <a:off x="2362200" y="2590800"/>
            <a:ext cx="4114800" cy="366217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762000" y="1600200"/>
          <a:ext cx="7696200" cy="4953000"/>
        </p:xfrm>
        <a:graphic>
          <a:graphicData uri="http://schemas.openxmlformats.org/drawingml/2006/table">
            <a:tbl>
              <a:tblPr firstRow="1" bandRow="1">
                <a:tableStyleId>{5C22544A-7EE6-4342-B048-85BDC9FD1C3A}</a:tableStyleId>
              </a:tblPr>
              <a:tblGrid>
                <a:gridCol w="2590800"/>
                <a:gridCol w="1524000"/>
                <a:gridCol w="1295400"/>
                <a:gridCol w="1295400"/>
                <a:gridCol w="990600"/>
              </a:tblGrid>
              <a:tr h="685800">
                <a:tc>
                  <a:txBody>
                    <a:bodyPr/>
                    <a:lstStyle/>
                    <a:p>
                      <a:pPr algn="ctr"/>
                      <a:r>
                        <a:rPr lang="he-IL" dirty="0" smtClean="0"/>
                        <a:t>עיסוק</a:t>
                      </a:r>
                      <a:endParaRPr lang="en-US" dirty="0"/>
                    </a:p>
                  </a:txBody>
                  <a:tcPr/>
                </a:tc>
                <a:tc>
                  <a:txBody>
                    <a:bodyPr/>
                    <a:lstStyle/>
                    <a:p>
                      <a:pPr algn="ctr"/>
                      <a:r>
                        <a:rPr lang="he-IL" dirty="0" smtClean="0"/>
                        <a:t>ארצות מוצא </a:t>
                      </a:r>
                      <a:endParaRPr lang="en-US" dirty="0"/>
                    </a:p>
                  </a:txBody>
                  <a:tcPr/>
                </a:tc>
                <a:tc>
                  <a:txBody>
                    <a:bodyPr/>
                    <a:lstStyle/>
                    <a:p>
                      <a:pPr algn="ctr"/>
                      <a:r>
                        <a:rPr lang="he-IL" dirty="0" smtClean="0"/>
                        <a:t>מספר העולים</a:t>
                      </a:r>
                      <a:endParaRPr lang="en-US" dirty="0"/>
                    </a:p>
                  </a:txBody>
                  <a:tcPr/>
                </a:tc>
                <a:tc>
                  <a:txBody>
                    <a:bodyPr/>
                    <a:lstStyle/>
                    <a:p>
                      <a:pPr algn="ctr"/>
                      <a:r>
                        <a:rPr lang="he-IL" dirty="0" smtClean="0"/>
                        <a:t>שנים</a:t>
                      </a:r>
                      <a:endParaRPr lang="en-US" dirty="0"/>
                    </a:p>
                  </a:txBody>
                  <a:tcPr/>
                </a:tc>
                <a:tc>
                  <a:txBody>
                    <a:bodyPr/>
                    <a:lstStyle/>
                    <a:p>
                      <a:pPr algn="ctr"/>
                      <a:r>
                        <a:rPr lang="he-IL" dirty="0" smtClean="0"/>
                        <a:t>עליה</a:t>
                      </a:r>
                      <a:endParaRPr lang="en-US" dirty="0"/>
                    </a:p>
                  </a:txBody>
                  <a:tcPr/>
                </a:tc>
              </a:tr>
              <a:tr h="609600">
                <a:tc>
                  <a:txBody>
                    <a:bodyPr/>
                    <a:lstStyle/>
                    <a:p>
                      <a:pPr algn="ctr" rtl="1"/>
                      <a:r>
                        <a:rPr lang="he-IL" dirty="0" smtClean="0">
                          <a:latin typeface="Arial Unicode MS" pitchFamily="34" charset="-128"/>
                          <a:ea typeface="Arial Unicode MS" pitchFamily="34" charset="-128"/>
                          <a:cs typeface="Arial Unicode MS" pitchFamily="34" charset="-128"/>
                        </a:rPr>
                        <a:t>איכרים</a:t>
                      </a:r>
                      <a:endParaRPr lang="en-US" dirty="0">
                        <a:latin typeface="Arial Unicode MS" pitchFamily="34" charset="-128"/>
                        <a:ea typeface="Arial Unicode MS" pitchFamily="34" charset="-128"/>
                        <a:cs typeface="Arial Unicode MS" pitchFamily="34" charset="-128"/>
                      </a:endParaRPr>
                    </a:p>
                  </a:txBody>
                  <a:tcPr/>
                </a:tc>
                <a:tc>
                  <a:txBody>
                    <a:bodyPr/>
                    <a:lstStyle/>
                    <a:p>
                      <a:pPr algn="ctr" rtl="1"/>
                      <a:r>
                        <a:rPr lang="he-IL" dirty="0" smtClean="0">
                          <a:latin typeface="Arial Unicode MS" pitchFamily="34" charset="-128"/>
                          <a:ea typeface="Arial Unicode MS" pitchFamily="34" charset="-128"/>
                          <a:cs typeface="Arial Unicode MS" pitchFamily="34" charset="-128"/>
                        </a:rPr>
                        <a:t>רוסיה, רומניה</a:t>
                      </a:r>
                    </a:p>
                    <a:p>
                      <a:pPr algn="ctr" rtl="1"/>
                      <a:r>
                        <a:rPr lang="he-IL" dirty="0" smtClean="0">
                          <a:solidFill>
                            <a:srgbClr val="C00000"/>
                          </a:solidFill>
                          <a:latin typeface="Arial Unicode MS" pitchFamily="34" charset="-128"/>
                          <a:ea typeface="Arial Unicode MS" pitchFamily="34" charset="-128"/>
                          <a:cs typeface="Arial Unicode MS" pitchFamily="34" charset="-128"/>
                        </a:rPr>
                        <a:t>תימן</a:t>
                      </a:r>
                      <a:endParaRPr lang="en-US" dirty="0">
                        <a:solidFill>
                          <a:srgbClr val="C00000"/>
                        </a:solidFill>
                        <a:latin typeface="Arial Unicode MS" pitchFamily="34" charset="-128"/>
                        <a:ea typeface="Arial Unicode MS" pitchFamily="34" charset="-128"/>
                        <a:cs typeface="Arial Unicode MS" pitchFamily="34" charset="-128"/>
                      </a:endParaRPr>
                    </a:p>
                  </a:txBody>
                  <a:tcPr/>
                </a:tc>
                <a:tc>
                  <a:txBody>
                    <a:bodyPr/>
                    <a:lstStyle/>
                    <a:p>
                      <a:pPr algn="ctr" rtl="1"/>
                      <a:r>
                        <a:rPr lang="he-IL" dirty="0" smtClean="0">
                          <a:latin typeface="Arial Unicode MS" pitchFamily="34" charset="-128"/>
                          <a:ea typeface="Arial Unicode MS" pitchFamily="34" charset="-128"/>
                          <a:cs typeface="Arial Unicode MS" pitchFamily="34" charset="-128"/>
                        </a:rPr>
                        <a:t>25,000</a:t>
                      </a:r>
                    </a:p>
                    <a:p>
                      <a:pPr algn="ctr" rtl="1"/>
                      <a:r>
                        <a:rPr lang="he-IL" dirty="0" smtClean="0">
                          <a:solidFill>
                            <a:srgbClr val="C00000"/>
                          </a:solidFill>
                          <a:latin typeface="Arial Unicode MS" pitchFamily="34" charset="-128"/>
                          <a:ea typeface="Arial Unicode MS" pitchFamily="34" charset="-128"/>
                          <a:cs typeface="Arial Unicode MS" pitchFamily="34" charset="-128"/>
                        </a:rPr>
                        <a:t>2,500</a:t>
                      </a:r>
                      <a:endParaRPr lang="en-US" dirty="0">
                        <a:solidFill>
                          <a:srgbClr val="C00000"/>
                        </a:solidFill>
                        <a:latin typeface="Arial Unicode MS" pitchFamily="34" charset="-128"/>
                        <a:ea typeface="Arial Unicode MS" pitchFamily="34" charset="-128"/>
                        <a:cs typeface="Arial Unicode MS" pitchFamily="34" charset="-128"/>
                      </a:endParaRPr>
                    </a:p>
                  </a:txBody>
                  <a:tcPr/>
                </a:tc>
                <a:tc>
                  <a:txBody>
                    <a:bodyPr/>
                    <a:lstStyle/>
                    <a:p>
                      <a:pPr algn="ctr"/>
                      <a:r>
                        <a:rPr lang="en-US" dirty="0" smtClean="0">
                          <a:latin typeface="Arial Unicode MS" pitchFamily="34" charset="-128"/>
                          <a:ea typeface="Arial Unicode MS" pitchFamily="34" charset="-128"/>
                          <a:cs typeface="Arial Unicode MS" pitchFamily="34" charset="-128"/>
                        </a:rPr>
                        <a:t>1882-1903</a:t>
                      </a:r>
                      <a:endParaRPr lang="en-US" dirty="0">
                        <a:latin typeface="Arial Unicode MS" pitchFamily="34" charset="-128"/>
                        <a:ea typeface="Arial Unicode MS" pitchFamily="34" charset="-128"/>
                        <a:cs typeface="Arial Unicode MS" pitchFamily="34" charset="-128"/>
                      </a:endParaRPr>
                    </a:p>
                  </a:txBody>
                  <a:tcPr/>
                </a:tc>
                <a:tc>
                  <a:txBody>
                    <a:bodyPr/>
                    <a:lstStyle/>
                    <a:p>
                      <a:pPr algn="ctr"/>
                      <a:r>
                        <a:rPr lang="en-US" dirty="0" smtClean="0">
                          <a:latin typeface="Arial Black" pitchFamily="34" charset="0"/>
                        </a:rPr>
                        <a:t>I</a:t>
                      </a:r>
                      <a:endParaRPr lang="en-US" dirty="0">
                        <a:latin typeface="Arial Black" pitchFamily="34" charset="0"/>
                      </a:endParaRPr>
                    </a:p>
                  </a:txBody>
                  <a:tcPr/>
                </a:tc>
              </a:tr>
              <a:tr h="609600">
                <a:tc>
                  <a:txBody>
                    <a:bodyPr/>
                    <a:lstStyle/>
                    <a:p>
                      <a:pPr algn="ctr"/>
                      <a:r>
                        <a:rPr lang="he-IL" dirty="0" smtClean="0">
                          <a:latin typeface="Arial Unicode MS" pitchFamily="34" charset="-128"/>
                          <a:ea typeface="Arial Unicode MS" pitchFamily="34" charset="-128"/>
                          <a:cs typeface="Arial Unicode MS" pitchFamily="34" charset="-128"/>
                        </a:rPr>
                        <a:t>רווקים,</a:t>
                      </a:r>
                      <a:r>
                        <a:rPr lang="he-IL" baseline="0" dirty="0" smtClean="0">
                          <a:latin typeface="Arial Unicode MS" pitchFamily="34" charset="-128"/>
                          <a:ea typeface="Arial Unicode MS" pitchFamily="34" charset="-128"/>
                          <a:cs typeface="Arial Unicode MS" pitchFamily="34" charset="-128"/>
                        </a:rPr>
                        <a:t> גדוד העבודה</a:t>
                      </a:r>
                      <a:endParaRPr lang="en-US" dirty="0">
                        <a:latin typeface="Arial Unicode MS" pitchFamily="34" charset="-128"/>
                        <a:ea typeface="Arial Unicode MS" pitchFamily="34" charset="-128"/>
                        <a:cs typeface="Arial Unicode MS" pitchFamily="34" charset="-128"/>
                      </a:endParaRPr>
                    </a:p>
                  </a:txBody>
                  <a:tcPr/>
                </a:tc>
                <a:tc>
                  <a:txBody>
                    <a:bodyPr/>
                    <a:lstStyle/>
                    <a:p>
                      <a:pPr algn="ctr"/>
                      <a:r>
                        <a:rPr lang="he-IL" dirty="0" smtClean="0">
                          <a:latin typeface="Arial Unicode MS" pitchFamily="34" charset="-128"/>
                          <a:ea typeface="Arial Unicode MS" pitchFamily="34" charset="-128"/>
                          <a:cs typeface="Arial Unicode MS" pitchFamily="34" charset="-128"/>
                        </a:rPr>
                        <a:t>רוסיה, פולין</a:t>
                      </a:r>
                      <a:endParaRPr lang="en-US" dirty="0">
                        <a:latin typeface="Arial Unicode MS" pitchFamily="34" charset="-128"/>
                        <a:ea typeface="Arial Unicode MS" pitchFamily="34" charset="-128"/>
                        <a:cs typeface="Arial Unicode MS" pitchFamily="34" charset="-128"/>
                      </a:endParaRPr>
                    </a:p>
                  </a:txBody>
                  <a:tcPr/>
                </a:tc>
                <a:tc>
                  <a:txBody>
                    <a:bodyPr/>
                    <a:lstStyle/>
                    <a:p>
                      <a:pPr algn="ctr" rtl="1"/>
                      <a:r>
                        <a:rPr lang="he-IL" dirty="0" smtClean="0">
                          <a:latin typeface="Arial Unicode MS" pitchFamily="34" charset="-128"/>
                          <a:ea typeface="Arial Unicode MS" pitchFamily="34" charset="-128"/>
                          <a:cs typeface="Arial Unicode MS" pitchFamily="34" charset="-128"/>
                        </a:rPr>
                        <a:t>35,000</a:t>
                      </a:r>
                      <a:endParaRPr lang="en-US" dirty="0">
                        <a:latin typeface="Arial Unicode MS" pitchFamily="34" charset="-128"/>
                        <a:ea typeface="Arial Unicode MS" pitchFamily="34" charset="-128"/>
                        <a:cs typeface="Arial Unicode MS" pitchFamily="34" charset="-128"/>
                      </a:endParaRPr>
                    </a:p>
                  </a:txBody>
                  <a:tcPr/>
                </a:tc>
                <a:tc>
                  <a:txBody>
                    <a:bodyPr/>
                    <a:lstStyle/>
                    <a:p>
                      <a:pPr algn="ctr"/>
                      <a:r>
                        <a:rPr lang="he-IL" dirty="0" smtClean="0">
                          <a:latin typeface="Arial Unicode MS" pitchFamily="34" charset="-128"/>
                          <a:ea typeface="Arial Unicode MS" pitchFamily="34" charset="-128"/>
                          <a:cs typeface="Arial Unicode MS" pitchFamily="34" charset="-128"/>
                        </a:rPr>
                        <a:t>1904-1914</a:t>
                      </a:r>
                      <a:endParaRPr lang="en-US" dirty="0">
                        <a:latin typeface="Arial Unicode MS" pitchFamily="34" charset="-128"/>
                        <a:ea typeface="Arial Unicode MS" pitchFamily="34" charset="-128"/>
                        <a:cs typeface="Arial Unicode MS" pitchFamily="34" charset="-128"/>
                      </a:endParaRPr>
                    </a:p>
                  </a:txBody>
                  <a:tcPr/>
                </a:tc>
                <a:tc>
                  <a:txBody>
                    <a:bodyPr/>
                    <a:lstStyle/>
                    <a:p>
                      <a:pPr algn="ctr"/>
                      <a:r>
                        <a:rPr lang="en-US" b="1" dirty="0" smtClean="0">
                          <a:latin typeface="Arial Black" pitchFamily="34" charset="0"/>
                        </a:rPr>
                        <a:t>II</a:t>
                      </a:r>
                      <a:endParaRPr lang="en-US" b="1" dirty="0">
                        <a:latin typeface="Arial Black" pitchFamily="34" charset="0"/>
                      </a:endParaRPr>
                    </a:p>
                  </a:txBody>
                  <a:tcPr/>
                </a:tc>
              </a:tr>
              <a:tr h="609600">
                <a:tc>
                  <a:txBody>
                    <a:bodyPr/>
                    <a:lstStyle/>
                    <a:p>
                      <a:pPr algn="ctr"/>
                      <a:r>
                        <a:rPr lang="he-IL" dirty="0" smtClean="0">
                          <a:latin typeface="Arial Unicode MS" pitchFamily="34" charset="-128"/>
                          <a:ea typeface="Arial Unicode MS" pitchFamily="34" charset="-128"/>
                          <a:cs typeface="Arial Unicode MS" pitchFamily="34" charset="-128"/>
                        </a:rPr>
                        <a:t>התיישבות חקלאית קיבוץ, מושב</a:t>
                      </a:r>
                      <a:endParaRPr lang="en-US" dirty="0">
                        <a:latin typeface="Arial Unicode MS" pitchFamily="34" charset="-128"/>
                        <a:ea typeface="Arial Unicode MS" pitchFamily="34" charset="-128"/>
                        <a:cs typeface="Arial Unicode MS" pitchFamily="34" charset="-128"/>
                      </a:endParaRPr>
                    </a:p>
                  </a:txBody>
                  <a:tcPr/>
                </a:tc>
                <a:tc>
                  <a:txBody>
                    <a:bodyPr/>
                    <a:lstStyle/>
                    <a:p>
                      <a:pPr algn="ctr"/>
                      <a:r>
                        <a:rPr lang="he-IL" dirty="0" smtClean="0">
                          <a:latin typeface="Arial Unicode MS" pitchFamily="34" charset="-128"/>
                          <a:ea typeface="Arial Unicode MS" pitchFamily="34" charset="-128"/>
                          <a:cs typeface="Arial Unicode MS" pitchFamily="34" charset="-128"/>
                        </a:rPr>
                        <a:t>רוסיה, פולין, ליטה וכו'</a:t>
                      </a:r>
                      <a:endParaRPr lang="en-US" dirty="0">
                        <a:latin typeface="Arial Unicode MS" pitchFamily="34" charset="-128"/>
                        <a:ea typeface="Arial Unicode MS" pitchFamily="34" charset="-128"/>
                        <a:cs typeface="Arial Unicode MS" pitchFamily="34" charset="-128"/>
                      </a:endParaRPr>
                    </a:p>
                  </a:txBody>
                  <a:tcPr/>
                </a:tc>
                <a:tc>
                  <a:txBody>
                    <a:bodyPr/>
                    <a:lstStyle/>
                    <a:p>
                      <a:pPr algn="ctr"/>
                      <a:r>
                        <a:rPr lang="he-IL" dirty="0" smtClean="0">
                          <a:latin typeface="Arial Unicode MS" pitchFamily="34" charset="-128"/>
                          <a:ea typeface="Arial Unicode MS" pitchFamily="34" charset="-128"/>
                          <a:cs typeface="Arial Unicode MS" pitchFamily="34" charset="-128"/>
                        </a:rPr>
                        <a:t>35,000</a:t>
                      </a:r>
                      <a:endParaRPr lang="en-US" dirty="0">
                        <a:latin typeface="Arial Unicode MS" pitchFamily="34" charset="-128"/>
                        <a:ea typeface="Arial Unicode MS" pitchFamily="34" charset="-128"/>
                        <a:cs typeface="Arial Unicode MS" pitchFamily="34" charset="-128"/>
                      </a:endParaRPr>
                    </a:p>
                  </a:txBody>
                  <a:tcPr/>
                </a:tc>
                <a:tc>
                  <a:txBody>
                    <a:bodyPr/>
                    <a:lstStyle/>
                    <a:p>
                      <a:pPr algn="ctr" rtl="1"/>
                      <a:r>
                        <a:rPr lang="he-IL" dirty="0" smtClean="0">
                          <a:latin typeface="Arial Unicode MS" pitchFamily="34" charset="-128"/>
                          <a:ea typeface="Arial Unicode MS" pitchFamily="34" charset="-128"/>
                          <a:cs typeface="Arial Unicode MS" pitchFamily="34" charset="-128"/>
                        </a:rPr>
                        <a:t>1914-1918</a:t>
                      </a:r>
                      <a:endParaRPr lang="en-US" dirty="0">
                        <a:latin typeface="Arial Unicode MS" pitchFamily="34" charset="-128"/>
                        <a:ea typeface="Arial Unicode MS" pitchFamily="34" charset="-128"/>
                        <a:cs typeface="Arial Unicode MS" pitchFamily="34" charset="-128"/>
                      </a:endParaRPr>
                    </a:p>
                  </a:txBody>
                  <a:tcPr/>
                </a:tc>
                <a:tc>
                  <a:txBody>
                    <a:bodyPr/>
                    <a:lstStyle/>
                    <a:p>
                      <a:pPr algn="ctr"/>
                      <a:r>
                        <a:rPr lang="en-US" b="1" dirty="0" smtClean="0">
                          <a:latin typeface="Arial Black" pitchFamily="34" charset="0"/>
                        </a:rPr>
                        <a:t>III</a:t>
                      </a:r>
                      <a:endParaRPr lang="en-US" b="1" dirty="0">
                        <a:latin typeface="Arial Black" pitchFamily="34" charset="0"/>
                      </a:endParaRPr>
                    </a:p>
                  </a:txBody>
                  <a:tcPr/>
                </a:tc>
              </a:tr>
              <a:tr h="609600">
                <a:tc>
                  <a:txBody>
                    <a:bodyPr/>
                    <a:lstStyle/>
                    <a:p>
                      <a:pPr algn="ctr"/>
                      <a:r>
                        <a:rPr lang="he-IL" dirty="0" smtClean="0">
                          <a:latin typeface="Arial Unicode MS" pitchFamily="34" charset="-128"/>
                          <a:ea typeface="Arial Unicode MS" pitchFamily="34" charset="-128"/>
                          <a:cs typeface="Arial Unicode MS" pitchFamily="34" charset="-128"/>
                        </a:rPr>
                        <a:t>בעלי עסקים קטנים ומקצועות חפשיים</a:t>
                      </a:r>
                    </a:p>
                    <a:p>
                      <a:pPr algn="ctr"/>
                      <a:r>
                        <a:rPr lang="he-IL" dirty="0" smtClean="0">
                          <a:latin typeface="Arial Unicode MS" pitchFamily="34" charset="-128"/>
                          <a:ea typeface="Arial Unicode MS" pitchFamily="34" charset="-128"/>
                          <a:cs typeface="Arial Unicode MS" pitchFamily="34" charset="-128"/>
                        </a:rPr>
                        <a:t>(עירוני)</a:t>
                      </a:r>
                      <a:endParaRPr lang="en-US" dirty="0">
                        <a:latin typeface="Arial Unicode MS" pitchFamily="34" charset="-128"/>
                        <a:ea typeface="Arial Unicode MS" pitchFamily="34" charset="-128"/>
                        <a:cs typeface="Arial Unicode MS" pitchFamily="34" charset="-128"/>
                      </a:endParaRPr>
                    </a:p>
                  </a:txBody>
                  <a:tcPr/>
                </a:tc>
                <a:tc>
                  <a:txBody>
                    <a:bodyPr/>
                    <a:lstStyle/>
                    <a:p>
                      <a:pPr algn="ctr"/>
                      <a:r>
                        <a:rPr lang="he-IL" dirty="0" smtClean="0">
                          <a:latin typeface="Arial Unicode MS" pitchFamily="34" charset="-128"/>
                          <a:ea typeface="Arial Unicode MS" pitchFamily="34" charset="-128"/>
                          <a:cs typeface="Arial Unicode MS" pitchFamily="34" charset="-128"/>
                        </a:rPr>
                        <a:t>פולין, רומניה, ליטה</a:t>
                      </a:r>
                    </a:p>
                    <a:p>
                      <a:pPr algn="ctr"/>
                      <a:r>
                        <a:rPr lang="he-IL" dirty="0" smtClean="0">
                          <a:solidFill>
                            <a:srgbClr val="C00000"/>
                          </a:solidFill>
                          <a:latin typeface="Arial Unicode MS" pitchFamily="34" charset="-128"/>
                          <a:ea typeface="Arial Unicode MS" pitchFamily="34" charset="-128"/>
                          <a:cs typeface="Arial Unicode MS" pitchFamily="34" charset="-128"/>
                        </a:rPr>
                        <a:t>מעטים מתימן</a:t>
                      </a:r>
                      <a:endParaRPr lang="en-US" dirty="0">
                        <a:solidFill>
                          <a:srgbClr val="C00000"/>
                        </a:solidFill>
                        <a:latin typeface="Arial Unicode MS" pitchFamily="34" charset="-128"/>
                        <a:ea typeface="Arial Unicode MS" pitchFamily="34" charset="-128"/>
                        <a:cs typeface="Arial Unicode MS" pitchFamily="34" charset="-128"/>
                      </a:endParaRPr>
                    </a:p>
                  </a:txBody>
                  <a:tcPr/>
                </a:tc>
                <a:tc>
                  <a:txBody>
                    <a:bodyPr/>
                    <a:lstStyle/>
                    <a:p>
                      <a:pPr algn="ctr"/>
                      <a:r>
                        <a:rPr lang="he-IL" dirty="0" smtClean="0">
                          <a:latin typeface="Arial Unicode MS" pitchFamily="34" charset="-128"/>
                          <a:ea typeface="Arial Unicode MS" pitchFamily="34" charset="-128"/>
                          <a:cs typeface="Arial Unicode MS" pitchFamily="34" charset="-128"/>
                        </a:rPr>
                        <a:t>67,000</a:t>
                      </a:r>
                      <a:endParaRPr lang="en-US" dirty="0">
                        <a:latin typeface="Arial Unicode MS" pitchFamily="34" charset="-128"/>
                        <a:ea typeface="Arial Unicode MS" pitchFamily="34" charset="-128"/>
                        <a:cs typeface="Arial Unicode MS" pitchFamily="34" charset="-128"/>
                      </a:endParaRPr>
                    </a:p>
                  </a:txBody>
                  <a:tcPr/>
                </a:tc>
                <a:tc>
                  <a:txBody>
                    <a:bodyPr/>
                    <a:lstStyle/>
                    <a:p>
                      <a:pPr algn="ctr"/>
                      <a:r>
                        <a:rPr lang="he-IL" dirty="0" smtClean="0"/>
                        <a:t>1924-1928</a:t>
                      </a:r>
                      <a:endParaRPr lang="en-US" dirty="0"/>
                    </a:p>
                  </a:txBody>
                  <a:tcPr/>
                </a:tc>
                <a:tc>
                  <a:txBody>
                    <a:bodyPr/>
                    <a:lstStyle/>
                    <a:p>
                      <a:pPr algn="ctr"/>
                      <a:r>
                        <a:rPr lang="en-US" b="1" dirty="0" smtClean="0">
                          <a:latin typeface="Arial Black" pitchFamily="34" charset="0"/>
                        </a:rPr>
                        <a:t>IV</a:t>
                      </a:r>
                      <a:endParaRPr lang="en-US" b="1" dirty="0">
                        <a:latin typeface="Arial Black" pitchFamily="34" charset="0"/>
                      </a:endParaRPr>
                    </a:p>
                  </a:txBody>
                  <a:tcPr/>
                </a:tc>
              </a:tr>
              <a:tr h="609600">
                <a:tc>
                  <a:txBody>
                    <a:bodyPr/>
                    <a:lstStyle/>
                    <a:p>
                      <a:pPr algn="ctr"/>
                      <a:r>
                        <a:rPr lang="he-IL" dirty="0" smtClean="0">
                          <a:latin typeface="Arial Unicode MS" pitchFamily="34" charset="-128"/>
                          <a:ea typeface="Arial Unicode MS" pitchFamily="34" charset="-128"/>
                          <a:cs typeface="Arial Unicode MS" pitchFamily="34" charset="-128"/>
                        </a:rPr>
                        <a:t>מקצועות חפשיים התיישבות עירונית</a:t>
                      </a:r>
                      <a:endParaRPr lang="en-US" dirty="0">
                        <a:latin typeface="Arial Unicode MS" pitchFamily="34" charset="-128"/>
                        <a:ea typeface="Arial Unicode MS" pitchFamily="34" charset="-128"/>
                        <a:cs typeface="Arial Unicode MS" pitchFamily="34" charset="-128"/>
                      </a:endParaRPr>
                    </a:p>
                  </a:txBody>
                  <a:tcPr/>
                </a:tc>
                <a:tc>
                  <a:txBody>
                    <a:bodyPr/>
                    <a:lstStyle/>
                    <a:p>
                      <a:pPr algn="ctr"/>
                      <a:r>
                        <a:rPr lang="he-IL" dirty="0" smtClean="0">
                          <a:solidFill>
                            <a:schemeClr val="tx1"/>
                          </a:solidFill>
                          <a:latin typeface="Arial Unicode MS" pitchFamily="34" charset="-128"/>
                          <a:ea typeface="Arial Unicode MS" pitchFamily="34" charset="-128"/>
                          <a:cs typeface="Arial Unicode MS" pitchFamily="34" charset="-128"/>
                        </a:rPr>
                        <a:t>יהדות אירופה (60,000</a:t>
                      </a:r>
                      <a:r>
                        <a:rPr lang="he-IL" baseline="0" dirty="0" smtClean="0">
                          <a:solidFill>
                            <a:schemeClr val="tx1"/>
                          </a:solidFill>
                          <a:latin typeface="Arial Unicode MS" pitchFamily="34" charset="-128"/>
                          <a:ea typeface="Arial Unicode MS" pitchFamily="34" charset="-128"/>
                          <a:cs typeface="Arial Unicode MS" pitchFamily="34" charset="-128"/>
                        </a:rPr>
                        <a:t> מגרמניה, "העליה הייקית")</a:t>
                      </a:r>
                      <a:endParaRPr lang="en-US" dirty="0">
                        <a:solidFill>
                          <a:schemeClr val="tx1"/>
                        </a:solidFill>
                        <a:latin typeface="Arial Unicode MS" pitchFamily="34" charset="-128"/>
                        <a:ea typeface="Arial Unicode MS" pitchFamily="34" charset="-128"/>
                        <a:cs typeface="Arial Unicode MS" pitchFamily="34" charset="-128"/>
                      </a:endParaRPr>
                    </a:p>
                  </a:txBody>
                  <a:tcPr/>
                </a:tc>
                <a:tc>
                  <a:txBody>
                    <a:bodyPr/>
                    <a:lstStyle/>
                    <a:p>
                      <a:pPr algn="ctr"/>
                      <a:r>
                        <a:rPr lang="he-IL" dirty="0" smtClean="0">
                          <a:latin typeface="Arial Unicode MS" pitchFamily="34" charset="-128"/>
                          <a:ea typeface="Arial Unicode MS" pitchFamily="34" charset="-128"/>
                          <a:cs typeface="Arial Unicode MS" pitchFamily="34" charset="-128"/>
                        </a:rPr>
                        <a:t>250,000</a:t>
                      </a:r>
                    </a:p>
                    <a:p>
                      <a:pPr algn="ctr"/>
                      <a:r>
                        <a:rPr lang="he-IL" dirty="0" smtClean="0">
                          <a:latin typeface="Arial Unicode MS" pitchFamily="34" charset="-128"/>
                          <a:ea typeface="Arial Unicode MS" pitchFamily="34" charset="-128"/>
                          <a:cs typeface="Arial Unicode MS" pitchFamily="34" charset="-128"/>
                        </a:rPr>
                        <a:t>(100,000</a:t>
                      </a:r>
                      <a:r>
                        <a:rPr lang="he-IL" baseline="0" dirty="0" smtClean="0">
                          <a:latin typeface="Arial Unicode MS" pitchFamily="34" charset="-128"/>
                          <a:ea typeface="Arial Unicode MS" pitchFamily="34" charset="-128"/>
                          <a:cs typeface="Arial Unicode MS" pitchFamily="34" charset="-128"/>
                        </a:rPr>
                        <a:t> עליה בלתי לגאלית)</a:t>
                      </a:r>
                      <a:endParaRPr lang="en-US" dirty="0">
                        <a:latin typeface="Arial Unicode MS" pitchFamily="34" charset="-128"/>
                        <a:ea typeface="Arial Unicode MS" pitchFamily="34" charset="-128"/>
                        <a:cs typeface="Arial Unicode MS" pitchFamily="34" charset="-128"/>
                      </a:endParaRPr>
                    </a:p>
                  </a:txBody>
                  <a:tcPr/>
                </a:tc>
                <a:tc>
                  <a:txBody>
                    <a:bodyPr/>
                    <a:lstStyle/>
                    <a:p>
                      <a:pPr algn="ctr"/>
                      <a:r>
                        <a:rPr lang="he-IL" dirty="0" smtClean="0"/>
                        <a:t>1929-1939</a:t>
                      </a:r>
                      <a:endParaRPr lang="en-US" dirty="0"/>
                    </a:p>
                  </a:txBody>
                  <a:tcPr/>
                </a:tc>
                <a:tc>
                  <a:txBody>
                    <a:bodyPr/>
                    <a:lstStyle/>
                    <a:p>
                      <a:pPr algn="ctr"/>
                      <a:r>
                        <a:rPr lang="en-US" b="1" dirty="0" smtClean="0">
                          <a:latin typeface="Arial Black" pitchFamily="34" charset="0"/>
                        </a:rPr>
                        <a:t>V</a:t>
                      </a:r>
                      <a:endParaRPr lang="en-US" b="1" dirty="0">
                        <a:latin typeface="Arial Black" pitchFamily="34" charset="0"/>
                      </a:endParaRPr>
                    </a:p>
                  </a:txBody>
                  <a:tcPr/>
                </a:tc>
              </a:tr>
            </a:tbl>
          </a:graphicData>
        </a:graphic>
      </p:graphicFrame>
      <p:sp>
        <p:nvSpPr>
          <p:cNvPr id="5" name="Title 4"/>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fontScale="90000"/>
          </a:bodyPr>
          <a:lstStyle/>
          <a:p>
            <a:r>
              <a:rPr lang="he-IL" dirty="0" smtClean="0">
                <a:cs typeface="+mn-cs"/>
              </a:rPr>
              <a:t>ההתישבות הציונית בארץ ישראל במחצית הראשונה של המאה ה-20</a:t>
            </a:r>
            <a:endParaRPr lang="en-US" dirty="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0"/>
            <a:ext cx="8229600" cy="1143000"/>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he-IL" dirty="0" smtClean="0">
                <a:cs typeface="+mn-cs"/>
              </a:rPr>
              <a:t>המשך הגירת היהודים לישראל במחצית השניה של המאה ה-20</a:t>
            </a:r>
            <a:endParaRPr lang="en-US" dirty="0">
              <a:cs typeface="+mn-cs"/>
            </a:endParaRPr>
          </a:p>
        </p:txBody>
      </p:sp>
      <p:sp>
        <p:nvSpPr>
          <p:cNvPr id="5" name="Content Placeholder 4"/>
          <p:cNvSpPr>
            <a:spLocks noGrp="1"/>
          </p:cNvSpPr>
          <p:nvPr>
            <p:ph idx="1"/>
          </p:nvPr>
        </p:nvSpPr>
        <p:spPr>
          <a:xfrm>
            <a:off x="609600" y="2362200"/>
            <a:ext cx="8229600" cy="3001963"/>
          </a:xfrm>
        </p:spPr>
        <p:txBody>
          <a:bodyPr/>
          <a:lstStyle/>
          <a:p>
            <a:pPr algn="r" rtl="1"/>
            <a:r>
              <a:rPr lang="he-IL" dirty="0" smtClean="0">
                <a:latin typeface="Arial Unicode MS" pitchFamily="34" charset="-128"/>
                <a:ea typeface="Arial Unicode MS" pitchFamily="34" charset="-128"/>
                <a:cs typeface="Arial Unicode MS" pitchFamily="34" charset="-128"/>
              </a:rPr>
              <a:t>ערב מלחה"ע </a:t>
            </a:r>
            <a:r>
              <a:rPr lang="en-US" dirty="0" smtClean="0">
                <a:latin typeface="Arial Unicode MS" pitchFamily="34" charset="-128"/>
                <a:ea typeface="Arial Unicode MS" pitchFamily="34" charset="-128"/>
                <a:cs typeface="Arial Unicode MS" pitchFamily="34" charset="-128"/>
              </a:rPr>
              <a:t>II</a:t>
            </a:r>
            <a:r>
              <a:rPr lang="he-IL" dirty="0" smtClean="0">
                <a:latin typeface="Arial Unicode MS" pitchFamily="34" charset="-128"/>
                <a:ea typeface="Arial Unicode MS" pitchFamily="34" charset="-128"/>
                <a:cs typeface="Arial Unicode MS" pitchFamily="34" charset="-128"/>
              </a:rPr>
              <a:t> יש בישראל כ-475,000 יהודים, 40% מהאוכלוסיה.</a:t>
            </a:r>
          </a:p>
          <a:p>
            <a:pPr algn="r" rtl="1"/>
            <a:r>
              <a:rPr lang="he-IL" dirty="0" smtClean="0">
                <a:latin typeface="Arial Unicode MS" pitchFamily="34" charset="-128"/>
                <a:ea typeface="Arial Unicode MS" pitchFamily="34" charset="-128"/>
                <a:cs typeface="Arial Unicode MS" pitchFamily="34" charset="-128"/>
              </a:rPr>
              <a:t>בזמן המלחמה ולאחריה ממשיך מפעל ההעפלה ועולים לארץ עוד כ-115,000 יהודי אירופה</a:t>
            </a:r>
            <a:endParaRPr lang="en-US" dirty="0">
              <a:latin typeface="Arial Unicode MS" pitchFamily="34" charset="-128"/>
              <a:ea typeface="Arial Unicode MS" pitchFamily="34" charset="-128"/>
              <a:cs typeface="Arial Unicode MS" pitchFamily="34" charset="-12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fontScale="90000"/>
          </a:bodyPr>
          <a:lstStyle/>
          <a:p>
            <a:r>
              <a:rPr lang="he-IL" dirty="0" smtClean="0">
                <a:cs typeface="+mn-cs"/>
              </a:rPr>
              <a:t>המשך הגירת היהודים לישראל במחצית השניה של המאה ה-20</a:t>
            </a:r>
            <a:endParaRPr lang="en-US" dirty="0">
              <a:cs typeface="+mn-cs"/>
            </a:endParaRPr>
          </a:p>
        </p:txBody>
      </p:sp>
      <p:graphicFrame>
        <p:nvGraphicFramePr>
          <p:cNvPr id="4" name="Table 3"/>
          <p:cNvGraphicFramePr>
            <a:graphicFrameLocks noGrp="1"/>
          </p:cNvGraphicFramePr>
          <p:nvPr/>
        </p:nvGraphicFramePr>
        <p:xfrm>
          <a:off x="685800" y="1676400"/>
          <a:ext cx="8077200" cy="4347210"/>
        </p:xfrm>
        <a:graphic>
          <a:graphicData uri="http://schemas.openxmlformats.org/drawingml/2006/table">
            <a:tbl>
              <a:tblPr firstRow="1" bandRow="1">
                <a:tableStyleId>{5C22544A-7EE6-4342-B048-85BDC9FD1C3A}</a:tableStyleId>
              </a:tblPr>
              <a:tblGrid>
                <a:gridCol w="1615440"/>
                <a:gridCol w="1615440"/>
                <a:gridCol w="1417320"/>
                <a:gridCol w="1600200"/>
                <a:gridCol w="1828800"/>
              </a:tblGrid>
              <a:tr h="781050">
                <a:tc>
                  <a:txBody>
                    <a:bodyPr/>
                    <a:lstStyle/>
                    <a:p>
                      <a:pPr algn="ctr"/>
                      <a:r>
                        <a:rPr lang="he-IL" dirty="0" smtClean="0"/>
                        <a:t>גורמים</a:t>
                      </a:r>
                      <a:endParaRPr lang="en-US" dirty="0"/>
                    </a:p>
                  </a:txBody>
                  <a:tcPr/>
                </a:tc>
                <a:tc>
                  <a:txBody>
                    <a:bodyPr/>
                    <a:lstStyle/>
                    <a:p>
                      <a:pPr algn="ctr"/>
                      <a:r>
                        <a:rPr lang="he-IL" dirty="0" smtClean="0"/>
                        <a:t>ארצות מוצא </a:t>
                      </a:r>
                      <a:endParaRPr lang="en-US" dirty="0"/>
                    </a:p>
                  </a:txBody>
                  <a:tcPr/>
                </a:tc>
                <a:tc>
                  <a:txBody>
                    <a:bodyPr/>
                    <a:lstStyle/>
                    <a:p>
                      <a:pPr algn="ctr"/>
                      <a:r>
                        <a:rPr lang="he-IL" dirty="0" smtClean="0"/>
                        <a:t>מספר העולים</a:t>
                      </a:r>
                      <a:endParaRPr lang="en-US" dirty="0"/>
                    </a:p>
                  </a:txBody>
                  <a:tcPr/>
                </a:tc>
                <a:tc>
                  <a:txBody>
                    <a:bodyPr/>
                    <a:lstStyle/>
                    <a:p>
                      <a:pPr algn="ctr"/>
                      <a:r>
                        <a:rPr lang="he-IL" dirty="0" smtClean="0"/>
                        <a:t>שנים</a:t>
                      </a:r>
                      <a:endParaRPr lang="en-US" dirty="0"/>
                    </a:p>
                  </a:txBody>
                  <a:tcPr/>
                </a:tc>
                <a:tc>
                  <a:txBody>
                    <a:bodyPr/>
                    <a:lstStyle/>
                    <a:p>
                      <a:pPr algn="ctr"/>
                      <a:r>
                        <a:rPr lang="he-IL" dirty="0" smtClean="0"/>
                        <a:t>עליה</a:t>
                      </a:r>
                      <a:endParaRPr lang="en-US" dirty="0"/>
                    </a:p>
                  </a:txBody>
                  <a:tcPr/>
                </a:tc>
              </a:tr>
              <a:tr h="781050">
                <a:tc>
                  <a:txBody>
                    <a:bodyPr/>
                    <a:lstStyle/>
                    <a:p>
                      <a:pPr algn="r"/>
                      <a:r>
                        <a:rPr lang="he-IL" dirty="0" smtClean="0"/>
                        <a:t>הפיכה בתימן וקום מדינת ישראל מסכנים את שלום יהודי תימן</a:t>
                      </a:r>
                      <a:endParaRPr lang="en-US" dirty="0"/>
                    </a:p>
                  </a:txBody>
                  <a:tcPr/>
                </a:tc>
                <a:tc>
                  <a:txBody>
                    <a:bodyPr/>
                    <a:lstStyle/>
                    <a:p>
                      <a:pPr algn="ctr"/>
                      <a:r>
                        <a:rPr lang="he-IL" dirty="0" smtClean="0"/>
                        <a:t>תימן</a:t>
                      </a:r>
                      <a:endParaRPr lang="en-US" dirty="0"/>
                    </a:p>
                  </a:txBody>
                  <a:tcPr/>
                </a:tc>
                <a:tc>
                  <a:txBody>
                    <a:bodyPr/>
                    <a:lstStyle/>
                    <a:p>
                      <a:pPr algn="ctr"/>
                      <a:r>
                        <a:rPr lang="he-IL" dirty="0" smtClean="0"/>
                        <a:t>50,000</a:t>
                      </a:r>
                      <a:endParaRPr lang="en-US" dirty="0"/>
                    </a:p>
                  </a:txBody>
                  <a:tcPr/>
                </a:tc>
                <a:tc>
                  <a:txBody>
                    <a:bodyPr/>
                    <a:lstStyle/>
                    <a:p>
                      <a:pPr algn="ctr"/>
                      <a:r>
                        <a:rPr lang="he-IL" dirty="0" smtClean="0"/>
                        <a:t>1949</a:t>
                      </a:r>
                      <a:endParaRPr lang="en-US" dirty="0"/>
                    </a:p>
                  </a:txBody>
                  <a:tcPr/>
                </a:tc>
                <a:tc>
                  <a:txBody>
                    <a:bodyPr/>
                    <a:lstStyle/>
                    <a:p>
                      <a:pPr algn="ctr"/>
                      <a:r>
                        <a:rPr lang="he-IL" b="1" dirty="0" smtClean="0">
                          <a:latin typeface="Arial Black" pitchFamily="34" charset="0"/>
                        </a:rPr>
                        <a:t>"על כנפי</a:t>
                      </a:r>
                      <a:r>
                        <a:rPr lang="he-IL" b="1" baseline="0" dirty="0" smtClean="0">
                          <a:latin typeface="Arial Black" pitchFamily="34" charset="0"/>
                        </a:rPr>
                        <a:t> נשרים"</a:t>
                      </a:r>
                    </a:p>
                    <a:p>
                      <a:pPr algn="ctr"/>
                      <a:r>
                        <a:rPr lang="he-IL" b="1" baseline="0" dirty="0" smtClean="0">
                          <a:latin typeface="Arial Black" pitchFamily="34" charset="0"/>
                        </a:rPr>
                        <a:t>או</a:t>
                      </a:r>
                    </a:p>
                    <a:p>
                      <a:pPr algn="ctr"/>
                      <a:r>
                        <a:rPr lang="he-IL" b="1" baseline="0" dirty="0" smtClean="0">
                          <a:latin typeface="Arial Black" pitchFamily="34" charset="0"/>
                        </a:rPr>
                        <a:t>"מרבד הקסמים"</a:t>
                      </a:r>
                      <a:endParaRPr lang="en-US" b="1" dirty="0">
                        <a:latin typeface="Arial Black" pitchFamily="34" charset="0"/>
                      </a:endParaRPr>
                    </a:p>
                  </a:txBody>
                  <a:tcPr/>
                </a:tc>
              </a:tr>
              <a:tr h="781050">
                <a:tc>
                  <a:txBody>
                    <a:bodyPr/>
                    <a:lstStyle/>
                    <a:p>
                      <a:pPr algn="r"/>
                      <a:r>
                        <a:rPr lang="he-IL" dirty="0" smtClean="0"/>
                        <a:t>קום מדינת ישראל מסכן את שלום יהודי עירק, פרעות</a:t>
                      </a:r>
                      <a:endParaRPr lang="en-US" dirty="0"/>
                    </a:p>
                  </a:txBody>
                  <a:tcPr/>
                </a:tc>
                <a:tc>
                  <a:txBody>
                    <a:bodyPr/>
                    <a:lstStyle/>
                    <a:p>
                      <a:pPr algn="ctr"/>
                      <a:r>
                        <a:rPr lang="he-IL" dirty="0" smtClean="0"/>
                        <a:t>עירק</a:t>
                      </a:r>
                      <a:endParaRPr lang="en-US" dirty="0"/>
                    </a:p>
                  </a:txBody>
                  <a:tcPr/>
                </a:tc>
                <a:tc>
                  <a:txBody>
                    <a:bodyPr/>
                    <a:lstStyle/>
                    <a:p>
                      <a:pPr algn="ctr"/>
                      <a:r>
                        <a:rPr lang="he-IL" dirty="0" smtClean="0"/>
                        <a:t>125,000</a:t>
                      </a:r>
                      <a:endParaRPr lang="en-US" dirty="0"/>
                    </a:p>
                  </a:txBody>
                  <a:tcPr/>
                </a:tc>
                <a:tc>
                  <a:txBody>
                    <a:bodyPr/>
                    <a:lstStyle/>
                    <a:p>
                      <a:pPr algn="ctr"/>
                      <a:r>
                        <a:rPr lang="he-IL" dirty="0" smtClean="0"/>
                        <a:t>1950-1951</a:t>
                      </a:r>
                      <a:endParaRPr lang="en-US" dirty="0"/>
                    </a:p>
                  </a:txBody>
                  <a:tcPr/>
                </a:tc>
                <a:tc>
                  <a:txBody>
                    <a:bodyPr/>
                    <a:lstStyle/>
                    <a:p>
                      <a:r>
                        <a:rPr lang="he-IL" b="1" dirty="0" smtClean="0"/>
                        <a:t>"עזרא</a:t>
                      </a:r>
                      <a:r>
                        <a:rPr lang="he-IL" b="1" baseline="0" dirty="0" smtClean="0"/>
                        <a:t> ונחמיה"</a:t>
                      </a:r>
                      <a:endParaRPr lang="en-US" b="1" dirty="0"/>
                    </a:p>
                  </a:txBody>
                  <a:tcPr/>
                </a:tc>
              </a:tr>
              <a:tr h="781050">
                <a:tc>
                  <a:txBody>
                    <a:bodyPr/>
                    <a:lstStyle/>
                    <a:p>
                      <a:pPr algn="r"/>
                      <a:r>
                        <a:rPr lang="he-IL" dirty="0" smtClean="0"/>
                        <a:t>ציונות,פרעות בעקבות קום המדינה</a:t>
                      </a:r>
                      <a:endParaRPr lang="en-US" dirty="0"/>
                    </a:p>
                  </a:txBody>
                  <a:tcPr/>
                </a:tc>
                <a:tc>
                  <a:txBody>
                    <a:bodyPr/>
                    <a:lstStyle/>
                    <a:p>
                      <a:pPr algn="ctr"/>
                      <a:r>
                        <a:rPr lang="he-IL" dirty="0" smtClean="0"/>
                        <a:t>מרוקו</a:t>
                      </a:r>
                      <a:endParaRPr lang="en-US" dirty="0"/>
                    </a:p>
                  </a:txBody>
                  <a:tcPr/>
                </a:tc>
                <a:tc>
                  <a:txBody>
                    <a:bodyPr/>
                    <a:lstStyle/>
                    <a:p>
                      <a:pPr algn="ctr"/>
                      <a:r>
                        <a:rPr lang="he-IL" dirty="0" smtClean="0"/>
                        <a:t>35,000</a:t>
                      </a:r>
                    </a:p>
                    <a:p>
                      <a:pPr algn="ctr"/>
                      <a:r>
                        <a:rPr lang="he-IL" dirty="0" smtClean="0"/>
                        <a:t>220,000</a:t>
                      </a:r>
                      <a:endParaRPr lang="en-US" dirty="0"/>
                    </a:p>
                  </a:txBody>
                  <a:tcPr/>
                </a:tc>
                <a:tc>
                  <a:txBody>
                    <a:bodyPr/>
                    <a:lstStyle/>
                    <a:p>
                      <a:pPr algn="ctr" rtl="1"/>
                      <a:r>
                        <a:rPr lang="he-IL" dirty="0" smtClean="0"/>
                        <a:t>1954-1955</a:t>
                      </a:r>
                    </a:p>
                    <a:p>
                      <a:pPr algn="ctr" rtl="1"/>
                      <a:r>
                        <a:rPr lang="he-IL" dirty="0" smtClean="0"/>
                        <a:t>1955-1967</a:t>
                      </a:r>
                    </a:p>
                  </a:txBody>
                  <a:tcPr/>
                </a:tc>
                <a:tc>
                  <a:txBody>
                    <a:bodyPr/>
                    <a:lstStyle/>
                    <a:p>
                      <a:r>
                        <a:rPr lang="he-IL" b="1" dirty="0" smtClean="0"/>
                        <a:t>עלית יהדות מרוקו</a:t>
                      </a:r>
                      <a:endParaRPr lang="en-US" b="1" dirty="0"/>
                    </a:p>
                  </a:txBody>
                  <a:tcPr/>
                </a:tc>
              </a:tr>
            </a:tbl>
          </a:graphicData>
        </a:graphic>
      </p:graphicFrame>
      <p:pic>
        <p:nvPicPr>
          <p:cNvPr id="2050" name="Picture 2" descr="http://upload.wikimedia.org/wikipedia/commons/4/45/Yemenites_at_Aden_airport.jpg"/>
          <p:cNvPicPr>
            <a:picLocks noChangeAspect="1" noChangeArrowheads="1"/>
          </p:cNvPicPr>
          <p:nvPr/>
        </p:nvPicPr>
        <p:blipFill>
          <a:blip r:embed="rId3" cstate="print"/>
          <a:srcRect/>
          <a:stretch>
            <a:fillRect/>
          </a:stretch>
        </p:blipFill>
        <p:spPr bwMode="auto">
          <a:xfrm>
            <a:off x="762000" y="914400"/>
            <a:ext cx="4019550" cy="2971800"/>
          </a:xfrm>
          <a:prstGeom prst="rect">
            <a:avLst/>
          </a:prstGeom>
          <a:noFill/>
        </p:spPr>
      </p:pic>
      <p:pic>
        <p:nvPicPr>
          <p:cNvPr id="2052" name="Picture 4" descr="http://upload.wikimedia.org/wikipedia/he/thumb/3/3b/%D7%9B%D7%9C_%D7%A9%D7%9C%D7%95%D7%A9_%D7%A9%D7%A2%D7%95%D7%AA_%D7%9E%D7%98%D7%95%D7%A1%D7%99%D7%9D_%D7%9E%D7%92%D7%99%D7%A2%D7%99%D7%9D_%D7%9C%D7%9C%D7%95%D7%93.jpg/250px-%D7%9B%D7%9C_%D7%A9%D7%9C%D7%95%D7%A9_%D7%A9%D7%A2%D7%95%D7%AA_%D7%9E%D7%98%D7%95%D7%A1%D7%99%D7%9D_%D7%9E%D7%92%D7%99%D7%A2%D7%99%D7%9D_%D7%9C%D7%9C%D7%95%D7%93.jpg">
            <a:hlinkClick r:id="rId4"/>
          </p:cNvPr>
          <p:cNvPicPr>
            <a:picLocks noChangeAspect="1" noChangeArrowheads="1"/>
          </p:cNvPicPr>
          <p:nvPr/>
        </p:nvPicPr>
        <p:blipFill>
          <a:blip r:embed="rId5" cstate="print"/>
          <a:srcRect/>
          <a:stretch>
            <a:fillRect/>
          </a:stretch>
        </p:blipFill>
        <p:spPr bwMode="auto">
          <a:xfrm>
            <a:off x="4876800" y="3429000"/>
            <a:ext cx="4106587" cy="2743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nodeType="clickEffect">
                                  <p:stCondLst>
                                    <p:cond delay="0"/>
                                  </p:stCondLst>
                                  <p:childTnLst>
                                    <p:anim calcmode="lin" valueType="num">
                                      <p:cBhvr additive="base">
                                        <p:cTn id="12" dur="500"/>
                                        <p:tgtEl>
                                          <p:spTgt spid="2050"/>
                                        </p:tgtEl>
                                        <p:attrNameLst>
                                          <p:attrName>ppt_x</p:attrName>
                                        </p:attrNameLst>
                                      </p:cBhvr>
                                      <p:tavLst>
                                        <p:tav tm="0">
                                          <p:val>
                                            <p:strVal val="ppt_x"/>
                                          </p:val>
                                        </p:tav>
                                        <p:tav tm="100000">
                                          <p:val>
                                            <p:strVal val="ppt_x"/>
                                          </p:val>
                                        </p:tav>
                                      </p:tavLst>
                                    </p:anim>
                                    <p:anim calcmode="lin" valueType="num">
                                      <p:cBhvr additive="base">
                                        <p:cTn id="13" dur="500"/>
                                        <p:tgtEl>
                                          <p:spTgt spid="2050"/>
                                        </p:tgtEl>
                                        <p:attrNameLst>
                                          <p:attrName>ppt_y</p:attrName>
                                        </p:attrNameLst>
                                      </p:cBhvr>
                                      <p:tavLst>
                                        <p:tav tm="0">
                                          <p:val>
                                            <p:strVal val="ppt_y"/>
                                          </p:val>
                                        </p:tav>
                                        <p:tav tm="100000">
                                          <p:val>
                                            <p:strVal val="1+ppt_h/2"/>
                                          </p:val>
                                        </p:tav>
                                      </p:tavLst>
                                    </p:anim>
                                    <p:set>
                                      <p:cBhvr>
                                        <p:cTn id="14" dur="1" fill="hold">
                                          <p:stCondLst>
                                            <p:cond delay="499"/>
                                          </p:stCondLst>
                                        </p:cTn>
                                        <p:tgtEl>
                                          <p:spTgt spid="205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anim calcmode="lin" valueType="num">
                                      <p:cBhvr additive="base">
                                        <p:cTn id="19" dur="500" fill="hold"/>
                                        <p:tgtEl>
                                          <p:spTgt spid="2052"/>
                                        </p:tgtEl>
                                        <p:attrNameLst>
                                          <p:attrName>ppt_x</p:attrName>
                                        </p:attrNameLst>
                                      </p:cBhvr>
                                      <p:tavLst>
                                        <p:tav tm="0">
                                          <p:val>
                                            <p:strVal val="#ppt_x"/>
                                          </p:val>
                                        </p:tav>
                                        <p:tav tm="100000">
                                          <p:val>
                                            <p:strVal val="#ppt_x"/>
                                          </p:val>
                                        </p:tav>
                                      </p:tavLst>
                                    </p:anim>
                                    <p:anim calcmode="lin" valueType="num">
                                      <p:cBhvr additive="base">
                                        <p:cTn id="20"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xit" presetSubtype="2" fill="hold" nodeType="clickEffect">
                                  <p:stCondLst>
                                    <p:cond delay="0"/>
                                  </p:stCondLst>
                                  <p:childTnLst>
                                    <p:anim calcmode="lin" valueType="num">
                                      <p:cBhvr additive="base">
                                        <p:cTn id="24" dur="500"/>
                                        <p:tgtEl>
                                          <p:spTgt spid="2052"/>
                                        </p:tgtEl>
                                        <p:attrNameLst>
                                          <p:attrName>ppt_x</p:attrName>
                                        </p:attrNameLst>
                                      </p:cBhvr>
                                      <p:tavLst>
                                        <p:tav tm="0">
                                          <p:val>
                                            <p:strVal val="ppt_x"/>
                                          </p:val>
                                        </p:tav>
                                        <p:tav tm="100000">
                                          <p:val>
                                            <p:strVal val="1+ppt_w/2"/>
                                          </p:val>
                                        </p:tav>
                                      </p:tavLst>
                                    </p:anim>
                                    <p:anim calcmode="lin" valueType="num">
                                      <p:cBhvr additive="base">
                                        <p:cTn id="25" dur="500"/>
                                        <p:tgtEl>
                                          <p:spTgt spid="2052"/>
                                        </p:tgtEl>
                                        <p:attrNameLst>
                                          <p:attrName>ppt_y</p:attrName>
                                        </p:attrNameLst>
                                      </p:cBhvr>
                                      <p:tavLst>
                                        <p:tav tm="0">
                                          <p:val>
                                            <p:strVal val="ppt_y"/>
                                          </p:val>
                                        </p:tav>
                                        <p:tav tm="100000">
                                          <p:val>
                                            <p:strVal val="ppt_y"/>
                                          </p:val>
                                        </p:tav>
                                      </p:tavLst>
                                    </p:anim>
                                    <p:set>
                                      <p:cBhvr>
                                        <p:cTn id="26" dur="1" fill="hold">
                                          <p:stCondLst>
                                            <p:cond delay="499"/>
                                          </p:stCondLst>
                                        </p:cTn>
                                        <p:tgtEl>
                                          <p:spTgt spid="20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he-IL" dirty="0" smtClean="0">
                <a:cs typeface="+mn-cs"/>
              </a:rPr>
              <a:t>מדינת ישראל קולטת עלייה</a:t>
            </a:r>
            <a:endParaRPr lang="en-US" dirty="0">
              <a:cs typeface="+mn-cs"/>
            </a:endParaRPr>
          </a:p>
        </p:txBody>
      </p:sp>
      <p:sp>
        <p:nvSpPr>
          <p:cNvPr id="3" name="Content Placeholder 2"/>
          <p:cNvSpPr>
            <a:spLocks noGrp="1"/>
          </p:cNvSpPr>
          <p:nvPr>
            <p:ph idx="1"/>
          </p:nvPr>
        </p:nvSpPr>
        <p:spPr/>
        <p:txBody>
          <a:bodyPr/>
          <a:lstStyle/>
          <a:p>
            <a:pPr algn="r" rtl="1"/>
            <a:r>
              <a:rPr lang="he-IL" dirty="0" smtClean="0"/>
              <a:t>1948-1958: 900,000 עולים לישראל. </a:t>
            </a:r>
          </a:p>
          <a:p>
            <a:pPr algn="r" rtl="1"/>
            <a:r>
              <a:rPr lang="he-IL" dirty="0" smtClean="0"/>
              <a:t>1948-9: בשנה הראשונה לקום המדינה גדלה האוכלוסייה ב-30%.בשנתיים הבאות: 17%, 15%. כלומר בתוך 3 שנים אוכלוסיית המדינה מוכפלת!</a:t>
            </a:r>
          </a:p>
          <a:p>
            <a:pPr algn="r" rtl="1"/>
            <a:endParaRPr lang="he-IL" dirty="0" smtClean="0"/>
          </a:p>
        </p:txBody>
      </p:sp>
      <p:sp>
        <p:nvSpPr>
          <p:cNvPr id="4" name="Cloud 3"/>
          <p:cNvSpPr/>
          <p:nvPr/>
        </p:nvSpPr>
        <p:spPr>
          <a:xfrm>
            <a:off x="2209800" y="3352800"/>
            <a:ext cx="5181600" cy="2895600"/>
          </a:xfrm>
          <a:prstGeom prst="cloud">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e-IL" sz="4400" b="1" dirty="0" smtClean="0">
                <a:solidFill>
                  <a:srgbClr val="002060"/>
                </a:solidFill>
              </a:rPr>
              <a:t>איפה יגורו כל העולים?</a:t>
            </a:r>
            <a:endParaRPr lang="en-US" sz="4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grpId="1" nodeType="clickEffect">
                                  <p:stCondLst>
                                    <p:cond delay="0"/>
                                  </p:stCondLst>
                                  <p:childTnLst>
                                    <p:animScale>
                                      <p:cBhvr>
                                        <p:cTn id="12"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he-IL" dirty="0" smtClean="0"/>
              <a:t/>
            </a:r>
            <a:br>
              <a:rPr lang="he-IL" dirty="0" smtClean="0"/>
            </a:br>
            <a:r>
              <a:rPr lang="he-IL" dirty="0" smtClean="0"/>
              <a:t>איפה גרו כל העולים?</a:t>
            </a:r>
            <a:br>
              <a:rPr lang="he-IL" dirty="0" smtClean="0"/>
            </a:br>
            <a:endParaRPr lang="en-US" dirty="0"/>
          </a:p>
        </p:txBody>
      </p:sp>
      <p:sp>
        <p:nvSpPr>
          <p:cNvPr id="3" name="Content Placeholder 2"/>
          <p:cNvSpPr>
            <a:spLocks noGrp="1"/>
          </p:cNvSpPr>
          <p:nvPr>
            <p:ph idx="1"/>
          </p:nvPr>
        </p:nvSpPr>
        <p:spPr>
          <a:xfrm>
            <a:off x="457200" y="1066800"/>
            <a:ext cx="8229600" cy="5059363"/>
          </a:xfrm>
        </p:spPr>
        <p:txBody>
          <a:bodyPr>
            <a:normAutofit lnSpcReduction="10000"/>
          </a:bodyPr>
          <a:lstStyle/>
          <a:p>
            <a:pPr algn="r" rtl="1"/>
            <a:r>
              <a:rPr lang="he-IL" sz="3000" dirty="0" smtClean="0">
                <a:latin typeface="Arial" pitchFamily="34" charset="0"/>
                <a:cs typeface="Arial" pitchFamily="34" charset="0"/>
              </a:rPr>
              <a:t>המדינה אינה עומדת בנטל הכלכלי: גידול האוכלוסין גורם לבעיות – מצוקת דיור, תעסוקה, כלכלה</a:t>
            </a:r>
          </a:p>
          <a:p>
            <a:pPr algn="ctr" rtl="1">
              <a:buNone/>
            </a:pPr>
            <a:r>
              <a:rPr lang="he-IL" dirty="0" smtClean="0">
                <a:solidFill>
                  <a:srgbClr val="C00000"/>
                </a:solidFill>
                <a:latin typeface="Arial" pitchFamily="34" charset="0"/>
                <a:cs typeface="Arial" pitchFamily="34" charset="0"/>
              </a:rPr>
              <a:t>תכנית אשכול: הפתרון - </a:t>
            </a:r>
            <a:r>
              <a:rPr lang="he-IL" u="sng" dirty="0" smtClean="0">
                <a:solidFill>
                  <a:srgbClr val="C00000"/>
                </a:solidFill>
                <a:latin typeface="Arial" pitchFamily="34" charset="0"/>
                <a:cs typeface="Arial" pitchFamily="34" charset="0"/>
              </a:rPr>
              <a:t>המעברה</a:t>
            </a:r>
            <a:r>
              <a:rPr lang="he-IL" dirty="0" smtClean="0">
                <a:solidFill>
                  <a:srgbClr val="C00000"/>
                </a:solidFill>
                <a:latin typeface="Arial" pitchFamily="34" charset="0"/>
                <a:cs typeface="Arial" pitchFamily="34" charset="0"/>
              </a:rPr>
              <a:t>:</a:t>
            </a:r>
          </a:p>
          <a:p>
            <a:pPr algn="r" rtl="1"/>
            <a:r>
              <a:rPr lang="he-IL" dirty="0" smtClean="0">
                <a:latin typeface="Arial" pitchFamily="34" charset="0"/>
                <a:cs typeface="Arial" pitchFamily="34" charset="0"/>
              </a:rPr>
              <a:t>בתוך פחות משנתיים הוקמו כ-130 מעברות ושוכנו בהן כ-220,000 עולים.</a:t>
            </a:r>
          </a:p>
          <a:p>
            <a:pPr algn="r" rtl="1"/>
            <a:r>
              <a:rPr lang="he-IL" dirty="0" smtClean="0">
                <a:latin typeface="Arial" pitchFamily="34" charset="0"/>
                <a:cs typeface="Arial" pitchFamily="34" charset="0"/>
              </a:rPr>
              <a:t>יישובים זמניים שהוקמו בשנות ה-50 בשולי יישובים ותיקים או בכפרים ערביים נטושים</a:t>
            </a:r>
          </a:p>
          <a:p>
            <a:pPr algn="r" rtl="1"/>
            <a:r>
              <a:rPr lang="he-IL" dirty="0" smtClean="0">
                <a:latin typeface="Arial" pitchFamily="34" charset="0"/>
                <a:cs typeface="Arial" pitchFamily="34" charset="0"/>
              </a:rPr>
              <a:t>העולים ימצאו פתרונות תעסוקה בערים הצמודות מתוך שאיפה למיזוג המעברה לעיר בעתיד. </a:t>
            </a:r>
          </a:p>
          <a:p>
            <a:pPr algn="r" rtl="1"/>
            <a:r>
              <a:rPr lang="he-IL" dirty="0" smtClean="0">
                <a:latin typeface="Arial" pitchFamily="34" charset="0"/>
                <a:cs typeface="Arial" pitchFamily="34" charset="0"/>
              </a:rPr>
              <a:t>עבודות יזומות של הממשלה כפתרונות תעסוקה</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rmAutofit/>
          </a:bodyPr>
          <a:lstStyle/>
          <a:p>
            <a:r>
              <a:rPr lang="he-IL" dirty="0" smtClean="0">
                <a:cs typeface="+mn-cs"/>
              </a:rPr>
              <a:t>והתנאים?</a:t>
            </a:r>
            <a:endParaRPr lang="en-US" dirty="0">
              <a:cs typeface="+mn-cs"/>
            </a:endParaRPr>
          </a:p>
        </p:txBody>
      </p:sp>
      <p:sp>
        <p:nvSpPr>
          <p:cNvPr id="3" name="Content Placeholder 2"/>
          <p:cNvSpPr>
            <a:spLocks noGrp="1"/>
          </p:cNvSpPr>
          <p:nvPr>
            <p:ph idx="1"/>
          </p:nvPr>
        </p:nvSpPr>
        <p:spPr/>
        <p:txBody>
          <a:bodyPr>
            <a:normAutofit lnSpcReduction="10000"/>
          </a:bodyPr>
          <a:lstStyle/>
          <a:p>
            <a:pPr algn="r" rtl="1"/>
            <a:r>
              <a:rPr lang="he-IL" dirty="0" smtClean="0"/>
              <a:t>תברואה: מספר המקלחות ותאי השרותים היה קטן ביחס לאוכלוסיה והמזון הוכן בתנאים שאינם מאפשרים שמירה על נקיונו</a:t>
            </a:r>
          </a:p>
          <a:p>
            <a:pPr algn="r" rtl="1"/>
            <a:r>
              <a:rPr lang="he-IL" dirty="0" smtClean="0"/>
              <a:t>מים: חלק גדול מהעולים לא קיבלו מים זורמים </a:t>
            </a:r>
          </a:p>
          <a:p>
            <a:pPr algn="r" rtl="1"/>
            <a:r>
              <a:rPr lang="he-IL" dirty="0" smtClean="0"/>
              <a:t>חשמל: כמחצית מהעולים ללא חשמל בכלל</a:t>
            </a:r>
          </a:p>
          <a:p>
            <a:pPr algn="r" rtl="1"/>
            <a:r>
              <a:rPr lang="he-IL" dirty="0" smtClean="0"/>
              <a:t>תחבורה: ל-18 מעברות לא היו כבישי גישה. ב-30 מעברות לא היה שירות תחבורה ציבורי כלל. במעברות בהן היה אוטובוס, הוא עבר בתדירות של פעם ב-3 שעות או פחות. </a:t>
            </a:r>
          </a:p>
          <a:p>
            <a:pPr algn="r" rtl="1"/>
            <a:endParaRPr lang="he-IL" dirty="0" smtClean="0"/>
          </a:p>
          <a:p>
            <a:pPr algn="r" rtl="1"/>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upload.wikimedia.org/wikipedia/commons/thumb/7/7c/Nahariya_Maabara.jpg/250px-Nahariya_Maabara.jpg"/>
          <p:cNvPicPr>
            <a:picLocks noChangeAspect="1" noChangeArrowheads="1"/>
          </p:cNvPicPr>
          <p:nvPr/>
        </p:nvPicPr>
        <p:blipFill>
          <a:blip r:embed="rId2" cstate="print"/>
          <a:srcRect/>
          <a:stretch>
            <a:fillRect/>
          </a:stretch>
        </p:blipFill>
        <p:spPr bwMode="auto">
          <a:xfrm>
            <a:off x="304800" y="304800"/>
            <a:ext cx="4448802" cy="2971800"/>
          </a:xfrm>
          <a:prstGeom prst="rect">
            <a:avLst/>
          </a:prstGeom>
          <a:noFill/>
        </p:spPr>
      </p:pic>
      <p:pic>
        <p:nvPicPr>
          <p:cNvPr id="22532" name="Picture 4" descr="קובץ:Beit Lid Maabara 1950.jpg">
            <a:hlinkClick r:id="rId3"/>
          </p:cNvPr>
          <p:cNvPicPr>
            <a:picLocks noChangeAspect="1" noChangeArrowheads="1"/>
          </p:cNvPicPr>
          <p:nvPr/>
        </p:nvPicPr>
        <p:blipFill>
          <a:blip r:embed="rId4" cstate="print"/>
          <a:srcRect/>
          <a:stretch>
            <a:fillRect/>
          </a:stretch>
        </p:blipFill>
        <p:spPr bwMode="auto">
          <a:xfrm>
            <a:off x="304800" y="3276600"/>
            <a:ext cx="4406472" cy="3048000"/>
          </a:xfrm>
          <a:prstGeom prst="rect">
            <a:avLst/>
          </a:prstGeom>
          <a:noFill/>
        </p:spPr>
      </p:pic>
      <p:pic>
        <p:nvPicPr>
          <p:cNvPr id="22534" name="Picture 6" descr="http://www.haaretz.co.il/hasite/images/printed/P220110/468maabara2.jpg"/>
          <p:cNvPicPr>
            <a:picLocks noChangeAspect="1" noChangeArrowheads="1"/>
          </p:cNvPicPr>
          <p:nvPr/>
        </p:nvPicPr>
        <p:blipFill>
          <a:blip r:embed="rId5" cstate="print"/>
          <a:srcRect/>
          <a:stretch>
            <a:fillRect/>
          </a:stretch>
        </p:blipFill>
        <p:spPr bwMode="auto">
          <a:xfrm>
            <a:off x="4191000" y="2895600"/>
            <a:ext cx="4457700" cy="3771901"/>
          </a:xfrm>
          <a:prstGeom prst="rect">
            <a:avLst/>
          </a:prstGeom>
          <a:noFill/>
        </p:spPr>
      </p:pic>
      <p:pic>
        <p:nvPicPr>
          <p:cNvPr id="22536" name="Picture 8" descr="http://upload.wikimedia.org/wikipedia/commons/f/f4/PikiWiki_Israel_1183_Immigration_to_Israel_%D7%9E%D7%A2%D7%91%D7%A8%D7%AA_%D7%9E%D7%A0%D7%A1%D7%99.jpg"/>
          <p:cNvPicPr>
            <a:picLocks noChangeAspect="1" noChangeArrowheads="1"/>
          </p:cNvPicPr>
          <p:nvPr/>
        </p:nvPicPr>
        <p:blipFill>
          <a:blip r:embed="rId6" cstate="print"/>
          <a:srcRect/>
          <a:stretch>
            <a:fillRect/>
          </a:stretch>
        </p:blipFill>
        <p:spPr bwMode="auto">
          <a:xfrm>
            <a:off x="4191000" y="228600"/>
            <a:ext cx="4473746" cy="31242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he-IL" dirty="0" smtClean="0"/>
              <a:t>כולם גרים במעברות....</a:t>
            </a:r>
            <a:endParaRPr lang="en-US" dirty="0"/>
          </a:p>
        </p:txBody>
      </p:sp>
      <p:sp>
        <p:nvSpPr>
          <p:cNvPr id="4" name="Content Placeholder 3"/>
          <p:cNvSpPr>
            <a:spLocks noGrp="1"/>
          </p:cNvSpPr>
          <p:nvPr>
            <p:ph idx="1"/>
          </p:nvPr>
        </p:nvSpPr>
        <p:spPr>
          <a:xfrm>
            <a:off x="457200" y="1600201"/>
            <a:ext cx="8229600" cy="2667000"/>
          </a:xfrm>
        </p:spPr>
        <p:txBody>
          <a:bodyPr>
            <a:normAutofit/>
          </a:bodyPr>
          <a:lstStyle/>
          <a:p>
            <a:pPr algn="r" rtl="1"/>
            <a:r>
              <a:rPr lang="ar-SA" dirty="0" smtClean="0"/>
              <a:t>אף שהעלייה ההמונית בשלוש השנים הראשונות להקמת המדינה הייתה מורכבת מיוצאי אסיה, צפון אפריקה, אירופה ואמריקה בחלוקה כמעט שווה</a:t>
            </a:r>
            <a:r>
              <a:rPr lang="ar-SA" dirty="0" smtClean="0">
                <a:solidFill>
                  <a:srgbClr val="C00000"/>
                </a:solidFill>
              </a:rPr>
              <a:t>, כבר בשנת 1952 היוו יוצאי אסיה וצפון אפריקה מעל ל-80% מתושבי המעברות. </a:t>
            </a:r>
            <a:endParaRPr lang="en-US" dirty="0" smtClean="0"/>
          </a:p>
          <a:p>
            <a:pPr algn="r" rtl="1"/>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he-IL" dirty="0" smtClean="0"/>
              <a:t>למה?...</a:t>
            </a:r>
            <a:endParaRPr lang="en-US" dirty="0"/>
          </a:p>
        </p:txBody>
      </p:sp>
      <p:sp>
        <p:nvSpPr>
          <p:cNvPr id="3" name="Content Placeholder 2"/>
          <p:cNvSpPr>
            <a:spLocks noGrp="1"/>
          </p:cNvSpPr>
          <p:nvPr>
            <p:ph idx="1"/>
          </p:nvPr>
        </p:nvSpPr>
        <p:spPr>
          <a:xfrm>
            <a:off x="304800" y="1600200"/>
            <a:ext cx="8382000" cy="4876800"/>
          </a:xfrm>
        </p:spPr>
        <p:txBody>
          <a:bodyPr>
            <a:normAutofit fontScale="92500" lnSpcReduction="20000"/>
          </a:bodyPr>
          <a:lstStyle/>
          <a:p>
            <a:pPr algn="r" rtl="1"/>
            <a:r>
              <a:rPr lang="he-IL" b="1" dirty="0" smtClean="0"/>
              <a:t>מדיניות מפלה של הממשלה:</a:t>
            </a:r>
          </a:p>
          <a:p>
            <a:pPr algn="r" rtl="1">
              <a:buNone/>
            </a:pPr>
            <a:r>
              <a:rPr lang="he-IL" dirty="0" smtClean="0"/>
              <a:t>    "ב-27 החודשים האחרונים עלו 85 אלף מצפון אפריקה ו-85% מהם הופנו לאזורי פיתוח שהם מחוץ לרצועת גדרה-נהריה, אלא הופנו למקומות כגון: באר שבע, דימונה, אילת, ...קריית גת, קריית שמונה... </a:t>
            </a:r>
          </a:p>
          <a:p>
            <a:pPr algn="r" rtl="1">
              <a:buNone/>
            </a:pPr>
            <a:r>
              <a:rPr lang="he-IL" dirty="0" smtClean="0"/>
              <a:t>  לגבי העלייה הפולנית הדבר שונה. בחודשיים האחרונים עלו מפולין יותר מאלפיים איש. חלקם הוכנסו למקומות ריקים שהיו בתוך הרצועה (גדרה-נהריה), משום שנשארו דירות פנויות ויכולנו להשתמש בהם, ואנו נשלח את הפולנים גם לזכרון יעקב, לבנימינה, כי את הפולנים לא נוכל לשלוח לבדונים וצריפונים, להם אנחנו צריכים שיכון המתקבל על הדעת."</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he-IL" dirty="0" smtClean="0"/>
              <a:t>למה?...</a:t>
            </a:r>
            <a:endParaRPr lang="en-US" dirty="0"/>
          </a:p>
        </p:txBody>
      </p:sp>
      <p:sp>
        <p:nvSpPr>
          <p:cNvPr id="3" name="Content Placeholder 2"/>
          <p:cNvSpPr>
            <a:spLocks noGrp="1"/>
          </p:cNvSpPr>
          <p:nvPr>
            <p:ph idx="1"/>
          </p:nvPr>
        </p:nvSpPr>
        <p:spPr/>
        <p:txBody>
          <a:bodyPr/>
          <a:lstStyle/>
          <a:p>
            <a:pPr algn="r" rtl="1"/>
            <a:r>
              <a:rPr lang="he-IL" dirty="0" smtClean="0"/>
              <a:t>לעולים מאירופה ואמריקה משפחות ותיקות בערים שעוזרות להן לצאת מהמעברות</a:t>
            </a:r>
          </a:p>
          <a:p>
            <a:pPr algn="r" rtl="1"/>
            <a:r>
              <a:rPr lang="he-IL" dirty="0" smtClean="0"/>
              <a:t>1952: עם התחלת פירוק המעברות, הסכם השילומים מגרמניה, גורם להבדלים סוציו-אקונומיים חריפים ומאפשר ליוצאי מזרח אירופה להתקדם ולצאת לעיר.</a:t>
            </a:r>
          </a:p>
          <a:p>
            <a:pPr algn="r" rtl="1"/>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he-IL" dirty="0" smtClean="0">
                <a:cs typeface="+mn-cs"/>
              </a:rPr>
              <a:t>המחיר:</a:t>
            </a:r>
            <a:endParaRPr lang="en-US" dirty="0">
              <a:cs typeface="+mn-cs"/>
            </a:endParaRPr>
          </a:p>
        </p:txBody>
      </p:sp>
      <p:sp>
        <p:nvSpPr>
          <p:cNvPr id="3" name="Content Placeholder 2"/>
          <p:cNvSpPr>
            <a:spLocks noGrp="1"/>
          </p:cNvSpPr>
          <p:nvPr>
            <p:ph idx="1"/>
          </p:nvPr>
        </p:nvSpPr>
        <p:spPr/>
        <p:txBody>
          <a:bodyPr/>
          <a:lstStyle/>
          <a:p>
            <a:pPr algn="r" rtl="1">
              <a:buNone/>
            </a:pPr>
            <a:r>
              <a:rPr lang="he-IL" dirty="0" smtClean="0"/>
              <a:t>   </a:t>
            </a:r>
            <a:r>
              <a:rPr lang="ar-SA" dirty="0" smtClean="0"/>
              <a:t>תנאי החיים הקשים במעברות גבו מחיר יקר, בעיקר במעברות המבודדות. בקרב תושבי מעברות אלה התפתחה תחושת מירמור קשה במיוחד אשר תרמה לקרע חברתי בין העולים מארצות האסלאם, שהיו רוב</a:t>
            </a:r>
            <a:r>
              <a:rPr lang="he-IL" dirty="0" smtClean="0"/>
              <a:t>ם </a:t>
            </a:r>
            <a:r>
              <a:rPr lang="ar-SA" dirty="0" smtClean="0"/>
              <a:t>של אנשי המעברות, לבין יוצאי אירופה.</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he-IL" dirty="0" smtClean="0">
                <a:cs typeface="+mn-cs"/>
              </a:rPr>
              <a:t>סופן של המעברות</a:t>
            </a:r>
            <a:endParaRPr lang="en-US" dirty="0">
              <a:cs typeface="+mn-cs"/>
            </a:endParaRPr>
          </a:p>
        </p:txBody>
      </p:sp>
      <p:sp>
        <p:nvSpPr>
          <p:cNvPr id="3" name="Content Placeholder 2"/>
          <p:cNvSpPr>
            <a:spLocks noGrp="1"/>
          </p:cNvSpPr>
          <p:nvPr>
            <p:ph idx="1"/>
          </p:nvPr>
        </p:nvSpPr>
        <p:spPr/>
        <p:txBody>
          <a:bodyPr>
            <a:normAutofit fontScale="92500" lnSpcReduction="20000"/>
          </a:bodyPr>
          <a:lstStyle/>
          <a:p>
            <a:pPr algn="r" rtl="1">
              <a:buNone/>
            </a:pPr>
            <a:endParaRPr lang="he-IL" dirty="0" smtClean="0"/>
          </a:p>
          <a:p>
            <a:pPr algn="r" rtl="1"/>
            <a:r>
              <a:rPr lang="he-IL" dirty="0" smtClean="0"/>
              <a:t>1954: רק כ-90,000 במעברות. </a:t>
            </a:r>
          </a:p>
          <a:p>
            <a:pPr algn="r" rtl="1"/>
            <a:r>
              <a:rPr lang="he-IL" dirty="0" smtClean="0"/>
              <a:t>חלקן הופכות לעיירות פיתוח: ירוחם, קרית מלאכי, בית שאן, בית שמש, קרית שמונה, שדרות...</a:t>
            </a:r>
          </a:p>
          <a:p>
            <a:pPr algn="r" rtl="1"/>
            <a:r>
              <a:rPr lang="he-IL" dirty="0" smtClean="0"/>
              <a:t>חלקן הופכות שכונות בערים: </a:t>
            </a:r>
          </a:p>
          <a:p>
            <a:pPr algn="ctr" rtl="1">
              <a:buNone/>
            </a:pPr>
            <a:r>
              <a:rPr lang="he-IL" dirty="0" smtClean="0"/>
              <a:t>פרדס כץ – בתל אביב</a:t>
            </a:r>
          </a:p>
          <a:p>
            <a:pPr algn="ctr" rtl="1">
              <a:buNone/>
            </a:pPr>
            <a:r>
              <a:rPr lang="he-IL" dirty="0" smtClean="0"/>
              <a:t>כפר נחמן – ברעננה</a:t>
            </a:r>
          </a:p>
          <a:p>
            <a:pPr algn="ctr" rtl="1">
              <a:buNone/>
            </a:pPr>
            <a:r>
              <a:rPr lang="he-IL" dirty="0" smtClean="0"/>
              <a:t>עמישב – בפתח תקווה</a:t>
            </a:r>
          </a:p>
          <a:p>
            <a:pPr algn="r" rtl="1"/>
            <a:r>
              <a:rPr lang="he-IL" dirty="0" smtClean="0"/>
              <a:t>1959: סופן של המעברות ותחילת הקמתן של</a:t>
            </a:r>
          </a:p>
          <a:p>
            <a:pPr algn="r" rtl="1">
              <a:buNone/>
            </a:pPr>
            <a:r>
              <a:rPr lang="he-IL" dirty="0" smtClean="0"/>
              <a:t>                             </a:t>
            </a:r>
            <a:r>
              <a:rPr lang="he-IL" b="1" dirty="0" smtClean="0"/>
              <a:t>עיירות הפיתוח</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cs typeface="+mn-cs"/>
              </a:rPr>
              <a:t>מה זה "מזרחי"?</a:t>
            </a:r>
            <a:endParaRPr lang="en-US" dirty="0">
              <a:cs typeface="+mn-cs"/>
            </a:endParaRPr>
          </a:p>
        </p:txBody>
      </p:sp>
      <p:sp>
        <p:nvSpPr>
          <p:cNvPr id="3" name="Content Placeholder 2"/>
          <p:cNvSpPr>
            <a:spLocks noGrp="1"/>
          </p:cNvSpPr>
          <p:nvPr>
            <p:ph idx="1"/>
          </p:nvPr>
        </p:nvSpPr>
        <p:spPr>
          <a:xfrm>
            <a:off x="457200" y="1219200"/>
            <a:ext cx="8229600" cy="4906963"/>
          </a:xfrm>
        </p:spPr>
        <p:txBody>
          <a:bodyPr>
            <a:normAutofit lnSpcReduction="10000"/>
          </a:bodyPr>
          <a:lstStyle/>
          <a:p>
            <a:pPr algn="r" rtl="1"/>
            <a:r>
              <a:rPr lang="he-IL" dirty="0" smtClean="0"/>
              <a:t>המושג מזרחים כשלעצמו לא נוצר אלא רק לאחר העלייה ההמונית של שנות ה-50. המושג אינו משקף בהכרח גבולות גאוגרפיים, אלא גבולות חברתיים</a:t>
            </a:r>
            <a:r>
              <a:rPr lang="en-US" dirty="0" smtClean="0"/>
              <a:t>.</a:t>
            </a:r>
            <a:endParaRPr lang="he-IL" dirty="0" smtClean="0"/>
          </a:p>
          <a:p>
            <a:pPr algn="r" rtl="1"/>
            <a:r>
              <a:rPr lang="he-IL" dirty="0" smtClean="0"/>
              <a:t>יהודי מרוקו – מוגרבים –מערבים...</a:t>
            </a:r>
            <a:endParaRPr lang="en-US" dirty="0" smtClean="0"/>
          </a:p>
          <a:p>
            <a:pPr algn="r" rtl="1"/>
            <a:r>
              <a:rPr lang="he-IL" dirty="0" smtClean="0"/>
              <a:t>מצד אחד, הממסד האשכנזי ששלט בארץ, אשר ניכס לעצמו את ה"מרכז" הישראלי, תייג את הפריפריה החברתית (והגאוגרפית) כ"עדות</a:t>
            </a:r>
            <a:r>
              <a:rPr lang="en-US" dirty="0" smtClean="0"/>
              <a:t> </a:t>
            </a:r>
            <a:r>
              <a:rPr lang="he-IL" dirty="0" smtClean="0"/>
              <a:t> המזרח"; ומצד שני, הקבוצות המוחלשות הפנימו את התיוג והשתמשו בו.</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endParaRPr lang="en-US" sz="3600" dirty="0"/>
          </a:p>
        </p:txBody>
      </p:sp>
      <p:pic>
        <p:nvPicPr>
          <p:cNvPr id="1026" name="Picture 2" descr="תשעה מתוך ארבע מאות (המערב וכל השאר - המזרחים על פי קירשנבאום)"/>
          <p:cNvPicPr>
            <a:picLocks noChangeAspect="1" noChangeArrowheads="1"/>
          </p:cNvPicPr>
          <p:nvPr/>
        </p:nvPicPr>
        <p:blipFill>
          <a:blip r:embed="rId3" cstate="print"/>
          <a:srcRect/>
          <a:stretch>
            <a:fillRect/>
          </a:stretch>
        </p:blipFill>
        <p:spPr bwMode="auto">
          <a:xfrm>
            <a:off x="2362200" y="1676400"/>
            <a:ext cx="3581400" cy="4883729"/>
          </a:xfrm>
          <a:prstGeom prst="rect">
            <a:avLst/>
          </a:prstGeom>
          <a:noFill/>
        </p:spPr>
      </p:pic>
      <p:sp>
        <p:nvSpPr>
          <p:cNvPr id="5" name="Title 1"/>
          <p:cNvSpPr txBox="1">
            <a:spLocks/>
          </p:cNvSpPr>
          <p:nvPr/>
        </p:nvSpPr>
        <p:spPr>
          <a:xfrm>
            <a:off x="457200" y="304800"/>
            <a:ext cx="8229600" cy="1143000"/>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fontScale="62500" lnSpcReduction="20000"/>
          </a:bodyPr>
          <a:lstStyle/>
          <a:p>
            <a:pPr lvl="0" algn="ctr">
              <a:spcBef>
                <a:spcPct val="0"/>
              </a:spcBef>
            </a:pPr>
            <a:r>
              <a:rPr lang="he-IL" sz="4400" b="1" dirty="0" smtClean="0"/>
              <a:t>תשעה מתוך ארבע מאות </a:t>
            </a:r>
            <a:br>
              <a:rPr lang="he-IL" sz="4400" b="1" dirty="0" smtClean="0"/>
            </a:br>
            <a:r>
              <a:rPr lang="he-IL" sz="4400" b="1" dirty="0" smtClean="0"/>
              <a:t>(המערב וכל השאר - המזרחים על פי קירשנבאום)</a:t>
            </a:r>
            <a:r>
              <a:rPr lang="he-IL" sz="4400" dirty="0" smtClean="0"/>
              <a:t/>
            </a:r>
            <a:br>
              <a:rPr lang="he-IL" sz="4400" dirty="0" smtClean="0"/>
            </a:br>
            <a:r>
              <a:rPr lang="he-IL" sz="4400" dirty="0" smtClean="0"/>
              <a:t>אמן: מאיר גל</a:t>
            </a:r>
            <a:endParaRPr kumimoji="0" lang="en-US" sz="4400" b="0" i="0" u="none" strike="noStrike" kern="1200" cap="none" spc="0" normalizeH="0" baseline="0" noProof="0" dirty="0">
              <a:ln>
                <a:noFill/>
              </a:ln>
              <a:solidFill>
                <a:schemeClr val="dk1"/>
              </a:solidFill>
              <a:effectLst/>
              <a:uLnTx/>
              <a:uFillTx/>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e-IL" dirty="0" smtClean="0">
                <a:cs typeface="+mn-cs"/>
              </a:rPr>
              <a:t>ומה משמעות "מזרחי" ו"אשכנזי" היום?</a:t>
            </a:r>
            <a:endParaRPr lang="en-US" dirty="0">
              <a:cs typeface="+mn-cs"/>
            </a:endParaRPr>
          </a:p>
        </p:txBody>
      </p:sp>
      <p:sp>
        <p:nvSpPr>
          <p:cNvPr id="3" name="Content Placeholder 2"/>
          <p:cNvSpPr>
            <a:spLocks noGrp="1"/>
          </p:cNvSpPr>
          <p:nvPr>
            <p:ph idx="1"/>
          </p:nvPr>
        </p:nvSpPr>
        <p:spPr/>
        <p:txBody>
          <a:bodyPr/>
          <a:lstStyle/>
          <a:p>
            <a:endParaRPr lang="en-US" dirty="0"/>
          </a:p>
        </p:txBody>
      </p:sp>
      <p:pic>
        <p:nvPicPr>
          <p:cNvPr id="1026" name="Picture 2" descr="קובץ:Okun and Khait-Marelly.jpg">
            <a:hlinkClick r:id="rId2"/>
          </p:cNvPr>
          <p:cNvPicPr>
            <a:picLocks noChangeAspect="1" noChangeArrowheads="1"/>
          </p:cNvPicPr>
          <p:nvPr/>
        </p:nvPicPr>
        <p:blipFill>
          <a:blip r:embed="rId3" cstate="print"/>
          <a:srcRect/>
          <a:stretch>
            <a:fillRect/>
          </a:stretch>
        </p:blipFill>
        <p:spPr bwMode="auto">
          <a:xfrm>
            <a:off x="457200" y="1524000"/>
            <a:ext cx="7924800" cy="4519492"/>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TotalTime>
  <Words>1454</Words>
  <Application>Microsoft Office PowerPoint</Application>
  <PresentationFormat>On-screen Show (4:3)</PresentationFormat>
  <Paragraphs>141</Paragraphs>
  <Slides>16</Slides>
  <Notes>10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ציונות בראיה רב תרבותית :  מקומם של יהודי המזרח בנראטיב הציוני</vt:lpstr>
      <vt:lpstr>ההתישבות הציונית בארץ ישראל במחצית הראשונה של המאה ה-20</vt:lpstr>
      <vt:lpstr>המשך הגירת היהודים לישראל במחצית השניה של המאה ה-20</vt:lpstr>
      <vt:lpstr>המשך הגירת היהודים לישראל במחצית השניה של המאה ה-20</vt:lpstr>
      <vt:lpstr>מדינת ישראל קולטת עלייה</vt:lpstr>
      <vt:lpstr> איפה גרו כל העולים? </vt:lpstr>
      <vt:lpstr>והתנאים?</vt:lpstr>
      <vt:lpstr>Slide 8</vt:lpstr>
      <vt:lpstr>כולם גרים במעברות....</vt:lpstr>
      <vt:lpstr>למה?...</vt:lpstr>
      <vt:lpstr>למה?...</vt:lpstr>
      <vt:lpstr>המחיר:</vt:lpstr>
      <vt:lpstr>סופן של המעברות</vt:lpstr>
      <vt:lpstr>מה זה "מזרחי"?</vt:lpstr>
      <vt:lpstr>Slide 15</vt:lpstr>
      <vt:lpstr>ומה משמעות "מזרחי" ו"אשכנזי" היום?</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Osnat</dc:creator>
  <cp:lastModifiedBy>Osnat</cp:lastModifiedBy>
  <cp:revision>30</cp:revision>
  <dcterms:created xsi:type="dcterms:W3CDTF">2012-03-02T00:23:30Z</dcterms:created>
  <dcterms:modified xsi:type="dcterms:W3CDTF">2012-12-20T22:53:26Z</dcterms:modified>
</cp:coreProperties>
</file>