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7" r:id="rId3"/>
    <p:sldId id="258" r:id="rId4"/>
    <p:sldId id="262" r:id="rId5"/>
    <p:sldId id="259" r:id="rId6"/>
    <p:sldId id="260" r:id="rId7"/>
    <p:sldId id="261" r:id="rId8"/>
    <p:sldId id="265" r:id="rId9"/>
    <p:sldId id="264" r:id="rId10"/>
    <p:sldId id="266" r:id="rId11"/>
    <p:sldId id="267" r:id="rId12"/>
    <p:sldId id="263" r:id="rId13"/>
    <p:sldId id="268" r:id="rId14"/>
    <p:sldId id="270" r:id="rId15"/>
    <p:sldId id="269" r:id="rId16"/>
    <p:sldId id="271" r:id="rId17"/>
    <p:sldId id="274" r:id="rId18"/>
    <p:sldId id="272" r:id="rId19"/>
    <p:sldId id="273"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4" autoAdjust="0"/>
    <p:restoredTop sz="63100" autoAdjust="0"/>
  </p:normalViewPr>
  <p:slideViewPr>
    <p:cSldViewPr snapToGrid="0">
      <p:cViewPr varScale="1">
        <p:scale>
          <a:sx n="49" d="100"/>
          <a:sy n="49" d="100"/>
        </p:scale>
        <p:origin x="432" y="62"/>
      </p:cViewPr>
      <p:guideLst/>
    </p:cSldViewPr>
  </p:slideViewPr>
  <p:notesTextViewPr>
    <p:cViewPr>
      <p:scale>
        <a:sx n="1" d="1"/>
        <a:sy n="1" d="1"/>
      </p:scale>
      <p:origin x="0" y="0"/>
    </p:cViewPr>
  </p:notesTextViewPr>
  <p:notesViewPr>
    <p:cSldViewPr snapToGrid="0">
      <p:cViewPr varScale="1">
        <p:scale>
          <a:sx n="60" d="100"/>
          <a:sy n="60" d="100"/>
        </p:scale>
        <p:origin x="1589" y="3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314BAA-8178-4BB9-8960-BDF22C78C857}" type="datetimeFigureOut">
              <a:rPr lang="en-US" smtClean="0"/>
              <a:t>10/13/2014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DB125D-6C66-4B2F-AC53-C0164F6FF573}" type="slidenum">
              <a:rPr lang="en-US" smtClean="0"/>
              <a:t>‹#›</a:t>
            </a:fld>
            <a:endParaRPr lang="en-US"/>
          </a:p>
        </p:txBody>
      </p:sp>
    </p:spTree>
    <p:extLst>
      <p:ext uri="{BB962C8B-B14F-4D97-AF65-F5344CB8AC3E}">
        <p14:creationId xmlns:p14="http://schemas.microsoft.com/office/powerpoint/2010/main" val="4192162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he.wikipedia.org/wiki/%D7%A1%D7%A8%D7%90%D7%99%D7%99%D7%91%D7%95" TargetMode="External"/><Relationship Id="rId13" Type="http://schemas.openxmlformats.org/officeDocument/2006/relationships/hyperlink" Target="http://he.wikipedia.org/wiki/%D7%AA%D7%95%D7%A8%D7%94" TargetMode="External"/><Relationship Id="rId18" Type="http://schemas.openxmlformats.org/officeDocument/2006/relationships/hyperlink" Target="http://he.wikipedia.org/wiki/%D7%A4%D7%99%D7%95%D7%98" TargetMode="External"/><Relationship Id="rId26" Type="http://schemas.openxmlformats.org/officeDocument/2006/relationships/hyperlink" Target="http://he.wikipedia.org/wiki/%D7%90%D7%99%D7%98%D7%9C%D7%99%D7%94" TargetMode="External"/><Relationship Id="rId39" Type="http://schemas.openxmlformats.org/officeDocument/2006/relationships/hyperlink" Target="http://he.wikipedia.org/wiki/%D7%92%D7%A8%D7%9E%D7%A0%D7%99%D7%94_%D7%94%D7%A0%D7%90%D7%A6%D7%99%D7%AA" TargetMode="External"/><Relationship Id="rId3" Type="http://schemas.openxmlformats.org/officeDocument/2006/relationships/hyperlink" Target="http://he.wikipedia.org/wiki/%D7%94%D7%92%D7%93%D7%94_%D7%A9%D7%9C_%D7%A4%D7%A1%D7%97" TargetMode="External"/><Relationship Id="rId21" Type="http://schemas.openxmlformats.org/officeDocument/2006/relationships/hyperlink" Target="http://he.wikipedia.org/wiki/1391" TargetMode="External"/><Relationship Id="rId34" Type="http://schemas.openxmlformats.org/officeDocument/2006/relationships/hyperlink" Target="http://he.wikipedia.org/wiki/%D7%95%D7%99%D7%A0%D7%94" TargetMode="External"/><Relationship Id="rId42" Type="http://schemas.openxmlformats.org/officeDocument/2006/relationships/hyperlink" Target="http://he.wikipedia.org/wiki/%D7%9E%D7%9C%D7%97%D7%9E%D7%AA_%D7%91%D7%95%D7%A1%D7%A0%D7%99%D7%94" TargetMode="External"/><Relationship Id="rId47" Type="http://schemas.openxmlformats.org/officeDocument/2006/relationships/hyperlink" Target="http://he.wikipedia.org/wiki/%D7%93%D7%95%D7%9C%D7%A8_%D7%90%D7%9E%D7%A8%D7%99%D7%A7%D7%90%D7%99" TargetMode="External"/><Relationship Id="rId7" Type="http://schemas.openxmlformats.org/officeDocument/2006/relationships/hyperlink" Target="http://he.wikipedia.org/w/index.php?title=%D7%94%D7%9E%D7%95%D7%96%D7%99%D7%90%D7%95%D7%9F_%D7%94%D7%9C%D7%90%D7%95%D7%9E%D7%99_%D7%A9%D7%9C_%D7%91%D7%95%D7%A1%D7%A0%D7%99%D7%94_%D7%95%D7%94%D7%A8%D7%A6%D7%92%D7%95%D7%91%D7%99%D7%A0%D7%94&amp;action=edit&amp;redlink=1" TargetMode="External"/><Relationship Id="rId12" Type="http://schemas.openxmlformats.org/officeDocument/2006/relationships/hyperlink" Target="http://he.wikipedia.org/wiki/%D7%9B%D7%A1%D7%A3_(%D7%99%D7%A1%D7%95%D7%93)" TargetMode="External"/><Relationship Id="rId17" Type="http://schemas.openxmlformats.org/officeDocument/2006/relationships/hyperlink" Target="http://he.wikipedia.org/wiki/%D7%91%D7%99%D7%AA_%D7%9B%D7%A0%D7%A1%D7%AA" TargetMode="External"/><Relationship Id="rId25" Type="http://schemas.openxmlformats.org/officeDocument/2006/relationships/hyperlink" Target="http://he.wikipedia.org/wiki/%D7%99%D7%94%D7%93%D7%95%D7%AA_%D7%90%D7%99%D7%98%D7%9C%D7%99%D7%94" TargetMode="External"/><Relationship Id="rId33" Type="http://schemas.openxmlformats.org/officeDocument/2006/relationships/hyperlink" Target="http://he.wikipedia.org/wiki/1898" TargetMode="External"/><Relationship Id="rId38" Type="http://schemas.openxmlformats.org/officeDocument/2006/relationships/hyperlink" Target="http://he.wikipedia.org/wiki/%D7%9E%D7%9C%D7%97%D7%9E%D7%AA_%D7%94%D7%A2%D7%95%D7%9C%D7%9D_%D7%94%D7%A9%D7%A0%D7%99%D7%99%D7%94" TargetMode="External"/><Relationship Id="rId46" Type="http://schemas.openxmlformats.org/officeDocument/2006/relationships/hyperlink" Target="http://he.wikipedia.org/wiki/1991" TargetMode="External"/><Relationship Id="rId2" Type="http://schemas.openxmlformats.org/officeDocument/2006/relationships/slide" Target="../slides/slide2.xml"/><Relationship Id="rId16" Type="http://schemas.openxmlformats.org/officeDocument/2006/relationships/hyperlink" Target="http://he.wikipedia.org/wiki/%D7%97%D7%A8%D7%95%D7%A1%D7%AA" TargetMode="External"/><Relationship Id="rId20" Type="http://schemas.openxmlformats.org/officeDocument/2006/relationships/hyperlink" Target="http://he.wikipedia.org/wiki/%D7%92%D7%96%D7%99%D7%A8%D7%95%D7%AA_%D7%A7%D7%A0%22%D7%90" TargetMode="External"/><Relationship Id="rId29" Type="http://schemas.openxmlformats.org/officeDocument/2006/relationships/hyperlink" Target="http://he.wikipedia.org/wiki/%D7%94%D7%9B%D7%A0%D7%A1%D7%99%D7%99%D7%94_%D7%94%D7%A7%D7%AA%D7%95%D7%9C%D7%99%D7%AA" TargetMode="External"/><Relationship Id="rId41" Type="http://schemas.openxmlformats.org/officeDocument/2006/relationships/hyperlink" Target="http://he.wikipedia.org/wiki/%D7%96%D7%A0%D7%99%D7%A6%D7%94" TargetMode="External"/><Relationship Id="rId1" Type="http://schemas.openxmlformats.org/officeDocument/2006/relationships/notesMaster" Target="../notesMasters/notesMaster1.xml"/><Relationship Id="rId6" Type="http://schemas.openxmlformats.org/officeDocument/2006/relationships/hyperlink" Target="http://he.wikipedia.org/wiki/1350" TargetMode="External"/><Relationship Id="rId11" Type="http://schemas.openxmlformats.org/officeDocument/2006/relationships/hyperlink" Target="http://he.wikipedia.org/wiki/%D7%96%D7%94%D7%91" TargetMode="External"/><Relationship Id="rId24" Type="http://schemas.openxmlformats.org/officeDocument/2006/relationships/hyperlink" Target="http://he.wikipedia.org/wiki/%D7%A9%D7%98%D7%A8_%D7%9E%D7%9B%D7%A8" TargetMode="External"/><Relationship Id="rId32" Type="http://schemas.openxmlformats.org/officeDocument/2006/relationships/hyperlink" Target="http://he.wikipedia.org/wiki/%D7%91%D7%95%D7%A1%D7%A0%D7%99%D7%94_%D7%95%D7%94%D7%A8%D7%A6%D7%92%D7%95%D7%91%D7%99%D7%A0%D7%94" TargetMode="External"/><Relationship Id="rId37" Type="http://schemas.openxmlformats.org/officeDocument/2006/relationships/hyperlink" Target="http://he.wikipedia.org/w/index.php?title=%D7%99%D7%95%D7%9C%D7%99%D7%95%D7%A1_%D7%A4%D7%95%D7%9F_%D7%A9%D7%9C%D7%95%D7%A1%D7%A8&amp;action=edit&amp;redlink=1" TargetMode="External"/><Relationship Id="rId40" Type="http://schemas.openxmlformats.org/officeDocument/2006/relationships/hyperlink" Target="http://he.wikipedia.org/wiki/%D7%9E%D7%A1%D7%92%D7%93" TargetMode="External"/><Relationship Id="rId45" Type="http://schemas.openxmlformats.org/officeDocument/2006/relationships/hyperlink" Target="http://he.wikipedia.org/wiki/1995" TargetMode="External"/><Relationship Id="rId5" Type="http://schemas.openxmlformats.org/officeDocument/2006/relationships/hyperlink" Target="http://he.wikipedia.org/wiki/%D7%A1%D7%A4%D7%A8%D7%93" TargetMode="External"/><Relationship Id="rId15" Type="http://schemas.openxmlformats.org/officeDocument/2006/relationships/hyperlink" Target="http://he.wikipedia.org/wiki/%D7%9E%D7%A9%D7%94_%D7%A8%D7%91%D7%A0%D7%95" TargetMode="External"/><Relationship Id="rId23" Type="http://schemas.openxmlformats.org/officeDocument/2006/relationships/hyperlink" Target="http://he.wikipedia.org/wiki/1492" TargetMode="External"/><Relationship Id="rId28" Type="http://schemas.openxmlformats.org/officeDocument/2006/relationships/hyperlink" Target="http://he.wikipedia.org/wiki/%D7%A6%D7%A0%D7%96%D7%95%D7%A8%D7%94" TargetMode="External"/><Relationship Id="rId36" Type="http://schemas.openxmlformats.org/officeDocument/2006/relationships/hyperlink" Target="http://he.wikipedia.org/wiki/%D7%93%D7%95%D7%93_%D7%94%D7%99%D7%99%D7%A0%D7%A8%D7%99%D7%9A_%D7%9E%D7%99%D7%9C%D7%A8" TargetMode="External"/><Relationship Id="rId10" Type="http://schemas.openxmlformats.org/officeDocument/2006/relationships/hyperlink" Target="http://he.wikipedia.org/wiki/%D7%A2%D7%95%D7%A8" TargetMode="External"/><Relationship Id="rId19" Type="http://schemas.openxmlformats.org/officeDocument/2006/relationships/hyperlink" Target="http://he.wikipedia.org/wiki/%D7%A7%D7%98%D7%9C%D7%95%D7%A0%D7%99%D7%94" TargetMode="External"/><Relationship Id="rId31" Type="http://schemas.openxmlformats.org/officeDocument/2006/relationships/hyperlink" Target="http://he.wikipedia.org/wiki/1894" TargetMode="External"/><Relationship Id="rId44" Type="http://schemas.openxmlformats.org/officeDocument/2006/relationships/hyperlink" Target="http://he.wikipedia.org/wiki/%D7%9B%D7%A1%D7%A4%D7%AA" TargetMode="External"/><Relationship Id="rId4" Type="http://schemas.openxmlformats.org/officeDocument/2006/relationships/hyperlink" Target="http://he.wikipedia.org/wiki/%D7%91%D7%A8%D7%A6%D7%9C%D7%95%D7%A0%D7%94" TargetMode="External"/><Relationship Id="rId9" Type="http://schemas.openxmlformats.org/officeDocument/2006/relationships/hyperlink" Target="http://he.wikipedia.org/wiki/%D7%94%D7%92%D7%93%D7%AA_%D7%A1%D7%A8%D7%99%D7%99%D7%91%D7%95#cite_note-1" TargetMode="External"/><Relationship Id="rId14" Type="http://schemas.openxmlformats.org/officeDocument/2006/relationships/hyperlink" Target="http://he.wikipedia.org/wiki/%D7%91%D7%A8%D7%99%D7%90%D7%AA_%D7%94%D7%A2%D7%95%D7%9C%D7%9D_(%D7%99%D7%94%D7%93%D7%95%D7%AA)" TargetMode="External"/><Relationship Id="rId22" Type="http://schemas.openxmlformats.org/officeDocument/2006/relationships/hyperlink" Target="http://he.wikipedia.org/wiki/%D7%92%D7%99%D7%A8%D7%95%D7%A9_%D7%A1%D7%A4%D7%A8%D7%93" TargetMode="External"/><Relationship Id="rId27" Type="http://schemas.openxmlformats.org/officeDocument/2006/relationships/hyperlink" Target="http://he.wikipedia.org/wiki/1510" TargetMode="External"/><Relationship Id="rId30" Type="http://schemas.openxmlformats.org/officeDocument/2006/relationships/hyperlink" Target="http://he.wikipedia.org/wiki/1609" TargetMode="External"/><Relationship Id="rId35" Type="http://schemas.openxmlformats.org/officeDocument/2006/relationships/hyperlink" Target="http://he.wikipedia.org/w/index.php?title=%D7%9C%D7%99%D7%AA%D7%95%D7%A8%D7%92%D7%99%D7%94&amp;action=edit&amp;redlink=1" TargetMode="External"/><Relationship Id="rId43" Type="http://schemas.openxmlformats.org/officeDocument/2006/relationships/hyperlink" Target="http://he.wikipedia.org/wiki/%D7%94%D7%9E%D7%90%D7%94_%D7%94-20" TargetMode="External"/><Relationship Id="rId48" Type="http://schemas.openxmlformats.org/officeDocument/2006/relationships/hyperlink" Target="http://he.wikipedia.org/wiki/%D7%94%D7%92%D7%93%D7%AA_%D7%A1%D7%A8%D7%99%D7%99%D7%91%D7%95#cite_note-2" TargetMode="External"/></Relationships>
</file>

<file path=ppt/notesSlides/_rels/notesSlide2.xml.rels><?xml version="1.0" encoding="UTF-8" standalone="yes"?>
<Relationships xmlns="http://schemas.openxmlformats.org/package/2006/relationships"><Relationship Id="rId8" Type="http://schemas.openxmlformats.org/officeDocument/2006/relationships/hyperlink" Target="http://he.wikipedia.org/wiki/%D7%90%D7%99%D7%95%D7%A8" TargetMode="External"/><Relationship Id="rId13" Type="http://schemas.openxmlformats.org/officeDocument/2006/relationships/hyperlink" Target="http://he.wikipedia.org/wiki/%D7%AA%D7%A0%22%D7%9A" TargetMode="External"/><Relationship Id="rId18" Type="http://schemas.openxmlformats.org/officeDocument/2006/relationships/hyperlink" Target="http://he.wikipedia.org/wiki/%D7%A0%D7%98%D7%99%D7%9C%D7%AA_%D7%99%D7%93%D7%99%D7%99%D7%9D" TargetMode="External"/><Relationship Id="rId26" Type="http://schemas.openxmlformats.org/officeDocument/2006/relationships/hyperlink" Target="http://he.wikipedia.org/wiki/1864" TargetMode="External"/><Relationship Id="rId3" Type="http://schemas.openxmlformats.org/officeDocument/2006/relationships/hyperlink" Target="http://he.wikipedia.org/wiki/%D7%A7%D7%95%D7%A8%D7%9F_%D7%99%D7%A8%D7%95%D7%A9%D7%9C%D7%99%D7%9D" TargetMode="External"/><Relationship Id="rId21" Type="http://schemas.openxmlformats.org/officeDocument/2006/relationships/hyperlink" Target="http://he.wikipedia.org/wiki/%D7%A0%D7%A9%D7%A8" TargetMode="External"/><Relationship Id="rId34" Type="http://schemas.openxmlformats.org/officeDocument/2006/relationships/hyperlink" Target="http://he.wikipedia.org/wiki/1965" TargetMode="External"/><Relationship Id="rId7" Type="http://schemas.openxmlformats.org/officeDocument/2006/relationships/hyperlink" Target="http://he.wikipedia.org/wiki/%D7%94%D7%9E%D7%90%D7%94_%D7%94%D7%A9%D7%9C%D7%95%D7%A9_%D7%A2%D7%A9%D7%A8%D7%94" TargetMode="External"/><Relationship Id="rId12" Type="http://schemas.openxmlformats.org/officeDocument/2006/relationships/hyperlink" Target="http://he.wikipedia.org/wiki/1300" TargetMode="External"/><Relationship Id="rId17" Type="http://schemas.openxmlformats.org/officeDocument/2006/relationships/hyperlink" Target="http://he.wikipedia.org/wiki/%D7%A1%D7%93%D7%A8_%D7%A4%D7%A1%D7%97" TargetMode="External"/><Relationship Id="rId25" Type="http://schemas.openxmlformats.org/officeDocument/2006/relationships/hyperlink" Target="http://he.wikipedia.org/wiki/%D7%97%D7%96%D7%99%D7%A8" TargetMode="External"/><Relationship Id="rId33" Type="http://schemas.openxmlformats.org/officeDocument/2006/relationships/hyperlink" Target="http://he.wikipedia.org/wiki/%D7%91%D7%99%D7%AA_%D7%94%D7%A0%D7%9B%D7%95%D7%AA_%D7%91%D7%A6%D7%9C%D7%90%D7%9C" TargetMode="External"/><Relationship Id="rId2" Type="http://schemas.openxmlformats.org/officeDocument/2006/relationships/slide" Target="../slides/slide3.xml"/><Relationship Id="rId16" Type="http://schemas.openxmlformats.org/officeDocument/2006/relationships/hyperlink" Target="http://he.wikipedia.org/wiki/%D7%9C%D7%95%D7%97%D7%95%D7%AA_%D7%94%D7%91%D7%A8%D7%99%D7%AA" TargetMode="External"/><Relationship Id="rId20" Type="http://schemas.openxmlformats.org/officeDocument/2006/relationships/hyperlink" Target="http://he.wikipedia.org/wiki/%D7%9B%D7%95%D7%91%D7%A2_%D7%94%D7%99%D7%94%D7%95%D7%93%D7%99%D7%9D" TargetMode="External"/><Relationship Id="rId29" Type="http://schemas.openxmlformats.org/officeDocument/2006/relationships/hyperlink" Target="http://he.wikipedia.org/wiki/%D7%A6%D7%A8%D7%A4%D7%AA" TargetMode="External"/><Relationship Id="rId1" Type="http://schemas.openxmlformats.org/officeDocument/2006/relationships/notesMaster" Target="../notesMasters/notesMaster1.xml"/><Relationship Id="rId6" Type="http://schemas.openxmlformats.org/officeDocument/2006/relationships/hyperlink" Target="http://he.wikipedia.org/wiki/%D7%92%D7%A8%D7%9E%D7%A0%D7%99%D7%94" TargetMode="External"/><Relationship Id="rId11" Type="http://schemas.openxmlformats.org/officeDocument/2006/relationships/hyperlink" Target="http://he.wikipedia.org/wiki/%D7%9E%D7%95%D7%96%D7%99%D7%90%D7%95%D7%9F_%D7%99%D7%A9%D7%A8%D7%90%D7%9C" TargetMode="External"/><Relationship Id="rId24" Type="http://schemas.openxmlformats.org/officeDocument/2006/relationships/hyperlink" Target="http://he.wikipedia.org/wiki/%D7%90%D7%95%D7%96%D7%9F" TargetMode="External"/><Relationship Id="rId32" Type="http://schemas.openxmlformats.org/officeDocument/2006/relationships/hyperlink" Target="http://he.wikipedia.org/wiki/1946" TargetMode="External"/><Relationship Id="rId5" Type="http://schemas.openxmlformats.org/officeDocument/2006/relationships/hyperlink" Target="http://he.wikipedia.org/wiki/%D7%94%D7%92%D7%93%D7%94_%D7%A9%D7%9C_%D7%A4%D7%A1%D7%97" TargetMode="External"/><Relationship Id="rId15" Type="http://schemas.openxmlformats.org/officeDocument/2006/relationships/hyperlink" Target="http://he.wikipedia.org/wiki/%D7%99%D7%A6%D7%99%D7%90%D7%AA_%D7%9E%D7%A6%D7%A8%D7%99%D7%9D" TargetMode="External"/><Relationship Id="rId23" Type="http://schemas.openxmlformats.org/officeDocument/2006/relationships/hyperlink" Target="http://he.wikipedia.org/wiki/%D7%A7%D7%A8%D7%99%D7%A7%D7%98%D7%95%D7%A8%D7%94" TargetMode="External"/><Relationship Id="rId28" Type="http://schemas.openxmlformats.org/officeDocument/2006/relationships/hyperlink" Target="http://he.wikipedia.org/wiki/1934" TargetMode="External"/><Relationship Id="rId10" Type="http://schemas.openxmlformats.org/officeDocument/2006/relationships/hyperlink" Target="http://he.wikipedia.org/wiki/%D7%A6%D7%99%D7%A4%D7%95%D7%A8" TargetMode="External"/><Relationship Id="rId19" Type="http://schemas.openxmlformats.org/officeDocument/2006/relationships/hyperlink" Target="http://he.wikipedia.org/wiki/%D7%90%D7%A4%D7%99%D7%A7%D7%95%D7%9E%D7%9F" TargetMode="External"/><Relationship Id="rId31" Type="http://schemas.openxmlformats.org/officeDocument/2006/relationships/hyperlink" Target="http://he.wikipedia.org/wiki/%D7%A9%D7%95%D7%95%D7%99%D7%99%D7%A5" TargetMode="External"/><Relationship Id="rId4" Type="http://schemas.openxmlformats.org/officeDocument/2006/relationships/hyperlink" Target="http://he.wikipedia.org/wiki/%D7%9B%D7%AA%D7%91_%D7%99%D7%93_(%D7%94%D7%A2%D7%AA%D7%A7)" TargetMode="External"/><Relationship Id="rId9" Type="http://schemas.openxmlformats.org/officeDocument/2006/relationships/hyperlink" Target="http://he.wikipedia.org/wiki/%D7%A8%D7%90%D7%A9" TargetMode="External"/><Relationship Id="rId14" Type="http://schemas.openxmlformats.org/officeDocument/2006/relationships/hyperlink" Target="http://he.wikipedia.org/wiki/%D7%A2%D7%A7%D7%93%D7%AA_%D7%99%D7%A6%D7%97%D7%A7" TargetMode="External"/><Relationship Id="rId22" Type="http://schemas.openxmlformats.org/officeDocument/2006/relationships/hyperlink" Target="http://he.wikipedia.org/wiki/%D7%9E%D7%9C%D7%9B%D7%99%D7%9D_%D7%95%D7%A7%D7%99%D7%A1%D7%A8%D7%99%D7%9D_%D7%92%D7%A8%D7%9E%D7%A0%D7%99%D7%99%D7%9D" TargetMode="External"/><Relationship Id="rId27" Type="http://schemas.openxmlformats.org/officeDocument/2006/relationships/hyperlink" Target="http://he.wikipedia.org/wiki/%D7%91%D7%90%D7%93%D7%9F_(%D7%9E%D7%93%D7%99%D7%A0%D7%94)" TargetMode="External"/><Relationship Id="rId30" Type="http://schemas.openxmlformats.org/officeDocument/2006/relationships/hyperlink" Target="http://he.wikipedia.org/wiki/%D7%A7%D7%90%D7%A8%D7%9C%D7%A1%D7%A8%D7%95%D7%94%D7%94" TargetMode="External"/><Relationship Id="rId35" Type="http://schemas.openxmlformats.org/officeDocument/2006/relationships/hyperlink" Target="http://he.wikipedia.org/wiki/%D7%9E%D7%94%D7%93%D7%95%D7%A8%D7%AA_%D7%A4%D7%A7%D7%A1%D7%99%D7%9E%D7%99%D7%9C%D7%99%D7%94" TargetMode="Externa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dlib.nli.org.il/webclient/DeliveryManager?pid=949993"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merhav.nli.org.il/primo_library/libweb/action/search.do?dscnt=1&amp;frbg=&amp;scp.scps=scope:(NNL)&amp;tab=default_tab&amp;dstmp=1396542054198&amp;srt=rank&amp;ct=search&amp;mode=Basic&amp;dum=true&amp;indx=1&amp;vl(freeText0)=%D7%94%D7%92%D7%93%D7%94%20%D7%91%D7%A8%D7%99%D7%99%D7%9C&amp;vid=NLI&amp;fn=search"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he-IL" sz="1000" b="1" i="0" kern="1200" dirty="0" smtClean="0">
                <a:solidFill>
                  <a:schemeClr val="tx1"/>
                </a:solidFill>
                <a:effectLst/>
                <a:latin typeface="Times New Roman" panose="02020603050405020304" pitchFamily="18" charset="0"/>
                <a:ea typeface="+mn-ea"/>
                <a:cs typeface="+mj-cs"/>
              </a:rPr>
              <a:t>הגדת סרייבו</a:t>
            </a:r>
            <a:r>
              <a:rPr lang="he-IL" sz="1000" b="0" i="0" kern="1200" dirty="0" smtClean="0">
                <a:solidFill>
                  <a:schemeClr val="tx1"/>
                </a:solidFill>
                <a:effectLst/>
                <a:latin typeface="Times New Roman" panose="02020603050405020304" pitchFamily="18" charset="0"/>
                <a:ea typeface="+mn-ea"/>
                <a:cs typeface="+mj-cs"/>
              </a:rPr>
              <a:t> היא </a:t>
            </a:r>
            <a:r>
              <a:rPr lang="he-IL" sz="1000" b="0" i="0" u="none" strike="noStrike" kern="1200" dirty="0" smtClean="0">
                <a:solidFill>
                  <a:schemeClr val="tx1"/>
                </a:solidFill>
                <a:effectLst/>
                <a:latin typeface="Times New Roman" panose="02020603050405020304" pitchFamily="18" charset="0"/>
                <a:ea typeface="+mn-ea"/>
                <a:cs typeface="+mj-cs"/>
                <a:hlinkClick r:id="rId3" tooltip="הגדה של פסח"/>
              </a:rPr>
              <a:t>הגדה של פסח</a:t>
            </a:r>
            <a:r>
              <a:rPr lang="he-IL" sz="1000" b="0" i="0" kern="1200" dirty="0" smtClean="0">
                <a:solidFill>
                  <a:schemeClr val="tx1"/>
                </a:solidFill>
                <a:effectLst/>
                <a:latin typeface="Times New Roman" panose="02020603050405020304" pitchFamily="18" charset="0"/>
                <a:ea typeface="+mn-ea"/>
                <a:cs typeface="+mj-cs"/>
              </a:rPr>
              <a:t> שנכתבה ככל הנראה ב</a:t>
            </a:r>
            <a:r>
              <a:rPr lang="he-IL" sz="1000" b="0" i="0" u="none" strike="noStrike" kern="1200" dirty="0" smtClean="0">
                <a:solidFill>
                  <a:schemeClr val="tx1"/>
                </a:solidFill>
                <a:effectLst/>
                <a:latin typeface="Times New Roman" panose="02020603050405020304" pitchFamily="18" charset="0"/>
                <a:ea typeface="+mn-ea"/>
                <a:cs typeface="+mj-cs"/>
                <a:hlinkClick r:id="rId4" tooltip="ברצלונה"/>
              </a:rPr>
              <a:t>ברצלונה</a:t>
            </a:r>
            <a:r>
              <a:rPr lang="he-IL" sz="1000" b="0" i="0" kern="1200" dirty="0" smtClean="0">
                <a:solidFill>
                  <a:schemeClr val="tx1"/>
                </a:solidFill>
                <a:effectLst/>
                <a:latin typeface="Times New Roman" panose="02020603050405020304" pitchFamily="18" charset="0"/>
                <a:ea typeface="+mn-ea"/>
                <a:cs typeface="+mj-cs"/>
              </a:rPr>
              <a:t> שב</a:t>
            </a:r>
            <a:r>
              <a:rPr lang="he-IL" sz="1000" b="0" i="0" u="none" strike="noStrike" kern="1200" dirty="0" smtClean="0">
                <a:solidFill>
                  <a:schemeClr val="tx1"/>
                </a:solidFill>
                <a:effectLst/>
                <a:latin typeface="Times New Roman" panose="02020603050405020304" pitchFamily="18" charset="0"/>
                <a:ea typeface="+mn-ea"/>
                <a:cs typeface="+mj-cs"/>
                <a:hlinkClick r:id="rId5" tooltip="ספרד"/>
              </a:rPr>
              <a:t>ספרד</a:t>
            </a:r>
            <a:r>
              <a:rPr lang="he-IL" sz="1000" b="0" i="0" kern="1200" dirty="0" smtClean="0">
                <a:solidFill>
                  <a:schemeClr val="tx1"/>
                </a:solidFill>
                <a:effectLst/>
                <a:latin typeface="Times New Roman" panose="02020603050405020304" pitchFamily="18" charset="0"/>
                <a:ea typeface="+mn-ea"/>
                <a:cs typeface="+mj-cs"/>
              </a:rPr>
              <a:t> בשנת </a:t>
            </a:r>
            <a:r>
              <a:rPr lang="he-IL" sz="1000" b="0" i="0" u="none" strike="noStrike" kern="1200" dirty="0" smtClean="0">
                <a:solidFill>
                  <a:schemeClr val="tx1"/>
                </a:solidFill>
                <a:effectLst/>
                <a:latin typeface="Times New Roman" panose="02020603050405020304" pitchFamily="18" charset="0"/>
                <a:ea typeface="+mn-ea"/>
                <a:cs typeface="+mj-cs"/>
                <a:hlinkClick r:id="rId6" tooltip="1350"/>
              </a:rPr>
              <a:t>1350</a:t>
            </a:r>
            <a:r>
              <a:rPr lang="he-IL" sz="1000" b="0" i="0" kern="1200" dirty="0" smtClean="0">
                <a:solidFill>
                  <a:schemeClr val="tx1"/>
                </a:solidFill>
                <a:effectLst/>
                <a:latin typeface="Times New Roman" panose="02020603050405020304" pitchFamily="18" charset="0"/>
                <a:ea typeface="+mn-ea"/>
                <a:cs typeface="+mj-cs"/>
              </a:rPr>
              <a:t>בקירוב ונחשבת להגדה העתיקה ביותר שנשמרה עד היום. ההגדה מוצגת ב</a:t>
            </a:r>
            <a:r>
              <a:rPr lang="he-IL" sz="1000" b="0" i="0" u="none" strike="noStrike" kern="1200" dirty="0" smtClean="0">
                <a:solidFill>
                  <a:schemeClr val="tx1"/>
                </a:solidFill>
                <a:effectLst/>
                <a:latin typeface="Times New Roman" panose="02020603050405020304" pitchFamily="18" charset="0"/>
                <a:ea typeface="+mn-ea"/>
                <a:cs typeface="+mj-cs"/>
                <a:hlinkClick r:id="rId7" tooltip="המוזיאון הלאומי של בוסניה והרצגובינה (הדף אינו קיים)"/>
              </a:rPr>
              <a:t>מוזיאון הלאומי של בוסניה והרצגובינה</a:t>
            </a:r>
            <a:r>
              <a:rPr lang="he-IL" sz="1000" b="0" i="0" kern="1200" dirty="0" smtClean="0">
                <a:solidFill>
                  <a:schemeClr val="tx1"/>
                </a:solidFill>
                <a:effectLst/>
                <a:latin typeface="Times New Roman" panose="02020603050405020304" pitchFamily="18" charset="0"/>
                <a:ea typeface="+mn-ea"/>
                <a:cs typeface="+mj-cs"/>
              </a:rPr>
              <a:t> שב</a:t>
            </a:r>
            <a:r>
              <a:rPr lang="he-IL" sz="1000" b="0" i="0" u="none" strike="noStrike" kern="1200" dirty="0" smtClean="0">
                <a:solidFill>
                  <a:schemeClr val="tx1"/>
                </a:solidFill>
                <a:effectLst/>
                <a:latin typeface="Times New Roman" panose="02020603050405020304" pitchFamily="18" charset="0"/>
                <a:ea typeface="+mn-ea"/>
                <a:cs typeface="+mj-cs"/>
                <a:hlinkClick r:id="rId8" tooltip="סראייבו"/>
              </a:rPr>
              <a:t>סראייבו</a:t>
            </a:r>
            <a:r>
              <a:rPr lang="he-IL" sz="1000" b="0" i="0" kern="1200" dirty="0" smtClean="0">
                <a:solidFill>
                  <a:schemeClr val="tx1"/>
                </a:solidFill>
                <a:effectLst/>
                <a:latin typeface="Times New Roman" panose="02020603050405020304" pitchFamily="18" charset="0"/>
                <a:ea typeface="+mn-ea"/>
                <a:cs typeface="+mj-cs"/>
              </a:rPr>
              <a:t>.‏</a:t>
            </a:r>
            <a:r>
              <a:rPr lang="he-IL" sz="1000" b="0" i="0" u="none" strike="noStrike" kern="1200" baseline="30000" dirty="0" smtClean="0">
                <a:solidFill>
                  <a:schemeClr val="tx1"/>
                </a:solidFill>
                <a:effectLst/>
                <a:latin typeface="Times New Roman" panose="02020603050405020304" pitchFamily="18" charset="0"/>
                <a:ea typeface="+mn-ea"/>
                <a:cs typeface="+mj-cs"/>
                <a:hlinkClick r:id="rId9"/>
              </a:rPr>
              <a:t>[1]</a:t>
            </a:r>
            <a:endParaRPr lang="he-IL" sz="1000" b="0" i="0" kern="1200" dirty="0" smtClean="0">
              <a:solidFill>
                <a:schemeClr val="tx1"/>
              </a:solidFill>
              <a:effectLst/>
              <a:latin typeface="Times New Roman" panose="02020603050405020304" pitchFamily="18" charset="0"/>
              <a:ea typeface="+mn-ea"/>
              <a:cs typeface="+mj-cs"/>
            </a:endParaRPr>
          </a:p>
          <a:p>
            <a:pPr algn="r"/>
            <a:r>
              <a:rPr lang="he-IL" sz="1000" b="0" i="0" kern="1200" dirty="0" smtClean="0">
                <a:solidFill>
                  <a:schemeClr val="tx1"/>
                </a:solidFill>
                <a:effectLst/>
                <a:latin typeface="Times New Roman" panose="02020603050405020304" pitchFamily="18" charset="0"/>
                <a:ea typeface="+mn-ea"/>
                <a:cs typeface="+mj-cs"/>
              </a:rPr>
              <a:t>ההגדה נכתבה ואוירה בכתב יד על </a:t>
            </a:r>
            <a:r>
              <a:rPr lang="he-IL" sz="1000" b="0" i="0" u="none" strike="noStrike" kern="1200" dirty="0" smtClean="0">
                <a:solidFill>
                  <a:schemeClr val="tx1"/>
                </a:solidFill>
                <a:effectLst/>
                <a:latin typeface="Times New Roman" panose="02020603050405020304" pitchFamily="18" charset="0"/>
                <a:ea typeface="+mn-ea"/>
                <a:cs typeface="+mj-cs"/>
                <a:hlinkClick r:id="rId10" tooltip="עור"/>
              </a:rPr>
              <a:t>עור</a:t>
            </a:r>
            <a:r>
              <a:rPr lang="he-IL" sz="1000" b="0" i="0" kern="1200" dirty="0" smtClean="0">
                <a:solidFill>
                  <a:schemeClr val="tx1"/>
                </a:solidFill>
                <a:effectLst/>
                <a:latin typeface="Times New Roman" panose="02020603050405020304" pitchFamily="18" charset="0"/>
                <a:ea typeface="+mn-ea"/>
                <a:cs typeface="+mj-cs"/>
              </a:rPr>
              <a:t> מולבן ומעוטרת ב</a:t>
            </a:r>
            <a:r>
              <a:rPr lang="he-IL" sz="1000" b="0" i="0" u="none" strike="noStrike" kern="1200" dirty="0" smtClean="0">
                <a:solidFill>
                  <a:schemeClr val="tx1"/>
                </a:solidFill>
                <a:effectLst/>
                <a:latin typeface="Times New Roman" panose="02020603050405020304" pitchFamily="18" charset="0"/>
                <a:ea typeface="+mn-ea"/>
                <a:cs typeface="+mj-cs"/>
                <a:hlinkClick r:id="rId11" tooltip="זהב"/>
              </a:rPr>
              <a:t>זהב</a:t>
            </a:r>
            <a:r>
              <a:rPr lang="he-IL" sz="1000" b="0" i="0" kern="1200" dirty="0" smtClean="0">
                <a:solidFill>
                  <a:schemeClr val="tx1"/>
                </a:solidFill>
                <a:effectLst/>
                <a:latin typeface="Times New Roman" panose="02020603050405020304" pitchFamily="18" charset="0"/>
                <a:ea typeface="+mn-ea"/>
                <a:cs typeface="+mj-cs"/>
              </a:rPr>
              <a:t> וב</a:t>
            </a:r>
            <a:r>
              <a:rPr lang="he-IL" sz="1000" b="0" i="0" u="none" strike="noStrike" kern="1200" dirty="0" smtClean="0">
                <a:solidFill>
                  <a:schemeClr val="tx1"/>
                </a:solidFill>
                <a:effectLst/>
                <a:latin typeface="Times New Roman" panose="02020603050405020304" pitchFamily="18" charset="0"/>
                <a:ea typeface="+mn-ea"/>
                <a:cs typeface="+mj-cs"/>
                <a:hlinkClick r:id="rId12" tooltip="כסף (יסוד)"/>
              </a:rPr>
              <a:t>כסף</a:t>
            </a:r>
            <a:r>
              <a:rPr lang="he-IL" sz="1000" b="0" i="0" kern="1200" dirty="0" smtClean="0">
                <a:solidFill>
                  <a:schemeClr val="tx1"/>
                </a:solidFill>
                <a:effectLst/>
                <a:latin typeface="Times New Roman" panose="02020603050405020304" pitchFamily="18" charset="0"/>
                <a:ea typeface="+mn-ea"/>
                <a:cs typeface="+mj-cs"/>
              </a:rPr>
              <a:t>. כתב היד נחלק לשלושה חלקים. בחלק הראשון מופיעים 34 דפים ובהם איורים של סיפורי ה</a:t>
            </a:r>
            <a:r>
              <a:rPr lang="he-IL" sz="1000" b="0" i="0" u="none" strike="noStrike" kern="1200" dirty="0" smtClean="0">
                <a:solidFill>
                  <a:schemeClr val="tx1"/>
                </a:solidFill>
                <a:effectLst/>
                <a:latin typeface="Times New Roman" panose="02020603050405020304" pitchFamily="18" charset="0"/>
                <a:ea typeface="+mn-ea"/>
                <a:cs typeface="+mj-cs"/>
                <a:hlinkClick r:id="rId13" tooltip="תורה"/>
              </a:rPr>
              <a:t>תורה</a:t>
            </a:r>
            <a:r>
              <a:rPr lang="he-IL" sz="1000" b="0" i="0" kern="1200" dirty="0" smtClean="0">
                <a:solidFill>
                  <a:schemeClr val="tx1"/>
                </a:solidFill>
                <a:effectLst/>
                <a:latin typeface="Times New Roman" panose="02020603050405020304" pitchFamily="18" charset="0"/>
                <a:ea typeface="+mn-ea"/>
                <a:cs typeface="+mj-cs"/>
              </a:rPr>
              <a:t> </a:t>
            </a:r>
            <a:r>
              <a:rPr lang="he-IL" sz="1000" b="0" i="0" kern="1200" dirty="0" err="1" smtClean="0">
                <a:solidFill>
                  <a:schemeClr val="tx1"/>
                </a:solidFill>
                <a:effectLst/>
                <a:latin typeface="Times New Roman" panose="02020603050405020304" pitchFamily="18" charset="0"/>
                <a:ea typeface="+mn-ea"/>
                <a:cs typeface="+mj-cs"/>
              </a:rPr>
              <a:t>מאז</a:t>
            </a:r>
            <a:r>
              <a:rPr lang="he-IL" sz="1000" b="0" i="0" u="none" strike="noStrike" kern="1200" dirty="0" err="1" smtClean="0">
                <a:solidFill>
                  <a:schemeClr val="tx1"/>
                </a:solidFill>
                <a:effectLst/>
                <a:latin typeface="Times New Roman" panose="02020603050405020304" pitchFamily="18" charset="0"/>
                <a:ea typeface="+mn-ea"/>
                <a:cs typeface="+mj-cs"/>
                <a:hlinkClick r:id="rId14" tooltip="בריאת העולם (יהדות)"/>
              </a:rPr>
              <a:t>בריאת</a:t>
            </a:r>
            <a:r>
              <a:rPr lang="he-IL" sz="1000" b="0" i="0" u="none" strike="noStrike" kern="1200" dirty="0" smtClean="0">
                <a:solidFill>
                  <a:schemeClr val="tx1"/>
                </a:solidFill>
                <a:effectLst/>
                <a:latin typeface="Times New Roman" panose="02020603050405020304" pitchFamily="18" charset="0"/>
                <a:ea typeface="+mn-ea"/>
                <a:cs typeface="+mj-cs"/>
                <a:hlinkClick r:id="rId14" tooltip="בריאת העולם (יהדות)"/>
              </a:rPr>
              <a:t> העולם</a:t>
            </a:r>
            <a:r>
              <a:rPr lang="he-IL" sz="1000" b="0" i="0" kern="1200" dirty="0" smtClean="0">
                <a:solidFill>
                  <a:schemeClr val="tx1"/>
                </a:solidFill>
                <a:effectLst/>
                <a:latin typeface="Times New Roman" panose="02020603050405020304" pitchFamily="18" charset="0"/>
                <a:ea typeface="+mn-ea"/>
                <a:cs typeface="+mj-cs"/>
              </a:rPr>
              <a:t> ועד מותו של </a:t>
            </a:r>
            <a:r>
              <a:rPr lang="he-IL" sz="1000" b="0" i="0" u="none" strike="noStrike" kern="1200" dirty="0" smtClean="0">
                <a:solidFill>
                  <a:schemeClr val="tx1"/>
                </a:solidFill>
                <a:effectLst/>
                <a:latin typeface="Times New Roman" panose="02020603050405020304" pitchFamily="18" charset="0"/>
                <a:ea typeface="+mn-ea"/>
                <a:cs typeface="+mj-cs"/>
                <a:hlinkClick r:id="rId15" tooltip="משה רבנו"/>
              </a:rPr>
              <a:t>משה רבנו</a:t>
            </a:r>
            <a:r>
              <a:rPr lang="he-IL" sz="1000" b="0" i="0" kern="1200" dirty="0" smtClean="0">
                <a:solidFill>
                  <a:schemeClr val="tx1"/>
                </a:solidFill>
                <a:effectLst/>
                <a:latin typeface="Times New Roman" panose="02020603050405020304" pitchFamily="18" charset="0"/>
                <a:ea typeface="+mn-ea"/>
                <a:cs typeface="+mj-cs"/>
              </a:rPr>
              <a:t>, תוך פירוט של האירועים הקשורים בהשתקעות עם ישראל במצרים וביציאתו משם. האיורים החותמים חלק זה הם איור של בית המקדש הבנוי, של חלוקת </a:t>
            </a:r>
            <a:r>
              <a:rPr lang="he-IL" sz="1000" b="0" i="0" u="none" strike="noStrike" kern="1200" dirty="0" smtClean="0">
                <a:solidFill>
                  <a:schemeClr val="tx1"/>
                </a:solidFill>
                <a:effectLst/>
                <a:latin typeface="Times New Roman" panose="02020603050405020304" pitchFamily="18" charset="0"/>
                <a:ea typeface="+mn-ea"/>
                <a:cs typeface="+mj-cs"/>
                <a:hlinkClick r:id="rId16" tooltip="חרוסת"/>
              </a:rPr>
              <a:t>חרוסת</a:t>
            </a:r>
            <a:r>
              <a:rPr lang="he-IL" sz="1000" b="0" i="0" kern="1200" dirty="0" smtClean="0">
                <a:solidFill>
                  <a:schemeClr val="tx1"/>
                </a:solidFill>
                <a:effectLst/>
                <a:latin typeface="Times New Roman" panose="02020603050405020304" pitchFamily="18" charset="0"/>
                <a:ea typeface="+mn-ea"/>
                <a:cs typeface="+mj-cs"/>
              </a:rPr>
              <a:t> לקראת הסדר, ושל העם היוצא מ</a:t>
            </a:r>
            <a:r>
              <a:rPr lang="he-IL" sz="1000" b="0" i="0" u="none" strike="noStrike" kern="1200" dirty="0" smtClean="0">
                <a:solidFill>
                  <a:schemeClr val="tx1"/>
                </a:solidFill>
                <a:effectLst/>
                <a:latin typeface="Times New Roman" panose="02020603050405020304" pitchFamily="18" charset="0"/>
                <a:ea typeface="+mn-ea"/>
                <a:cs typeface="+mj-cs"/>
                <a:hlinkClick r:id="rId17" tooltip="בית כנסת"/>
              </a:rPr>
              <a:t>בית הכנסת</a:t>
            </a:r>
            <a:r>
              <a:rPr lang="he-IL" sz="1000" b="0" i="0" kern="1200" dirty="0" smtClean="0">
                <a:solidFill>
                  <a:schemeClr val="tx1"/>
                </a:solidFill>
                <a:effectLst/>
                <a:latin typeface="Times New Roman" panose="02020603050405020304" pitchFamily="18" charset="0"/>
                <a:ea typeface="+mn-ea"/>
                <a:cs typeface="+mj-cs"/>
              </a:rPr>
              <a:t> לאחר תפילת החג. חלק זה מהווה כעין הקדמה </a:t>
            </a:r>
            <a:r>
              <a:rPr lang="he-IL" sz="1000" b="0" i="0" kern="1200" dirty="0" err="1" smtClean="0">
                <a:solidFill>
                  <a:schemeClr val="tx1"/>
                </a:solidFill>
                <a:effectLst/>
                <a:latin typeface="Times New Roman" panose="02020603050405020304" pitchFamily="18" charset="0"/>
                <a:ea typeface="+mn-ea"/>
                <a:cs typeface="+mj-cs"/>
              </a:rPr>
              <a:t>מאויירת</a:t>
            </a:r>
            <a:r>
              <a:rPr lang="he-IL" sz="1000" b="0" i="0" kern="1200" dirty="0" smtClean="0">
                <a:solidFill>
                  <a:schemeClr val="tx1"/>
                </a:solidFill>
                <a:effectLst/>
                <a:latin typeface="Times New Roman" panose="02020603050405020304" pitchFamily="18" charset="0"/>
                <a:ea typeface="+mn-ea"/>
                <a:cs typeface="+mj-cs"/>
              </a:rPr>
              <a:t> להגדה.</a:t>
            </a:r>
          </a:p>
          <a:p>
            <a:pPr algn="r"/>
            <a:r>
              <a:rPr lang="he-IL" sz="1000" b="0" i="0" kern="1200" dirty="0" smtClean="0">
                <a:solidFill>
                  <a:schemeClr val="tx1"/>
                </a:solidFill>
                <a:effectLst/>
                <a:latin typeface="Times New Roman" panose="02020603050405020304" pitchFamily="18" charset="0"/>
                <a:ea typeface="+mn-ea"/>
                <a:cs typeface="+mj-cs"/>
              </a:rPr>
              <a:t>החלק השני הוא נוסח מעוטר של ההגדה, מלווה באיורים אחדים, ובחלק האחרון מופיע מחזור </a:t>
            </a:r>
            <a:r>
              <a:rPr lang="he-IL" sz="1000" b="0" i="0" u="none" strike="noStrike" kern="1200" dirty="0" smtClean="0">
                <a:solidFill>
                  <a:schemeClr val="tx1"/>
                </a:solidFill>
                <a:effectLst/>
                <a:latin typeface="Times New Roman" panose="02020603050405020304" pitchFamily="18" charset="0"/>
                <a:ea typeface="+mn-ea"/>
                <a:cs typeface="+mj-cs"/>
                <a:hlinkClick r:id="rId18" tooltip="פיוט"/>
              </a:rPr>
              <a:t>פיוטים</a:t>
            </a:r>
            <a:r>
              <a:rPr lang="he-IL" sz="1000" b="0" i="0" kern="1200" dirty="0" smtClean="0">
                <a:solidFill>
                  <a:schemeClr val="tx1"/>
                </a:solidFill>
                <a:effectLst/>
                <a:latin typeface="Times New Roman" panose="02020603050405020304" pitchFamily="18" charset="0"/>
                <a:ea typeface="+mn-ea"/>
                <a:cs typeface="+mj-cs"/>
              </a:rPr>
              <a:t> ותפילות לימות הפסח.</a:t>
            </a:r>
          </a:p>
          <a:p>
            <a:pPr algn="r"/>
            <a:r>
              <a:rPr lang="he-IL" sz="1000" b="0" i="0" kern="1200" dirty="0" smtClean="0">
                <a:solidFill>
                  <a:schemeClr val="tx1"/>
                </a:solidFill>
                <a:effectLst/>
                <a:latin typeface="Times New Roman" panose="02020603050405020304" pitchFamily="18" charset="0"/>
                <a:ea typeface="+mn-ea"/>
                <a:cs typeface="+mj-cs"/>
              </a:rPr>
              <a:t>לא ידוע מתי יצאה ההגדה מתחומי ספרד. אפשר לשער שהמשפחה שהחזיקה בה עזבה את </a:t>
            </a:r>
            <a:r>
              <a:rPr lang="he-IL" sz="1000" b="0" i="0" u="none" strike="noStrike" kern="1200" dirty="0" smtClean="0">
                <a:solidFill>
                  <a:schemeClr val="tx1"/>
                </a:solidFill>
                <a:effectLst/>
                <a:latin typeface="Times New Roman" panose="02020603050405020304" pitchFamily="18" charset="0"/>
                <a:ea typeface="+mn-ea"/>
                <a:cs typeface="+mj-cs"/>
                <a:hlinkClick r:id="rId19" tooltip="קטלוניה"/>
              </a:rPr>
              <a:t>קטלוניה</a:t>
            </a:r>
            <a:r>
              <a:rPr lang="he-IL" sz="1000" b="0" i="0" kern="1200" dirty="0" smtClean="0">
                <a:solidFill>
                  <a:schemeClr val="tx1"/>
                </a:solidFill>
                <a:effectLst/>
                <a:latin typeface="Times New Roman" panose="02020603050405020304" pitchFamily="18" charset="0"/>
                <a:ea typeface="+mn-ea"/>
                <a:cs typeface="+mj-cs"/>
              </a:rPr>
              <a:t> בעקבות </a:t>
            </a:r>
            <a:r>
              <a:rPr lang="he-IL" sz="1000" b="0" i="0" u="none" strike="noStrike" kern="1200" dirty="0" smtClean="0">
                <a:solidFill>
                  <a:schemeClr val="tx1"/>
                </a:solidFill>
                <a:effectLst/>
                <a:latin typeface="Times New Roman" panose="02020603050405020304" pitchFamily="18" charset="0"/>
                <a:ea typeface="+mn-ea"/>
                <a:cs typeface="+mj-cs"/>
                <a:hlinkClick r:id="rId20" tooltip="גזירות קנ&quot;א"/>
              </a:rPr>
              <a:t>גזירות קנ"א</a:t>
            </a:r>
            <a:r>
              <a:rPr lang="he-IL" sz="1000" b="0" i="0" kern="1200" dirty="0" smtClean="0">
                <a:solidFill>
                  <a:schemeClr val="tx1"/>
                </a:solidFill>
                <a:effectLst/>
                <a:latin typeface="Times New Roman" panose="02020603050405020304" pitchFamily="18" charset="0"/>
                <a:ea typeface="+mn-ea"/>
                <a:cs typeface="+mj-cs"/>
              </a:rPr>
              <a:t> (</a:t>
            </a:r>
            <a:r>
              <a:rPr lang="he-IL" sz="1000" b="0" i="0" u="none" strike="noStrike" kern="1200" dirty="0" smtClean="0">
                <a:solidFill>
                  <a:schemeClr val="tx1"/>
                </a:solidFill>
                <a:effectLst/>
                <a:latin typeface="Times New Roman" panose="02020603050405020304" pitchFamily="18" charset="0"/>
                <a:ea typeface="+mn-ea"/>
                <a:cs typeface="+mj-cs"/>
                <a:hlinkClick r:id="rId21" tooltip="1391"/>
              </a:rPr>
              <a:t>1391</a:t>
            </a:r>
            <a:r>
              <a:rPr lang="he-IL" sz="1000" b="0" i="0" kern="1200" dirty="0" smtClean="0">
                <a:solidFill>
                  <a:schemeClr val="tx1"/>
                </a:solidFill>
                <a:effectLst/>
                <a:latin typeface="Times New Roman" panose="02020603050405020304" pitchFamily="18" charset="0"/>
                <a:ea typeface="+mn-ea"/>
                <a:cs typeface="+mj-cs"/>
              </a:rPr>
              <a:t>), או ב</a:t>
            </a:r>
            <a:r>
              <a:rPr lang="he-IL" sz="1000" b="0" i="0" u="none" strike="noStrike" kern="1200" dirty="0" smtClean="0">
                <a:solidFill>
                  <a:schemeClr val="tx1"/>
                </a:solidFill>
                <a:effectLst/>
                <a:latin typeface="Times New Roman" panose="02020603050405020304" pitchFamily="18" charset="0"/>
                <a:ea typeface="+mn-ea"/>
                <a:cs typeface="+mj-cs"/>
                <a:hlinkClick r:id="rId22" tooltip="גירוש ספרד"/>
              </a:rPr>
              <a:t>גירוש ספרד</a:t>
            </a:r>
            <a:r>
              <a:rPr lang="he-IL" sz="1000" b="0" i="0" kern="1200" dirty="0" smtClean="0">
                <a:solidFill>
                  <a:schemeClr val="tx1"/>
                </a:solidFill>
                <a:effectLst/>
                <a:latin typeface="Times New Roman" panose="02020603050405020304" pitchFamily="18" charset="0"/>
                <a:ea typeface="+mn-ea"/>
                <a:cs typeface="+mj-cs"/>
              </a:rPr>
              <a:t> ב-</a:t>
            </a:r>
            <a:r>
              <a:rPr lang="he-IL" sz="1000" b="0" i="0" u="none" strike="noStrike" kern="1200" dirty="0" smtClean="0">
                <a:solidFill>
                  <a:schemeClr val="tx1"/>
                </a:solidFill>
                <a:effectLst/>
                <a:latin typeface="Times New Roman" panose="02020603050405020304" pitchFamily="18" charset="0"/>
                <a:ea typeface="+mn-ea"/>
                <a:cs typeface="+mj-cs"/>
                <a:hlinkClick r:id="rId23" tooltip="1492"/>
              </a:rPr>
              <a:t>1492</a:t>
            </a:r>
            <a:r>
              <a:rPr lang="he-IL" sz="1000" b="0" i="0" kern="1200" dirty="0" smtClean="0">
                <a:solidFill>
                  <a:schemeClr val="tx1"/>
                </a:solidFill>
                <a:effectLst/>
                <a:latin typeface="Times New Roman" panose="02020603050405020304" pitchFamily="18" charset="0"/>
                <a:ea typeface="+mn-ea"/>
                <a:cs typeface="+mj-cs"/>
              </a:rPr>
              <a:t>. בדף המגן האחורי של הספר מצוי חלק מ</a:t>
            </a:r>
            <a:r>
              <a:rPr lang="he-IL" sz="1000" b="0" i="0" u="none" strike="noStrike" kern="1200" dirty="0" smtClean="0">
                <a:solidFill>
                  <a:schemeClr val="tx1"/>
                </a:solidFill>
                <a:effectLst/>
                <a:latin typeface="Times New Roman" panose="02020603050405020304" pitchFamily="18" charset="0"/>
                <a:ea typeface="+mn-ea"/>
                <a:cs typeface="+mj-cs"/>
                <a:hlinkClick r:id="rId24" tooltip="שטר מכר"/>
              </a:rPr>
              <a:t>שטר מכר</a:t>
            </a:r>
            <a:r>
              <a:rPr lang="he-IL" sz="1000" b="0" i="0" kern="1200" dirty="0" smtClean="0">
                <a:solidFill>
                  <a:schemeClr val="tx1"/>
                </a:solidFill>
                <a:effectLst/>
                <a:latin typeface="Times New Roman" panose="02020603050405020304" pitchFamily="18" charset="0"/>
                <a:ea typeface="+mn-ea"/>
                <a:cs typeface="+mj-cs"/>
              </a:rPr>
              <a:t> עברי האופייני ל</a:t>
            </a:r>
            <a:r>
              <a:rPr lang="he-IL" sz="1000" b="0" i="0" u="none" strike="noStrike" kern="1200" dirty="0" smtClean="0">
                <a:solidFill>
                  <a:schemeClr val="tx1"/>
                </a:solidFill>
                <a:effectLst/>
                <a:latin typeface="Times New Roman" panose="02020603050405020304" pitchFamily="18" charset="0"/>
                <a:ea typeface="+mn-ea"/>
                <a:cs typeface="+mj-cs"/>
                <a:hlinkClick r:id="rId25" tooltip="יהדות איטליה"/>
              </a:rPr>
              <a:t>יהודי איטליה</a:t>
            </a:r>
            <a:r>
              <a:rPr lang="he-IL" sz="1000" b="0" i="0" kern="1200" dirty="0" smtClean="0">
                <a:solidFill>
                  <a:schemeClr val="tx1"/>
                </a:solidFill>
                <a:effectLst/>
                <a:latin typeface="Times New Roman" panose="02020603050405020304" pitchFamily="18" charset="0"/>
                <a:ea typeface="+mn-ea"/>
                <a:cs typeface="+mj-cs"/>
              </a:rPr>
              <a:t>, שממנו ניתן להבין כי הספר נמכר ב</a:t>
            </a:r>
            <a:r>
              <a:rPr lang="he-IL" sz="1000" b="0" i="0" u="none" strike="noStrike" kern="1200" dirty="0" smtClean="0">
                <a:solidFill>
                  <a:schemeClr val="tx1"/>
                </a:solidFill>
                <a:effectLst/>
                <a:latin typeface="Times New Roman" panose="02020603050405020304" pitchFamily="18" charset="0"/>
                <a:ea typeface="+mn-ea"/>
                <a:cs typeface="+mj-cs"/>
                <a:hlinkClick r:id="rId26" tooltip="איטליה"/>
              </a:rPr>
              <a:t>איטליה</a:t>
            </a:r>
            <a:r>
              <a:rPr lang="he-IL" sz="1000" b="0" i="0" kern="1200" dirty="0" smtClean="0">
                <a:solidFill>
                  <a:schemeClr val="tx1"/>
                </a:solidFill>
                <a:effectLst/>
                <a:latin typeface="Times New Roman" panose="02020603050405020304" pitchFamily="18" charset="0"/>
                <a:ea typeface="+mn-ea"/>
                <a:cs typeface="+mj-cs"/>
              </a:rPr>
              <a:t> ב-</a:t>
            </a:r>
            <a:r>
              <a:rPr lang="he-IL" sz="1000" b="0" i="0" u="none" strike="noStrike" kern="1200" dirty="0" smtClean="0">
                <a:solidFill>
                  <a:schemeClr val="tx1"/>
                </a:solidFill>
                <a:effectLst/>
                <a:latin typeface="Times New Roman" panose="02020603050405020304" pitchFamily="18" charset="0"/>
                <a:ea typeface="+mn-ea"/>
                <a:cs typeface="+mj-cs"/>
                <a:hlinkClick r:id="rId27" tooltip="1510"/>
              </a:rPr>
              <a:t>1510</a:t>
            </a:r>
            <a:r>
              <a:rPr lang="he-IL" sz="1000" b="0" i="0" kern="1200" dirty="0" smtClean="0">
                <a:solidFill>
                  <a:schemeClr val="tx1"/>
                </a:solidFill>
                <a:effectLst/>
                <a:latin typeface="Times New Roman" panose="02020603050405020304" pitchFamily="18" charset="0"/>
                <a:ea typeface="+mn-ea"/>
                <a:cs typeface="+mj-cs"/>
              </a:rPr>
              <a:t>. ההגדה נותרה באיטליה לפחות עד ראשית המאה ה-17, כפי שמעידה חתימה של </a:t>
            </a:r>
            <a:r>
              <a:rPr lang="he-IL" sz="1000" b="0" i="0" u="none" strike="noStrike" kern="1200" dirty="0" smtClean="0">
                <a:solidFill>
                  <a:schemeClr val="tx1"/>
                </a:solidFill>
                <a:effectLst/>
                <a:latin typeface="Times New Roman" panose="02020603050405020304" pitchFamily="18" charset="0"/>
                <a:ea typeface="+mn-ea"/>
                <a:cs typeface="+mj-cs"/>
                <a:hlinkClick r:id="rId28" tooltip="צנזורה"/>
              </a:rPr>
              <a:t>צנזור</a:t>
            </a:r>
            <a:r>
              <a:rPr lang="he-IL" sz="1000" b="0" i="0" kern="1200" dirty="0" smtClean="0">
                <a:solidFill>
                  <a:schemeClr val="tx1"/>
                </a:solidFill>
                <a:effectLst/>
                <a:latin typeface="Times New Roman" panose="02020603050405020304" pitchFamily="18" charset="0"/>
                <a:ea typeface="+mn-ea"/>
                <a:cs typeface="+mj-cs"/>
              </a:rPr>
              <a:t> מטעם </a:t>
            </a:r>
            <a:r>
              <a:rPr lang="he-IL" sz="1000" b="0" i="0" u="none" strike="noStrike" kern="1200" dirty="0" smtClean="0">
                <a:solidFill>
                  <a:schemeClr val="tx1"/>
                </a:solidFill>
                <a:effectLst/>
                <a:latin typeface="Times New Roman" panose="02020603050405020304" pitchFamily="18" charset="0"/>
                <a:ea typeface="+mn-ea"/>
                <a:cs typeface="+mj-cs"/>
                <a:hlinkClick r:id="rId29" tooltip="הכנסייה הקתולית"/>
              </a:rPr>
              <a:t>הכנסייה הקתולית</a:t>
            </a:r>
            <a:r>
              <a:rPr lang="he-IL" sz="1000" b="0" i="0" kern="1200" dirty="0" smtClean="0">
                <a:solidFill>
                  <a:schemeClr val="tx1"/>
                </a:solidFill>
                <a:effectLst/>
                <a:latin typeface="Times New Roman" panose="02020603050405020304" pitchFamily="18" charset="0"/>
                <a:ea typeface="+mn-ea"/>
                <a:cs typeface="+mj-cs"/>
              </a:rPr>
              <a:t>, מ-</a:t>
            </a:r>
            <a:r>
              <a:rPr lang="he-IL" sz="1000" b="0" i="0" u="none" strike="noStrike" kern="1200" dirty="0" smtClean="0">
                <a:solidFill>
                  <a:schemeClr val="tx1"/>
                </a:solidFill>
                <a:effectLst/>
                <a:latin typeface="Times New Roman" panose="02020603050405020304" pitchFamily="18" charset="0"/>
                <a:ea typeface="+mn-ea"/>
                <a:cs typeface="+mj-cs"/>
                <a:hlinkClick r:id="rId30" tooltip="1609"/>
              </a:rPr>
              <a:t>1609</a:t>
            </a:r>
            <a:r>
              <a:rPr lang="he-IL" sz="1000" b="0" i="0" kern="1200" dirty="0" smtClean="0">
                <a:solidFill>
                  <a:schemeClr val="tx1"/>
                </a:solidFill>
                <a:effectLst/>
                <a:latin typeface="Times New Roman" panose="02020603050405020304" pitchFamily="18" charset="0"/>
                <a:ea typeface="+mn-ea"/>
                <a:cs typeface="+mj-cs"/>
              </a:rPr>
              <a:t>.</a:t>
            </a:r>
          </a:p>
          <a:p>
            <a:pPr algn="r"/>
            <a:r>
              <a:rPr lang="he-IL" sz="1000" b="0" i="0" kern="1200" dirty="0" smtClean="0">
                <a:solidFill>
                  <a:schemeClr val="tx1"/>
                </a:solidFill>
                <a:effectLst/>
                <a:latin typeface="Times New Roman" panose="02020603050405020304" pitchFamily="18" charset="0"/>
                <a:ea typeface="+mn-ea"/>
                <a:cs typeface="+mj-cs"/>
              </a:rPr>
              <a:t>במועד לא ידוע הגיעה ההגדה מאיטליה לסרייבו, שבעבר הייתה בה קהילה יהודית גדולה. בשנת </a:t>
            </a:r>
            <a:r>
              <a:rPr lang="he-IL" sz="1000" b="0" i="0" u="none" strike="noStrike" kern="1200" dirty="0" smtClean="0">
                <a:solidFill>
                  <a:schemeClr val="tx1"/>
                </a:solidFill>
                <a:effectLst/>
                <a:latin typeface="Times New Roman" panose="02020603050405020304" pitchFamily="18" charset="0"/>
                <a:ea typeface="+mn-ea"/>
                <a:cs typeface="+mj-cs"/>
                <a:hlinkClick r:id="rId31" tooltip="1894"/>
              </a:rPr>
              <a:t>1894</a:t>
            </a:r>
            <a:r>
              <a:rPr lang="he-IL" sz="1000" b="0" i="0" kern="1200" dirty="0" smtClean="0">
                <a:solidFill>
                  <a:schemeClr val="tx1"/>
                </a:solidFill>
                <a:effectLst/>
                <a:latin typeface="Times New Roman" panose="02020603050405020304" pitchFamily="18" charset="0"/>
                <a:ea typeface="+mn-ea"/>
                <a:cs typeface="+mj-cs"/>
              </a:rPr>
              <a:t> נמכרה למוזיאון הלאומי של </a:t>
            </a:r>
            <a:r>
              <a:rPr lang="he-IL" sz="1000" b="0" i="0" u="none" strike="noStrike" kern="1200" dirty="0" smtClean="0">
                <a:solidFill>
                  <a:schemeClr val="tx1"/>
                </a:solidFill>
                <a:effectLst/>
                <a:latin typeface="Times New Roman" panose="02020603050405020304" pitchFamily="18" charset="0"/>
                <a:ea typeface="+mn-ea"/>
                <a:cs typeface="+mj-cs"/>
                <a:hlinkClick r:id="rId32" tooltip="בוסניה והרצגובינה"/>
              </a:rPr>
              <a:t>בוסניה</a:t>
            </a:r>
            <a:r>
              <a:rPr lang="he-IL" sz="1000" b="0" i="0" kern="1200" dirty="0" smtClean="0">
                <a:solidFill>
                  <a:schemeClr val="tx1"/>
                </a:solidFill>
                <a:effectLst/>
                <a:latin typeface="Times New Roman" panose="02020603050405020304" pitchFamily="18" charset="0"/>
                <a:ea typeface="+mn-ea"/>
                <a:cs typeface="+mj-cs"/>
              </a:rPr>
              <a:t> בסרייבו. המוכרים היו בני משפחת כהן, שנאלצו למכור את ההגדה המשפחתית לאחר שאבי המשפחה נפטר והיא נותרה ללא מפרנס.</a:t>
            </a:r>
          </a:p>
          <a:p>
            <a:pPr algn="r"/>
            <a:r>
              <a:rPr lang="he-IL" sz="1000" b="0" i="0" kern="1200" dirty="0" smtClean="0">
                <a:solidFill>
                  <a:schemeClr val="tx1"/>
                </a:solidFill>
                <a:effectLst/>
                <a:latin typeface="Times New Roman" panose="02020603050405020304" pitchFamily="18" charset="0"/>
                <a:ea typeface="+mn-ea"/>
                <a:cs typeface="+mj-cs"/>
              </a:rPr>
              <a:t>עד מהרה עוררה ההגדה עניין רב בעולם האקדמי, וכבר ב-</a:t>
            </a:r>
            <a:r>
              <a:rPr lang="he-IL" sz="1000" b="0" i="0" u="none" strike="noStrike" kern="1200" dirty="0" smtClean="0">
                <a:solidFill>
                  <a:schemeClr val="tx1"/>
                </a:solidFill>
                <a:effectLst/>
                <a:latin typeface="Times New Roman" panose="02020603050405020304" pitchFamily="18" charset="0"/>
                <a:ea typeface="+mn-ea"/>
                <a:cs typeface="+mj-cs"/>
                <a:hlinkClick r:id="rId33" tooltip="1898"/>
              </a:rPr>
              <a:t>1898</a:t>
            </a:r>
            <a:r>
              <a:rPr lang="he-IL" sz="1000" b="0" i="0" kern="1200" dirty="0" smtClean="0">
                <a:solidFill>
                  <a:schemeClr val="tx1"/>
                </a:solidFill>
                <a:effectLst/>
                <a:latin typeface="Times New Roman" panose="02020603050405020304" pitchFamily="18" charset="0"/>
                <a:ea typeface="+mn-ea"/>
                <a:cs typeface="+mj-cs"/>
              </a:rPr>
              <a:t> יצא לאור ב</a:t>
            </a:r>
            <a:r>
              <a:rPr lang="he-IL" sz="1000" b="0" i="0" u="none" strike="noStrike" kern="1200" dirty="0" smtClean="0">
                <a:solidFill>
                  <a:schemeClr val="tx1"/>
                </a:solidFill>
                <a:effectLst/>
                <a:latin typeface="Times New Roman" panose="02020603050405020304" pitchFamily="18" charset="0"/>
                <a:ea typeface="+mn-ea"/>
                <a:cs typeface="+mj-cs"/>
                <a:hlinkClick r:id="rId34" tooltip="וינה"/>
              </a:rPr>
              <a:t>ווינה</a:t>
            </a:r>
            <a:r>
              <a:rPr lang="he-IL" sz="1000" b="0" i="0" kern="1200" dirty="0" smtClean="0">
                <a:solidFill>
                  <a:schemeClr val="tx1"/>
                </a:solidFill>
                <a:effectLst/>
                <a:latin typeface="Times New Roman" panose="02020603050405020304" pitchFamily="18" charset="0"/>
                <a:ea typeface="+mn-ea"/>
                <a:cs typeface="+mj-cs"/>
              </a:rPr>
              <a:t> מחקר על הטקסט ועל האיורים בהגדה, מאת חוקר </a:t>
            </a:r>
            <a:r>
              <a:rPr lang="he-IL" sz="1000" b="0" i="0" kern="1200" dirty="0" err="1" smtClean="0">
                <a:solidFill>
                  <a:schemeClr val="tx1"/>
                </a:solidFill>
                <a:effectLst/>
                <a:latin typeface="Times New Roman" panose="02020603050405020304" pitchFamily="18" charset="0"/>
                <a:ea typeface="+mn-ea"/>
                <a:cs typeface="+mj-cs"/>
              </a:rPr>
              <a:t>ה</a:t>
            </a:r>
            <a:r>
              <a:rPr lang="he-IL" sz="1000" b="0" i="0" u="none" strike="noStrike" kern="1200" dirty="0" err="1" smtClean="0">
                <a:solidFill>
                  <a:schemeClr val="tx1"/>
                </a:solidFill>
                <a:effectLst/>
                <a:latin typeface="Times New Roman" panose="02020603050405020304" pitchFamily="18" charset="0"/>
                <a:ea typeface="+mn-ea"/>
                <a:cs typeface="+mj-cs"/>
                <a:hlinkClick r:id="rId35" tooltip="ליתורגיה (הדף אינו קיים)"/>
              </a:rPr>
              <a:t>ליתורגיה</a:t>
            </a:r>
            <a:r>
              <a:rPr lang="he-IL" sz="1000" b="0" i="0" kern="1200" dirty="0" smtClean="0">
                <a:solidFill>
                  <a:schemeClr val="tx1"/>
                </a:solidFill>
                <a:effectLst/>
                <a:latin typeface="Times New Roman" panose="02020603050405020304" pitchFamily="18" charset="0"/>
                <a:ea typeface="+mn-ea"/>
                <a:cs typeface="+mj-cs"/>
              </a:rPr>
              <a:t> </a:t>
            </a:r>
            <a:r>
              <a:rPr lang="he-IL" sz="1000" b="0" i="0" u="none" strike="noStrike" kern="1200" dirty="0" smtClean="0">
                <a:solidFill>
                  <a:schemeClr val="tx1"/>
                </a:solidFill>
                <a:effectLst/>
                <a:latin typeface="Times New Roman" panose="02020603050405020304" pitchFamily="18" charset="0"/>
                <a:ea typeface="+mn-ea"/>
                <a:cs typeface="+mj-cs"/>
                <a:hlinkClick r:id="rId36" tooltip="דוד היינריך מילר"/>
              </a:rPr>
              <a:t>דוד היינריך מילר</a:t>
            </a:r>
            <a:r>
              <a:rPr lang="he-IL" sz="1000" b="0" i="0" kern="1200" dirty="0" smtClean="0">
                <a:solidFill>
                  <a:schemeClr val="tx1"/>
                </a:solidFill>
                <a:effectLst/>
                <a:latin typeface="Times New Roman" panose="02020603050405020304" pitchFamily="18" charset="0"/>
                <a:ea typeface="+mn-ea"/>
                <a:cs typeface="+mj-cs"/>
              </a:rPr>
              <a:t> וחוקר האמנות </a:t>
            </a:r>
            <a:r>
              <a:rPr lang="he-IL" sz="1000" b="0" i="0" u="none" strike="noStrike" kern="1200" dirty="0" smtClean="0">
                <a:solidFill>
                  <a:schemeClr val="tx1"/>
                </a:solidFill>
                <a:effectLst/>
                <a:latin typeface="Times New Roman" panose="02020603050405020304" pitchFamily="18" charset="0"/>
                <a:ea typeface="+mn-ea"/>
                <a:cs typeface="+mj-cs"/>
                <a:hlinkClick r:id="rId37" tooltip="יוליוס פון שלוסר (הדף אינו קיים)"/>
              </a:rPr>
              <a:t>יוליוס פון </a:t>
            </a:r>
            <a:r>
              <a:rPr lang="he-IL" sz="1000" b="0" i="0" u="none" strike="noStrike" kern="1200" dirty="0" err="1" smtClean="0">
                <a:solidFill>
                  <a:schemeClr val="tx1"/>
                </a:solidFill>
                <a:effectLst/>
                <a:latin typeface="Times New Roman" panose="02020603050405020304" pitchFamily="18" charset="0"/>
                <a:ea typeface="+mn-ea"/>
                <a:cs typeface="+mj-cs"/>
                <a:hlinkClick r:id="rId37" tooltip="יוליוס פון שלוסר (הדף אינו קיים)"/>
              </a:rPr>
              <a:t>שלוסר</a:t>
            </a:r>
            <a:r>
              <a:rPr lang="he-IL" sz="1000" b="0" i="0" kern="1200" dirty="0" smtClean="0">
                <a:solidFill>
                  <a:schemeClr val="tx1"/>
                </a:solidFill>
                <a:effectLst/>
                <a:latin typeface="Times New Roman" panose="02020603050405020304" pitchFamily="18" charset="0"/>
                <a:ea typeface="+mn-ea"/>
                <a:cs typeface="+mj-cs"/>
              </a:rPr>
              <a:t>.</a:t>
            </a:r>
          </a:p>
          <a:p>
            <a:pPr algn="r"/>
            <a:r>
              <a:rPr lang="he-IL" sz="1000" b="0" i="0" kern="1200" dirty="0" smtClean="0">
                <a:solidFill>
                  <a:schemeClr val="tx1"/>
                </a:solidFill>
                <a:effectLst/>
                <a:latin typeface="Times New Roman" panose="02020603050405020304" pitchFamily="18" charset="0"/>
                <a:ea typeface="+mn-ea"/>
                <a:cs typeface="+mj-cs"/>
              </a:rPr>
              <a:t>במהלך </a:t>
            </a:r>
            <a:r>
              <a:rPr lang="he-IL" sz="1000" b="0" i="0" u="none" strike="noStrike" kern="1200" dirty="0" smtClean="0">
                <a:solidFill>
                  <a:schemeClr val="tx1"/>
                </a:solidFill>
                <a:effectLst/>
                <a:latin typeface="Times New Roman" panose="02020603050405020304" pitchFamily="18" charset="0"/>
                <a:ea typeface="+mn-ea"/>
                <a:cs typeface="+mj-cs"/>
                <a:hlinkClick r:id="rId38" tooltip="מלחמת העולם השנייה"/>
              </a:rPr>
              <a:t>מלחמת העולם השנייה</a:t>
            </a:r>
            <a:r>
              <a:rPr lang="he-IL" sz="1000" b="0" i="0" kern="1200" dirty="0" smtClean="0">
                <a:solidFill>
                  <a:schemeClr val="tx1"/>
                </a:solidFill>
                <a:effectLst/>
                <a:latin typeface="Times New Roman" panose="02020603050405020304" pitchFamily="18" charset="0"/>
                <a:ea typeface="+mn-ea"/>
                <a:cs typeface="+mj-cs"/>
              </a:rPr>
              <a:t> הסתיר הספרן הראשי של המוזיאון, </a:t>
            </a:r>
            <a:r>
              <a:rPr lang="he-IL" sz="1000" b="0" i="0" kern="1200" dirty="0" err="1" smtClean="0">
                <a:solidFill>
                  <a:schemeClr val="tx1"/>
                </a:solidFill>
                <a:effectLst/>
                <a:latin typeface="Times New Roman" panose="02020603050405020304" pitchFamily="18" charset="0"/>
                <a:ea typeface="+mn-ea"/>
                <a:cs typeface="+mj-cs"/>
              </a:rPr>
              <a:t>דרוויס</a:t>
            </a:r>
            <a:r>
              <a:rPr lang="he-IL" sz="1000" b="0" i="0" kern="1200" dirty="0" smtClean="0">
                <a:solidFill>
                  <a:schemeClr val="tx1"/>
                </a:solidFill>
                <a:effectLst/>
                <a:latin typeface="Times New Roman" panose="02020603050405020304" pitchFamily="18" charset="0"/>
                <a:ea typeface="+mn-ea"/>
                <a:cs typeface="+mj-cs"/>
              </a:rPr>
              <a:t> </a:t>
            </a:r>
            <a:r>
              <a:rPr lang="he-IL" sz="1000" b="0" i="0" kern="1200" dirty="0" err="1" smtClean="0">
                <a:solidFill>
                  <a:schemeClr val="tx1"/>
                </a:solidFill>
                <a:effectLst/>
                <a:latin typeface="Times New Roman" panose="02020603050405020304" pitchFamily="18" charset="0"/>
                <a:ea typeface="+mn-ea"/>
                <a:cs typeface="+mj-cs"/>
              </a:rPr>
              <a:t>קורקוט</a:t>
            </a:r>
            <a:r>
              <a:rPr lang="he-IL" sz="1000" b="0" i="0" kern="1200" dirty="0" smtClean="0">
                <a:solidFill>
                  <a:schemeClr val="tx1"/>
                </a:solidFill>
                <a:effectLst/>
                <a:latin typeface="Times New Roman" panose="02020603050405020304" pitchFamily="18" charset="0"/>
                <a:ea typeface="+mn-ea"/>
                <a:cs typeface="+mj-cs"/>
              </a:rPr>
              <a:t>, את ההגדה מחשש ש</a:t>
            </a:r>
            <a:r>
              <a:rPr lang="he-IL" sz="1000" b="0" i="0" u="none" strike="noStrike" kern="1200" dirty="0" smtClean="0">
                <a:solidFill>
                  <a:schemeClr val="tx1"/>
                </a:solidFill>
                <a:effectLst/>
                <a:latin typeface="Times New Roman" panose="02020603050405020304" pitchFamily="18" charset="0"/>
                <a:ea typeface="+mn-ea"/>
                <a:cs typeface="+mj-cs"/>
                <a:hlinkClick r:id="rId39" tooltip="גרמניה הנאצית"/>
              </a:rPr>
              <a:t>הנאצים</a:t>
            </a:r>
            <a:r>
              <a:rPr lang="he-IL" sz="1000" b="0" i="0" kern="1200" dirty="0" smtClean="0">
                <a:solidFill>
                  <a:schemeClr val="tx1"/>
                </a:solidFill>
                <a:effectLst/>
                <a:latin typeface="Times New Roman" panose="02020603050405020304" pitchFamily="18" charset="0"/>
                <a:ea typeface="+mn-ea"/>
                <a:cs typeface="+mj-cs"/>
              </a:rPr>
              <a:t> ישמידו אותה. </a:t>
            </a:r>
            <a:r>
              <a:rPr lang="he-IL" sz="1000" b="0" i="0" kern="1200" dirty="0" err="1" smtClean="0">
                <a:solidFill>
                  <a:schemeClr val="tx1"/>
                </a:solidFill>
                <a:effectLst/>
                <a:latin typeface="Times New Roman" panose="02020603050405020304" pitchFamily="18" charset="0"/>
                <a:ea typeface="+mn-ea"/>
                <a:cs typeface="+mj-cs"/>
              </a:rPr>
              <a:t>קורקוט</a:t>
            </a:r>
            <a:r>
              <a:rPr lang="he-IL" sz="1000" b="0" i="0" kern="1200" dirty="0" smtClean="0">
                <a:solidFill>
                  <a:schemeClr val="tx1"/>
                </a:solidFill>
                <a:effectLst/>
                <a:latin typeface="Times New Roman" panose="02020603050405020304" pitchFamily="18" charset="0"/>
                <a:ea typeface="+mn-ea"/>
                <a:cs typeface="+mj-cs"/>
              </a:rPr>
              <a:t> הבריח את ההגדה מסרייבו, והחביא אותה ב</a:t>
            </a:r>
            <a:r>
              <a:rPr lang="he-IL" sz="1000" b="0" i="0" u="none" strike="noStrike" kern="1200" dirty="0" smtClean="0">
                <a:solidFill>
                  <a:schemeClr val="tx1"/>
                </a:solidFill>
                <a:effectLst/>
                <a:latin typeface="Times New Roman" panose="02020603050405020304" pitchFamily="18" charset="0"/>
                <a:ea typeface="+mn-ea"/>
                <a:cs typeface="+mj-cs"/>
                <a:hlinkClick r:id="rId40" tooltip="מסגד"/>
              </a:rPr>
              <a:t>מסגד</a:t>
            </a:r>
            <a:r>
              <a:rPr lang="he-IL" sz="1000" b="0" i="0" kern="1200" dirty="0" smtClean="0">
                <a:solidFill>
                  <a:schemeClr val="tx1"/>
                </a:solidFill>
                <a:effectLst/>
                <a:latin typeface="Times New Roman" panose="02020603050405020304" pitchFamily="18" charset="0"/>
                <a:ea typeface="+mn-ea"/>
                <a:cs typeface="+mj-cs"/>
              </a:rPr>
              <a:t> </a:t>
            </a:r>
            <a:r>
              <a:rPr lang="he-IL" sz="1000" b="0" i="0" kern="1200" dirty="0" err="1" smtClean="0">
                <a:solidFill>
                  <a:schemeClr val="tx1"/>
                </a:solidFill>
                <a:effectLst/>
                <a:latin typeface="Times New Roman" panose="02020603050405020304" pitchFamily="18" charset="0"/>
                <a:ea typeface="+mn-ea"/>
                <a:cs typeface="+mj-cs"/>
              </a:rPr>
              <a:t>ב</a:t>
            </a:r>
            <a:r>
              <a:rPr lang="he-IL" sz="1000" b="0" i="0" u="none" strike="noStrike" kern="1200" dirty="0" err="1" smtClean="0">
                <a:solidFill>
                  <a:schemeClr val="tx1"/>
                </a:solidFill>
                <a:effectLst/>
                <a:latin typeface="Times New Roman" panose="02020603050405020304" pitchFamily="18" charset="0"/>
                <a:ea typeface="+mn-ea"/>
                <a:cs typeface="+mj-cs"/>
                <a:hlinkClick r:id="rId41" tooltip="זניצה"/>
              </a:rPr>
              <a:t>זניצה</a:t>
            </a:r>
            <a:r>
              <a:rPr lang="he-IL" sz="1000" b="0" i="0" kern="1200" dirty="0" smtClean="0">
                <a:solidFill>
                  <a:schemeClr val="tx1"/>
                </a:solidFill>
                <a:effectLst/>
                <a:latin typeface="Times New Roman" panose="02020603050405020304" pitchFamily="18" charset="0"/>
                <a:ea typeface="+mn-ea"/>
                <a:cs typeface="+mj-cs"/>
              </a:rPr>
              <a:t>. במהלך </a:t>
            </a:r>
            <a:r>
              <a:rPr lang="he-IL" sz="1000" b="0" i="0" u="none" strike="noStrike" kern="1200" dirty="0" smtClean="0">
                <a:solidFill>
                  <a:schemeClr val="tx1"/>
                </a:solidFill>
                <a:effectLst/>
                <a:latin typeface="Times New Roman" panose="02020603050405020304" pitchFamily="18" charset="0"/>
                <a:ea typeface="+mn-ea"/>
                <a:cs typeface="+mj-cs"/>
                <a:hlinkClick r:id="rId42" tooltip="מלחמת בוסניה"/>
              </a:rPr>
              <a:t>מלחמת בוסניה</a:t>
            </a:r>
            <a:r>
              <a:rPr lang="he-IL" sz="1000" b="0" i="0" kern="1200" dirty="0" smtClean="0">
                <a:solidFill>
                  <a:schemeClr val="tx1"/>
                </a:solidFill>
                <a:effectLst/>
                <a:latin typeface="Times New Roman" panose="02020603050405020304" pitchFamily="18" charset="0"/>
                <a:ea typeface="+mn-ea"/>
                <a:cs typeface="+mj-cs"/>
              </a:rPr>
              <a:t>, בשלהי </a:t>
            </a:r>
            <a:r>
              <a:rPr lang="he-IL" sz="1000" b="0" i="0" u="none" strike="noStrike" kern="1200" dirty="0" smtClean="0">
                <a:solidFill>
                  <a:schemeClr val="tx1"/>
                </a:solidFill>
                <a:effectLst/>
                <a:latin typeface="Times New Roman" panose="02020603050405020304" pitchFamily="18" charset="0"/>
                <a:ea typeface="+mn-ea"/>
                <a:cs typeface="+mj-cs"/>
                <a:hlinkClick r:id="rId43" tooltip="המאה ה-20"/>
              </a:rPr>
              <a:t>המאה ה-20</a:t>
            </a:r>
            <a:r>
              <a:rPr lang="he-IL" sz="1000" b="0" i="0" kern="1200" dirty="0" smtClean="0">
                <a:solidFill>
                  <a:schemeClr val="tx1"/>
                </a:solidFill>
                <a:effectLst/>
                <a:latin typeface="Times New Roman" panose="02020603050405020304" pitchFamily="18" charset="0"/>
                <a:ea typeface="+mn-ea"/>
                <a:cs typeface="+mj-cs"/>
              </a:rPr>
              <a:t>, הוחבאה ההגדה </a:t>
            </a:r>
            <a:r>
              <a:rPr lang="he-IL" sz="1000" b="0" i="0" kern="1200" dirty="0" err="1" smtClean="0">
                <a:solidFill>
                  <a:schemeClr val="tx1"/>
                </a:solidFill>
                <a:effectLst/>
                <a:latin typeface="Times New Roman" panose="02020603050405020304" pitchFamily="18" charset="0"/>
                <a:ea typeface="+mn-ea"/>
                <a:cs typeface="+mj-cs"/>
              </a:rPr>
              <a:t>ב</a:t>
            </a:r>
            <a:r>
              <a:rPr lang="he-IL" sz="1000" b="0" i="0" u="none" strike="noStrike" kern="1200" dirty="0" err="1" smtClean="0">
                <a:solidFill>
                  <a:schemeClr val="tx1"/>
                </a:solidFill>
                <a:effectLst/>
                <a:latin typeface="Times New Roman" panose="02020603050405020304" pitchFamily="18" charset="0"/>
                <a:ea typeface="+mn-ea"/>
                <a:cs typeface="+mj-cs"/>
                <a:hlinkClick r:id="rId44" tooltip="כספת"/>
              </a:rPr>
              <a:t>כספת</a:t>
            </a:r>
            <a:r>
              <a:rPr lang="he-IL" sz="1000" b="0" i="0" kern="1200" dirty="0" err="1" smtClean="0">
                <a:solidFill>
                  <a:schemeClr val="tx1"/>
                </a:solidFill>
                <a:effectLst/>
                <a:latin typeface="Times New Roman" panose="02020603050405020304" pitchFamily="18" charset="0"/>
                <a:ea typeface="+mn-ea"/>
                <a:cs typeface="+mj-cs"/>
              </a:rPr>
              <a:t>תת</a:t>
            </a:r>
            <a:r>
              <a:rPr lang="he-IL" sz="1000" b="0" i="0" kern="1200" dirty="0" smtClean="0">
                <a:solidFill>
                  <a:schemeClr val="tx1"/>
                </a:solidFill>
                <a:effectLst/>
                <a:latin typeface="Times New Roman" panose="02020603050405020304" pitchFamily="18" charset="0"/>
                <a:ea typeface="+mn-ea"/>
                <a:cs typeface="+mj-cs"/>
              </a:rPr>
              <a:t>-קרקעית של סניף בנק. בעקבות שמועות שלפיהן ממשלת </a:t>
            </a:r>
            <a:r>
              <a:rPr lang="he-IL" sz="1000" b="0" i="0" u="none" strike="noStrike" kern="1200" dirty="0" smtClean="0">
                <a:solidFill>
                  <a:schemeClr val="tx1"/>
                </a:solidFill>
                <a:effectLst/>
                <a:latin typeface="Times New Roman" panose="02020603050405020304" pitchFamily="18" charset="0"/>
                <a:ea typeface="+mn-ea"/>
                <a:cs typeface="+mj-cs"/>
                <a:hlinkClick r:id="rId32" tooltip="בוסניה והרצגובינה"/>
              </a:rPr>
              <a:t>בוסניה והרצגובינה</a:t>
            </a:r>
            <a:r>
              <a:rPr lang="he-IL" sz="1000" b="0" i="0" kern="1200" dirty="0" smtClean="0">
                <a:solidFill>
                  <a:schemeClr val="tx1"/>
                </a:solidFill>
                <a:effectLst/>
                <a:latin typeface="Times New Roman" panose="02020603050405020304" pitchFamily="18" charset="0"/>
                <a:ea typeface="+mn-ea"/>
                <a:cs typeface="+mj-cs"/>
              </a:rPr>
              <a:t> מכרה את ההגדה על מנת לממן רכישת נשק, הציג נשיא בוסניה את ההגדה בסדר פסח שנערך בשנת </a:t>
            </a:r>
            <a:r>
              <a:rPr lang="he-IL" sz="1000" b="0" i="0" u="none" strike="noStrike" kern="1200" dirty="0" smtClean="0">
                <a:solidFill>
                  <a:schemeClr val="tx1"/>
                </a:solidFill>
                <a:effectLst/>
                <a:latin typeface="Times New Roman" panose="02020603050405020304" pitchFamily="18" charset="0"/>
                <a:ea typeface="+mn-ea"/>
                <a:cs typeface="+mj-cs"/>
                <a:hlinkClick r:id="rId45" tooltip="1995"/>
              </a:rPr>
              <a:t>1995</a:t>
            </a:r>
            <a:r>
              <a:rPr lang="he-IL" sz="1000" b="0" i="0" kern="1200" dirty="0" smtClean="0">
                <a:solidFill>
                  <a:schemeClr val="tx1"/>
                </a:solidFill>
                <a:effectLst/>
                <a:latin typeface="Times New Roman" panose="02020603050405020304" pitchFamily="18" charset="0"/>
                <a:ea typeface="+mn-ea"/>
                <a:cs typeface="+mj-cs"/>
              </a:rPr>
              <a:t>.</a:t>
            </a:r>
          </a:p>
          <a:p>
            <a:pPr algn="r"/>
            <a:r>
              <a:rPr lang="he-IL" sz="1000" b="0" i="0" kern="1200" dirty="0" smtClean="0">
                <a:solidFill>
                  <a:schemeClr val="tx1"/>
                </a:solidFill>
                <a:effectLst/>
                <a:latin typeface="Times New Roman" panose="02020603050405020304" pitchFamily="18" charset="0"/>
                <a:ea typeface="+mn-ea"/>
                <a:cs typeface="+mj-cs"/>
              </a:rPr>
              <a:t>בשנת </a:t>
            </a:r>
            <a:r>
              <a:rPr lang="he-IL" sz="1000" b="0" i="0" u="none" strike="noStrike" kern="1200" dirty="0" smtClean="0">
                <a:solidFill>
                  <a:schemeClr val="tx1"/>
                </a:solidFill>
                <a:effectLst/>
                <a:latin typeface="Times New Roman" panose="02020603050405020304" pitchFamily="18" charset="0"/>
                <a:ea typeface="+mn-ea"/>
                <a:cs typeface="+mj-cs"/>
                <a:hlinkClick r:id="rId46" tooltip="1991"/>
              </a:rPr>
              <a:t>1991</a:t>
            </a:r>
            <a:r>
              <a:rPr lang="he-IL" sz="1000" b="0" i="0" kern="1200" dirty="0" smtClean="0">
                <a:solidFill>
                  <a:schemeClr val="tx1"/>
                </a:solidFill>
                <a:effectLst/>
                <a:latin typeface="Times New Roman" panose="02020603050405020304" pitchFamily="18" charset="0"/>
                <a:ea typeface="+mn-ea"/>
                <a:cs typeface="+mj-cs"/>
              </a:rPr>
              <a:t> הוערך שווי ההגדה ב-7 מיליון </a:t>
            </a:r>
            <a:r>
              <a:rPr lang="he-IL" sz="1000" b="0" i="0" u="none" strike="noStrike" kern="1200" dirty="0" smtClean="0">
                <a:solidFill>
                  <a:schemeClr val="tx1"/>
                </a:solidFill>
                <a:effectLst/>
                <a:latin typeface="Times New Roman" panose="02020603050405020304" pitchFamily="18" charset="0"/>
                <a:ea typeface="+mn-ea"/>
                <a:cs typeface="+mj-cs"/>
                <a:hlinkClick r:id="rId47" tooltip="דולר אמריקאי"/>
              </a:rPr>
              <a:t>דולרים</a:t>
            </a:r>
            <a:r>
              <a:rPr lang="he-IL" sz="1000" b="0" i="0" kern="1200" dirty="0" smtClean="0">
                <a:solidFill>
                  <a:schemeClr val="tx1"/>
                </a:solidFill>
                <a:effectLst/>
                <a:latin typeface="Times New Roman" panose="02020603050405020304" pitchFamily="18" charset="0"/>
                <a:ea typeface="+mn-ea"/>
                <a:cs typeface="+mj-cs"/>
              </a:rPr>
              <a:t>‏‏.‏</a:t>
            </a:r>
            <a:r>
              <a:rPr lang="he-IL" sz="1000" b="0" i="0" u="none" strike="noStrike" kern="1200" baseline="30000" dirty="0" smtClean="0">
                <a:solidFill>
                  <a:schemeClr val="tx1"/>
                </a:solidFill>
                <a:effectLst/>
                <a:latin typeface="Times New Roman" panose="02020603050405020304" pitchFamily="18" charset="0"/>
                <a:ea typeface="+mn-ea"/>
                <a:cs typeface="+mj-cs"/>
                <a:hlinkClick r:id="rId48"/>
              </a:rPr>
              <a:t>[2]</a:t>
            </a:r>
            <a:endParaRPr lang="he-IL" sz="1000" b="0" i="0" kern="1200" dirty="0" smtClean="0">
              <a:solidFill>
                <a:schemeClr val="tx1"/>
              </a:solidFill>
              <a:effectLst/>
              <a:latin typeface="Times New Roman" panose="02020603050405020304" pitchFamily="18" charset="0"/>
              <a:ea typeface="+mn-ea"/>
              <a:cs typeface="+mj-cs"/>
            </a:endParaRPr>
          </a:p>
          <a:p>
            <a:endParaRPr lang="en-US" dirty="0">
              <a:cs typeface="+mj-cs"/>
            </a:endParaRPr>
          </a:p>
        </p:txBody>
      </p:sp>
      <p:sp>
        <p:nvSpPr>
          <p:cNvPr id="4" name="Slide Number Placeholder 3"/>
          <p:cNvSpPr>
            <a:spLocks noGrp="1"/>
          </p:cNvSpPr>
          <p:nvPr>
            <p:ph type="sldNum" sz="quarter" idx="10"/>
          </p:nvPr>
        </p:nvSpPr>
        <p:spPr/>
        <p:txBody>
          <a:bodyPr/>
          <a:lstStyle/>
          <a:p>
            <a:fld id="{04DB125D-6C66-4B2F-AC53-C0164F6FF573}" type="slidenum">
              <a:rPr lang="en-US" smtClean="0"/>
              <a:t>2</a:t>
            </a:fld>
            <a:endParaRPr lang="en-US"/>
          </a:p>
        </p:txBody>
      </p:sp>
    </p:spTree>
    <p:extLst>
      <p:ext uri="{BB962C8B-B14F-4D97-AF65-F5344CB8AC3E}">
        <p14:creationId xmlns:p14="http://schemas.microsoft.com/office/powerpoint/2010/main" val="129822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b="1" kern="1200" dirty="0" smtClean="0">
                <a:solidFill>
                  <a:schemeClr val="tx1"/>
                </a:solidFill>
                <a:effectLst/>
                <a:latin typeface="+mn-lt"/>
                <a:ea typeface="+mn-ea"/>
                <a:cs typeface="+mn-cs"/>
              </a:rPr>
              <a:t>הגדת ראשי הציפורים</a:t>
            </a:r>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הגדה של פסח בהשראת הגדת ראשי הציפורים, הוצאת מוזיאון ישראל ו</a:t>
            </a:r>
            <a:r>
              <a:rPr lang="he-IL" sz="1200" kern="1200" dirty="0" smtClean="0">
                <a:solidFill>
                  <a:schemeClr val="tx1"/>
                </a:solidFill>
                <a:effectLst/>
                <a:latin typeface="+mn-lt"/>
                <a:ea typeface="+mn-ea"/>
                <a:cs typeface="+mn-cs"/>
                <a:hlinkClick r:id="rId3" tooltip="קורן ירושלים"/>
              </a:rPr>
              <a:t>קורן ירושלים</a:t>
            </a:r>
            <a:endParaRPr lang="en-US" sz="1200" kern="1200" dirty="0" smtClean="0">
              <a:solidFill>
                <a:schemeClr val="tx1"/>
              </a:solidFill>
              <a:effectLst/>
              <a:latin typeface="+mn-lt"/>
              <a:ea typeface="+mn-ea"/>
              <a:cs typeface="+mn-cs"/>
            </a:endParaRPr>
          </a:p>
          <a:p>
            <a:pPr algn="r" rtl="1"/>
            <a:r>
              <a:rPr lang="he-IL" sz="1200" b="1" kern="1200" dirty="0" smtClean="0">
                <a:solidFill>
                  <a:schemeClr val="tx1"/>
                </a:solidFill>
                <a:effectLst/>
                <a:latin typeface="+mn-lt"/>
                <a:ea typeface="+mn-ea"/>
                <a:cs typeface="+mn-cs"/>
              </a:rPr>
              <a:t>הגדת ראשי הציפורים</a:t>
            </a:r>
            <a:r>
              <a:rPr lang="he-IL" sz="1200" kern="1200" dirty="0" smtClean="0">
                <a:solidFill>
                  <a:schemeClr val="tx1"/>
                </a:solidFill>
                <a:effectLst/>
                <a:latin typeface="+mn-lt"/>
                <a:ea typeface="+mn-ea"/>
                <a:cs typeface="+mn-cs"/>
              </a:rPr>
              <a:t> היא </a:t>
            </a:r>
            <a:r>
              <a:rPr lang="he-IL" sz="1200" kern="1200" dirty="0" smtClean="0">
                <a:solidFill>
                  <a:schemeClr val="tx1"/>
                </a:solidFill>
                <a:effectLst/>
                <a:latin typeface="+mn-lt"/>
                <a:ea typeface="+mn-ea"/>
                <a:cs typeface="+mn-cs"/>
                <a:hlinkClick r:id="rId4" tooltip="כתב יד (העתק)"/>
              </a:rPr>
              <a:t>כתב יד</a:t>
            </a:r>
            <a:r>
              <a:rPr lang="he-IL" sz="1200" kern="1200" dirty="0" smtClean="0">
                <a:solidFill>
                  <a:schemeClr val="tx1"/>
                </a:solidFill>
                <a:effectLst/>
                <a:latin typeface="+mn-lt"/>
                <a:ea typeface="+mn-ea"/>
                <a:cs typeface="+mn-cs"/>
              </a:rPr>
              <a:t> </a:t>
            </a:r>
            <a:r>
              <a:rPr lang="he-IL" sz="1200" kern="1200" dirty="0" err="1" smtClean="0">
                <a:solidFill>
                  <a:schemeClr val="tx1"/>
                </a:solidFill>
                <a:effectLst/>
                <a:latin typeface="+mn-lt"/>
                <a:ea typeface="+mn-ea"/>
                <a:cs typeface="+mn-cs"/>
              </a:rPr>
              <a:t>מאוייר</a:t>
            </a:r>
            <a:r>
              <a:rPr lang="he-IL" sz="1200" kern="1200" dirty="0" smtClean="0">
                <a:solidFill>
                  <a:schemeClr val="tx1"/>
                </a:solidFill>
                <a:effectLst/>
                <a:latin typeface="+mn-lt"/>
                <a:ea typeface="+mn-ea"/>
                <a:cs typeface="+mn-cs"/>
              </a:rPr>
              <a:t> של ה</a:t>
            </a:r>
            <a:r>
              <a:rPr lang="he-IL" sz="1200" kern="1200" dirty="0" smtClean="0">
                <a:solidFill>
                  <a:schemeClr val="tx1"/>
                </a:solidFill>
                <a:effectLst/>
                <a:latin typeface="+mn-lt"/>
                <a:ea typeface="+mn-ea"/>
                <a:cs typeface="+mn-cs"/>
                <a:hlinkClick r:id="rId5" tooltip="הגדה של פסח"/>
              </a:rPr>
              <a:t>הגדה של פסח</a:t>
            </a:r>
            <a:r>
              <a:rPr lang="he-IL" sz="1200" kern="1200" dirty="0" smtClean="0">
                <a:solidFill>
                  <a:schemeClr val="tx1"/>
                </a:solidFill>
                <a:effectLst/>
                <a:latin typeface="+mn-lt"/>
                <a:ea typeface="+mn-ea"/>
                <a:cs typeface="+mn-cs"/>
              </a:rPr>
              <a:t> שנוצרה ב</a:t>
            </a:r>
            <a:r>
              <a:rPr lang="he-IL" sz="1200" kern="1200" dirty="0" smtClean="0">
                <a:solidFill>
                  <a:schemeClr val="tx1"/>
                </a:solidFill>
                <a:effectLst/>
                <a:latin typeface="+mn-lt"/>
                <a:ea typeface="+mn-ea"/>
                <a:cs typeface="+mn-cs"/>
                <a:hlinkClick r:id="rId6" tooltip="גרמניה"/>
              </a:rPr>
              <a:t>גרמניה</a:t>
            </a:r>
            <a:r>
              <a:rPr lang="he-IL" sz="1200" kern="1200" dirty="0" smtClean="0">
                <a:solidFill>
                  <a:schemeClr val="tx1"/>
                </a:solidFill>
                <a:effectLst/>
                <a:latin typeface="+mn-lt"/>
                <a:ea typeface="+mn-ea"/>
                <a:cs typeface="+mn-cs"/>
              </a:rPr>
              <a:t> בסוף </a:t>
            </a:r>
            <a:r>
              <a:rPr lang="he-IL" sz="1200" kern="1200" dirty="0" smtClean="0">
                <a:solidFill>
                  <a:schemeClr val="tx1"/>
                </a:solidFill>
                <a:effectLst/>
                <a:latin typeface="+mn-lt"/>
                <a:ea typeface="+mn-ea"/>
                <a:cs typeface="+mn-cs"/>
                <a:hlinkClick r:id="rId7" tooltip="המאה השלוש עשרה"/>
              </a:rPr>
              <a:t>המאה השלוש עשרה</a:t>
            </a:r>
            <a:r>
              <a:rPr lang="he-IL" sz="1200" kern="1200" dirty="0" smtClean="0">
                <a:solidFill>
                  <a:schemeClr val="tx1"/>
                </a:solidFill>
                <a:effectLst/>
                <a:latin typeface="+mn-lt"/>
                <a:ea typeface="+mn-ea"/>
                <a:cs typeface="+mn-cs"/>
              </a:rPr>
              <a:t>. שמה נובע מה</a:t>
            </a:r>
            <a:r>
              <a:rPr lang="he-IL" sz="1200" kern="1200" dirty="0" smtClean="0">
                <a:solidFill>
                  <a:schemeClr val="tx1"/>
                </a:solidFill>
                <a:effectLst/>
                <a:latin typeface="+mn-lt"/>
                <a:ea typeface="+mn-ea"/>
                <a:cs typeface="+mn-cs"/>
                <a:hlinkClick r:id="rId8" tooltip="איור"/>
              </a:rPr>
              <a:t>איורים</a:t>
            </a:r>
            <a:r>
              <a:rPr lang="he-IL" sz="1200" kern="1200" dirty="0" smtClean="0">
                <a:solidFill>
                  <a:schemeClr val="tx1"/>
                </a:solidFill>
                <a:effectLst/>
                <a:latin typeface="+mn-lt"/>
                <a:ea typeface="+mn-ea"/>
                <a:cs typeface="+mn-cs"/>
              </a:rPr>
              <a:t> המקשטים אותה, בהן מופיעות דמויות אדם עם </a:t>
            </a:r>
            <a:r>
              <a:rPr lang="he-IL" sz="1200" kern="1200" dirty="0" smtClean="0">
                <a:solidFill>
                  <a:schemeClr val="tx1"/>
                </a:solidFill>
                <a:effectLst/>
                <a:latin typeface="+mn-lt"/>
                <a:ea typeface="+mn-ea"/>
                <a:cs typeface="+mn-cs"/>
                <a:hlinkClick r:id="rId9" tooltip="ראש"/>
              </a:rPr>
              <a:t>ראשים</a:t>
            </a:r>
            <a:r>
              <a:rPr lang="he-IL" sz="1200" kern="1200" dirty="0" smtClean="0">
                <a:solidFill>
                  <a:schemeClr val="tx1"/>
                </a:solidFill>
                <a:effectLst/>
                <a:latin typeface="+mn-lt"/>
                <a:ea typeface="+mn-ea"/>
                <a:cs typeface="+mn-cs"/>
              </a:rPr>
              <a:t> של </a:t>
            </a:r>
            <a:r>
              <a:rPr lang="he-IL" sz="1200" kern="1200" dirty="0" smtClean="0">
                <a:solidFill>
                  <a:schemeClr val="tx1"/>
                </a:solidFill>
                <a:effectLst/>
                <a:latin typeface="+mn-lt"/>
                <a:ea typeface="+mn-ea"/>
                <a:cs typeface="+mn-cs"/>
                <a:hlinkClick r:id="rId10" tooltip="ציפור"/>
              </a:rPr>
              <a:t>ציפורים</a:t>
            </a:r>
            <a:r>
              <a:rPr lang="he-IL" sz="1200" kern="1200" dirty="0" smtClean="0">
                <a:solidFill>
                  <a:schemeClr val="tx1"/>
                </a:solidFill>
                <a:effectLst/>
                <a:latin typeface="+mn-lt"/>
                <a:ea typeface="+mn-ea"/>
                <a:cs typeface="+mn-cs"/>
              </a:rPr>
              <a:t>. הגדה זו הינה ההגדה העתיקה ביותר שקיימת בשלמותה, וכיום היא מוצגת ב</a:t>
            </a:r>
            <a:r>
              <a:rPr lang="he-IL" sz="1200" kern="1200" dirty="0" smtClean="0">
                <a:solidFill>
                  <a:schemeClr val="tx1"/>
                </a:solidFill>
                <a:effectLst/>
                <a:latin typeface="+mn-lt"/>
                <a:ea typeface="+mn-ea"/>
                <a:cs typeface="+mn-cs"/>
                <a:hlinkClick r:id="rId11" tooltip="מוזיאון ישראל"/>
              </a:rPr>
              <a:t>מוזיאון ישראל</a:t>
            </a:r>
            <a:r>
              <a:rPr lang="he-IL"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אודות ההגדה</a:t>
            </a:r>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ההגדה נכתבה בסביבות </a:t>
            </a:r>
            <a:r>
              <a:rPr lang="he-IL" sz="1200" kern="1200" dirty="0" smtClean="0">
                <a:solidFill>
                  <a:schemeClr val="tx1"/>
                </a:solidFill>
                <a:effectLst/>
                <a:latin typeface="+mn-lt"/>
                <a:ea typeface="+mn-ea"/>
                <a:cs typeface="+mn-cs"/>
                <a:hlinkClick r:id="rId12" tooltip="1300"/>
              </a:rPr>
              <a:t>1300</a:t>
            </a:r>
            <a:r>
              <a:rPr lang="he-IL" sz="1200" kern="1200" dirty="0" smtClean="0">
                <a:solidFill>
                  <a:schemeClr val="tx1"/>
                </a:solidFill>
                <a:effectLst/>
                <a:latin typeface="+mn-lt"/>
                <a:ea typeface="+mn-ea"/>
                <a:cs typeface="+mn-cs"/>
              </a:rPr>
              <a:t>. שם המעתיק כנראה היה מנחם, כפי שנרמז מהצורה בה מודגשות האותיות מ-נ-ח-ם במילה "מונחים" באחד מעמודי ההגדה.</a:t>
            </a:r>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ההגדה מקושטת בשלל איורים צבעוניים המופיעים לרוב בשולי דפי ההגדה. בנוסף, ישנם שני דפים בהם מופעים ציורים שלמים, אחד בתחילתו של הספר והשני בסופו. חלק מהציורים מתארים מאורעות ב</a:t>
            </a:r>
            <a:r>
              <a:rPr lang="he-IL" sz="1200" kern="1200" dirty="0" smtClean="0">
                <a:solidFill>
                  <a:schemeClr val="tx1"/>
                </a:solidFill>
                <a:effectLst/>
                <a:latin typeface="+mn-lt"/>
                <a:ea typeface="+mn-ea"/>
                <a:cs typeface="+mn-cs"/>
                <a:hlinkClick r:id="rId13" tooltip="תנ&quot;ך"/>
              </a:rPr>
              <a:t>תנ"ך</a:t>
            </a:r>
            <a:r>
              <a:rPr lang="he-IL" sz="1200" kern="1200" dirty="0" smtClean="0">
                <a:solidFill>
                  <a:schemeClr val="tx1"/>
                </a:solidFill>
                <a:effectLst/>
                <a:latin typeface="+mn-lt"/>
                <a:ea typeface="+mn-ea"/>
                <a:cs typeface="+mn-cs"/>
              </a:rPr>
              <a:t>, כגון </a:t>
            </a:r>
            <a:r>
              <a:rPr lang="he-IL" sz="1200" kern="1200" dirty="0" smtClean="0">
                <a:solidFill>
                  <a:schemeClr val="tx1"/>
                </a:solidFill>
                <a:effectLst/>
                <a:latin typeface="+mn-lt"/>
                <a:ea typeface="+mn-ea"/>
                <a:cs typeface="+mn-cs"/>
                <a:hlinkClick r:id="rId14" tooltip="עקדת יצחק"/>
              </a:rPr>
              <a:t>עקדת יצחק</a:t>
            </a:r>
            <a:r>
              <a:rPr lang="he-IL"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hlinkClick r:id="rId15" tooltip="יציאת מצרים"/>
              </a:rPr>
              <a:t>יציאת מצרים</a:t>
            </a:r>
            <a:r>
              <a:rPr lang="he-IL" sz="1200" kern="1200" dirty="0" smtClean="0">
                <a:solidFill>
                  <a:schemeClr val="tx1"/>
                </a:solidFill>
                <a:effectLst/>
                <a:latin typeface="+mn-lt"/>
                <a:ea typeface="+mn-ea"/>
                <a:cs typeface="+mn-cs"/>
              </a:rPr>
              <a:t> וקבלת </a:t>
            </a:r>
            <a:r>
              <a:rPr lang="he-IL" sz="1200" kern="1200" dirty="0" smtClean="0">
                <a:solidFill>
                  <a:schemeClr val="tx1"/>
                </a:solidFill>
                <a:effectLst/>
                <a:latin typeface="+mn-lt"/>
                <a:ea typeface="+mn-ea"/>
                <a:cs typeface="+mn-cs"/>
                <a:hlinkClick r:id="rId16" tooltip="לוחות הברית"/>
              </a:rPr>
              <a:t>לוחות הברית</a:t>
            </a:r>
            <a:r>
              <a:rPr lang="he-IL" sz="1200" kern="1200" dirty="0" smtClean="0">
                <a:solidFill>
                  <a:schemeClr val="tx1"/>
                </a:solidFill>
                <a:effectLst/>
                <a:latin typeface="+mn-lt"/>
                <a:ea typeface="+mn-ea"/>
                <a:cs typeface="+mn-cs"/>
              </a:rPr>
              <a:t>. איורים אחרים מראים את סממני החג, כגון ארוחת </a:t>
            </a:r>
            <a:r>
              <a:rPr lang="he-IL" sz="1200" kern="1200" dirty="0" smtClean="0">
                <a:solidFill>
                  <a:schemeClr val="tx1"/>
                </a:solidFill>
                <a:effectLst/>
                <a:latin typeface="+mn-lt"/>
                <a:ea typeface="+mn-ea"/>
                <a:cs typeface="+mn-cs"/>
                <a:hlinkClick r:id="rId17" tooltip="סדר פסח"/>
              </a:rPr>
              <a:t>סדר פסח</a:t>
            </a:r>
            <a:r>
              <a:rPr lang="he-IL"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hlinkClick r:id="rId18" tooltip="נטילת ידיים"/>
              </a:rPr>
              <a:t>נטילת ידיים</a:t>
            </a:r>
            <a:r>
              <a:rPr lang="he-IL" sz="1200" kern="1200" dirty="0" smtClean="0">
                <a:solidFill>
                  <a:schemeClr val="tx1"/>
                </a:solidFill>
                <a:effectLst/>
                <a:latin typeface="+mn-lt"/>
                <a:ea typeface="+mn-ea"/>
                <a:cs typeface="+mn-cs"/>
              </a:rPr>
              <a:t>, והצפנת ה</a:t>
            </a:r>
            <a:r>
              <a:rPr lang="he-IL" sz="1200" kern="1200" dirty="0" smtClean="0">
                <a:solidFill>
                  <a:schemeClr val="tx1"/>
                </a:solidFill>
                <a:effectLst/>
                <a:latin typeface="+mn-lt"/>
                <a:ea typeface="+mn-ea"/>
                <a:cs typeface="+mn-cs"/>
                <a:hlinkClick r:id="rId19" tooltip="אפיקומן"/>
              </a:rPr>
              <a:t>אפיקומן</a:t>
            </a:r>
            <a:r>
              <a:rPr lang="he-IL" sz="1200" kern="1200" dirty="0" smtClean="0">
                <a:solidFill>
                  <a:schemeClr val="tx1"/>
                </a:solidFill>
                <a:effectLst/>
                <a:latin typeface="+mn-lt"/>
                <a:ea typeface="+mn-ea"/>
                <a:cs typeface="+mn-cs"/>
              </a:rPr>
              <a:t>. הדמויות היהודיות מופיעות עם גוף אנושי, אך ראש של ציפור, והגברים היהודים חובשים את </a:t>
            </a:r>
            <a:r>
              <a:rPr lang="he-IL" sz="1200" kern="1200" dirty="0" smtClean="0">
                <a:solidFill>
                  <a:schemeClr val="tx1"/>
                </a:solidFill>
                <a:effectLst/>
                <a:latin typeface="+mn-lt"/>
                <a:ea typeface="+mn-ea"/>
                <a:cs typeface="+mn-cs"/>
                <a:hlinkClick r:id="rId20" tooltip="כובע היהודים"/>
              </a:rPr>
              <a:t>כובע היהודים</a:t>
            </a:r>
            <a:r>
              <a:rPr lang="he-IL" sz="1200" kern="1200" dirty="0" smtClean="0">
                <a:solidFill>
                  <a:schemeClr val="tx1"/>
                </a:solidFill>
                <a:effectLst/>
                <a:latin typeface="+mn-lt"/>
                <a:ea typeface="+mn-ea"/>
                <a:cs typeface="+mn-cs"/>
              </a:rPr>
              <a:t> שיהודים נדרשו לחבוש בתקופת ימי הביניים בה נכתבה ההגדה. דמויות של לא יהודים, כמו זו של פרעה, אינן מופיעות כציפורים, אך פניהן מוסתרות.</a:t>
            </a:r>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ישנן מספר סברות מדוע בחרו המאיירים לצייר את הדמויות עם ראשי ציפור. הסברה הרווחת היא שהיה נהוג בין יהודי אשכנז להימנע מלצייר פני בני אדם בגין הדיברה "לא תעשה לך פסל וכל תמונה." בכתבי יד עבריים אחרים מאותה תקופה נמנעו מאיירים מלצייר פני אדם, והיה נהוג להחליף אותן בפני חיות, להסתירן, או לצייר פנים בלי תווים מזהים. יש המסבירים שליהודים יש ראש של </a:t>
            </a:r>
            <a:r>
              <a:rPr lang="he-IL" sz="1200" kern="1200" dirty="0" err="1" smtClean="0">
                <a:solidFill>
                  <a:schemeClr val="tx1"/>
                </a:solidFill>
                <a:effectLst/>
                <a:latin typeface="+mn-lt"/>
                <a:ea typeface="+mn-ea"/>
                <a:cs typeface="+mn-cs"/>
                <a:hlinkClick r:id="rId21" tooltip="נשר"/>
              </a:rPr>
              <a:t>נשר</a:t>
            </a:r>
            <a:r>
              <a:rPr lang="he-IL" sz="1200" kern="1200" dirty="0" err="1" smtClean="0">
                <a:solidFill>
                  <a:schemeClr val="tx1"/>
                </a:solidFill>
                <a:effectLst/>
                <a:latin typeface="+mn-lt"/>
                <a:ea typeface="+mn-ea"/>
                <a:cs typeface="+mn-cs"/>
              </a:rPr>
              <a:t>משום</a:t>
            </a:r>
            <a:r>
              <a:rPr lang="he-IL" sz="1200" kern="1200" dirty="0" smtClean="0">
                <a:solidFill>
                  <a:schemeClr val="tx1"/>
                </a:solidFill>
                <a:effectLst/>
                <a:latin typeface="+mn-lt"/>
                <a:ea typeface="+mn-ea"/>
                <a:cs typeface="+mn-cs"/>
              </a:rPr>
              <a:t> שבני ישראל מתוארים כנשרים בעת צאתם ממצרים, ככתוב "כנשר יעיר קנו, על גוזליו ירחף יפרוש כנפיו </a:t>
            </a:r>
            <a:r>
              <a:rPr lang="he-IL" sz="1200" kern="1200" dirty="0" err="1" smtClean="0">
                <a:solidFill>
                  <a:schemeClr val="tx1"/>
                </a:solidFill>
                <a:effectLst/>
                <a:latin typeface="+mn-lt"/>
                <a:ea typeface="+mn-ea"/>
                <a:cs typeface="+mn-cs"/>
              </a:rPr>
              <a:t>יקחהו</a:t>
            </a:r>
            <a:r>
              <a:rPr lang="he-IL" sz="1200" kern="1200" dirty="0" smtClean="0">
                <a:solidFill>
                  <a:schemeClr val="tx1"/>
                </a:solidFill>
                <a:effectLst/>
                <a:latin typeface="+mn-lt"/>
                <a:ea typeface="+mn-ea"/>
                <a:cs typeface="+mn-cs"/>
              </a:rPr>
              <a:t>, </a:t>
            </a:r>
            <a:r>
              <a:rPr lang="he-IL" sz="1200" kern="1200" dirty="0" err="1" smtClean="0">
                <a:solidFill>
                  <a:schemeClr val="tx1"/>
                </a:solidFill>
                <a:effectLst/>
                <a:latin typeface="+mn-lt"/>
                <a:ea typeface="+mn-ea"/>
                <a:cs typeface="+mn-cs"/>
              </a:rPr>
              <a:t>ישאהו</a:t>
            </a:r>
            <a:r>
              <a:rPr lang="he-IL" sz="1200" kern="1200" dirty="0" smtClean="0">
                <a:solidFill>
                  <a:schemeClr val="tx1"/>
                </a:solidFill>
                <a:effectLst/>
                <a:latin typeface="+mn-lt"/>
                <a:ea typeface="+mn-ea"/>
                <a:cs typeface="+mn-cs"/>
              </a:rPr>
              <a:t> על אברתו" (דברים, ל"ב, י"א). הסבר אחר הוא שהנשר היה סמל של</a:t>
            </a:r>
            <a:r>
              <a:rPr lang="he-IL" sz="1200" kern="1200" dirty="0" smtClean="0">
                <a:solidFill>
                  <a:schemeClr val="tx1"/>
                </a:solidFill>
                <a:effectLst/>
                <a:latin typeface="+mn-lt"/>
                <a:ea typeface="+mn-ea"/>
                <a:cs typeface="+mn-cs"/>
                <a:hlinkClick r:id="rId22" tooltip="מלכים וקיסרים גרמניים"/>
              </a:rPr>
              <a:t>קיסר גרמניה</a:t>
            </a:r>
            <a:r>
              <a:rPr lang="he-IL" sz="1200" kern="1200" dirty="0" smtClean="0">
                <a:solidFill>
                  <a:schemeClr val="tx1"/>
                </a:solidFill>
                <a:effectLst/>
                <a:latin typeface="+mn-lt"/>
                <a:ea typeface="+mn-ea"/>
                <a:cs typeface="+mn-cs"/>
              </a:rPr>
              <a:t>, והבחירה לצייר את היהודים כנשרים הייתה כדי להפגין נאמנות למלוכה.</a:t>
            </a:r>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כנגד, ההיסטוריונית רות </a:t>
            </a:r>
            <a:r>
              <a:rPr lang="he-IL" sz="1200" kern="1200" dirty="0" err="1" smtClean="0">
                <a:solidFill>
                  <a:schemeClr val="tx1"/>
                </a:solidFill>
                <a:effectLst/>
                <a:latin typeface="+mn-lt"/>
                <a:ea typeface="+mn-ea"/>
                <a:cs typeface="+mn-cs"/>
              </a:rPr>
              <a:t>מלניקוף</a:t>
            </a:r>
            <a:r>
              <a:rPr lang="he-IL" sz="1200" kern="1200" dirty="0" smtClean="0">
                <a:solidFill>
                  <a:schemeClr val="tx1"/>
                </a:solidFill>
                <a:effectLst/>
                <a:latin typeface="+mn-lt"/>
                <a:ea typeface="+mn-ea"/>
                <a:cs typeface="+mn-cs"/>
              </a:rPr>
              <a:t> טוענת שהדמויות היהודיות מהוות </a:t>
            </a:r>
            <a:r>
              <a:rPr lang="he-IL" sz="1200" kern="1200" dirty="0" smtClean="0">
                <a:solidFill>
                  <a:schemeClr val="tx1"/>
                </a:solidFill>
                <a:effectLst/>
                <a:latin typeface="+mn-lt"/>
                <a:ea typeface="+mn-ea"/>
                <a:cs typeface="+mn-cs"/>
                <a:hlinkClick r:id="rId23" tooltip="קריקטורה"/>
              </a:rPr>
              <a:t>קריקטורות</a:t>
            </a:r>
            <a:r>
              <a:rPr lang="he-IL" sz="1200" kern="1200" dirty="0" smtClean="0">
                <a:solidFill>
                  <a:schemeClr val="tx1"/>
                </a:solidFill>
                <a:effectLst/>
                <a:latin typeface="+mn-lt"/>
                <a:ea typeface="+mn-ea"/>
                <a:cs typeface="+mn-cs"/>
              </a:rPr>
              <a:t> אנטישמיות נלעגות. לטענתה, האיורים נעשו על ידי אמנים נוצרים, ודמות הציפור בעלת המקור הבולט מרמזת על האף הארוך שיוחס ליהודים. היא מחזקת טענה זו בעובדה שלחלק מהדמויות ישנן </a:t>
            </a:r>
            <a:r>
              <a:rPr lang="he-IL" sz="1200" kern="1200" dirty="0" smtClean="0">
                <a:solidFill>
                  <a:schemeClr val="tx1"/>
                </a:solidFill>
                <a:effectLst/>
                <a:latin typeface="+mn-lt"/>
                <a:ea typeface="+mn-ea"/>
                <a:cs typeface="+mn-cs"/>
                <a:hlinkClick r:id="rId24" tooltip="אוזן"/>
              </a:rPr>
              <a:t>אוזני</a:t>
            </a:r>
            <a:r>
              <a:rPr lang="he-IL" sz="1200" kern="1200" dirty="0" smtClean="0">
                <a:solidFill>
                  <a:schemeClr val="tx1"/>
                </a:solidFill>
                <a:effectLst/>
                <a:latin typeface="+mn-lt"/>
                <a:ea typeface="+mn-ea"/>
                <a:cs typeface="+mn-cs"/>
              </a:rPr>
              <a:t> </a:t>
            </a:r>
            <a:r>
              <a:rPr lang="he-IL" sz="1200" kern="1200" dirty="0" smtClean="0">
                <a:solidFill>
                  <a:schemeClr val="tx1"/>
                </a:solidFill>
                <a:effectLst/>
                <a:latin typeface="+mn-lt"/>
                <a:ea typeface="+mn-ea"/>
                <a:cs typeface="+mn-cs"/>
                <a:hlinkClick r:id="rId25" tooltip="חזיר"/>
              </a:rPr>
              <a:t>חזיר</a:t>
            </a:r>
            <a:r>
              <a:rPr lang="he-IL"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התגלגלותה של ההגדה מגרמניה לישראל</a:t>
            </a:r>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ההיסטוריה של ההגדה אינה לגמרי ידועה. בכריכת ההגדה רשום שהיא נרכשה בשנת </a:t>
            </a:r>
            <a:r>
              <a:rPr lang="he-IL" sz="1200" kern="1200" dirty="0" smtClean="0">
                <a:solidFill>
                  <a:schemeClr val="tx1"/>
                </a:solidFill>
                <a:effectLst/>
                <a:latin typeface="+mn-lt"/>
                <a:ea typeface="+mn-ea"/>
                <a:cs typeface="+mn-cs"/>
                <a:hlinkClick r:id="rId26" tooltip="1864"/>
              </a:rPr>
              <a:t>1864</a:t>
            </a:r>
            <a:r>
              <a:rPr lang="he-IL" sz="1200" kern="1200" dirty="0" smtClean="0">
                <a:solidFill>
                  <a:schemeClr val="tx1"/>
                </a:solidFill>
                <a:effectLst/>
                <a:latin typeface="+mn-lt"/>
                <a:ea typeface="+mn-ea"/>
                <a:cs typeface="+mn-cs"/>
              </a:rPr>
              <a:t> על ידי ברוך </a:t>
            </a:r>
            <a:r>
              <a:rPr lang="he-IL" sz="1200" kern="1200" dirty="0" err="1" smtClean="0">
                <a:solidFill>
                  <a:schemeClr val="tx1"/>
                </a:solidFill>
                <a:effectLst/>
                <a:latin typeface="+mn-lt"/>
                <a:ea typeface="+mn-ea"/>
                <a:cs typeface="+mn-cs"/>
              </a:rPr>
              <a:t>בנדיקט</a:t>
            </a:r>
            <a:r>
              <a:rPr lang="he-IL" sz="1200" kern="1200" dirty="0" smtClean="0">
                <a:solidFill>
                  <a:schemeClr val="tx1"/>
                </a:solidFill>
                <a:effectLst/>
                <a:latin typeface="+mn-lt"/>
                <a:ea typeface="+mn-ea"/>
                <a:cs typeface="+mn-cs"/>
              </a:rPr>
              <a:t>. אחת </a:t>
            </a:r>
            <a:r>
              <a:rPr lang="he-IL" sz="1200" kern="1200" dirty="0" err="1" smtClean="0">
                <a:solidFill>
                  <a:schemeClr val="tx1"/>
                </a:solidFill>
                <a:effectLst/>
                <a:latin typeface="+mn-lt"/>
                <a:ea typeface="+mn-ea"/>
                <a:cs typeface="+mn-cs"/>
              </a:rPr>
              <a:t>מצאצאותיו</a:t>
            </a:r>
            <a:r>
              <a:rPr lang="he-IL" sz="1200" kern="1200" dirty="0" smtClean="0">
                <a:solidFill>
                  <a:schemeClr val="tx1"/>
                </a:solidFill>
                <a:effectLst/>
                <a:latin typeface="+mn-lt"/>
                <a:ea typeface="+mn-ea"/>
                <a:cs typeface="+mn-cs"/>
              </a:rPr>
              <a:t>, יהודית </a:t>
            </a:r>
            <a:r>
              <a:rPr lang="he-IL" sz="1200" kern="1200" dirty="0" err="1" smtClean="0">
                <a:solidFill>
                  <a:schemeClr val="tx1"/>
                </a:solidFill>
                <a:effectLst/>
                <a:latin typeface="+mn-lt"/>
                <a:ea typeface="+mn-ea"/>
                <a:cs typeface="+mn-cs"/>
              </a:rPr>
              <a:t>בנדיקט</a:t>
            </a:r>
            <a:r>
              <a:rPr lang="he-IL" sz="1200" kern="1200" dirty="0" smtClean="0">
                <a:solidFill>
                  <a:schemeClr val="tx1"/>
                </a:solidFill>
                <a:effectLst/>
                <a:latin typeface="+mn-lt"/>
                <a:ea typeface="+mn-ea"/>
                <a:cs typeface="+mn-cs"/>
              </a:rPr>
              <a:t>, נישאה לשר המשפטים של מדינת </a:t>
            </a:r>
            <a:r>
              <a:rPr lang="he-IL" sz="1200" kern="1200" dirty="0" smtClean="0">
                <a:solidFill>
                  <a:schemeClr val="tx1"/>
                </a:solidFill>
                <a:effectLst/>
                <a:latin typeface="+mn-lt"/>
                <a:ea typeface="+mn-ea"/>
                <a:cs typeface="+mn-cs"/>
                <a:hlinkClick r:id="rId27" tooltip="באדן (מדינה)"/>
              </a:rPr>
              <a:t>באדן</a:t>
            </a:r>
            <a:r>
              <a:rPr lang="he-IL" sz="1200" kern="1200" dirty="0" smtClean="0">
                <a:solidFill>
                  <a:schemeClr val="tx1"/>
                </a:solidFill>
                <a:effectLst/>
                <a:latin typeface="+mn-lt"/>
                <a:ea typeface="+mn-ea"/>
                <a:cs typeface="+mn-cs"/>
              </a:rPr>
              <a:t>, יהודי בשם לודוויג מרום, וידוע שההגדה הייתה ברשותם. בשנת </a:t>
            </a:r>
            <a:r>
              <a:rPr lang="he-IL" sz="1200" kern="1200" dirty="0" smtClean="0">
                <a:solidFill>
                  <a:schemeClr val="tx1"/>
                </a:solidFill>
                <a:effectLst/>
                <a:latin typeface="+mn-lt"/>
                <a:ea typeface="+mn-ea"/>
                <a:cs typeface="+mn-cs"/>
                <a:hlinkClick r:id="rId28" tooltip="1934"/>
              </a:rPr>
              <a:t>1934</a:t>
            </a:r>
            <a:r>
              <a:rPr lang="he-IL" sz="1200" kern="1200" dirty="0" smtClean="0">
                <a:solidFill>
                  <a:schemeClr val="tx1"/>
                </a:solidFill>
                <a:effectLst/>
                <a:latin typeface="+mn-lt"/>
                <a:ea typeface="+mn-ea"/>
                <a:cs typeface="+mn-cs"/>
              </a:rPr>
              <a:t> נאסר מרום ידי הנאצים, אשתו וילדיו ברחו ל</a:t>
            </a:r>
            <a:r>
              <a:rPr lang="he-IL" sz="1200" kern="1200" dirty="0" smtClean="0">
                <a:solidFill>
                  <a:schemeClr val="tx1"/>
                </a:solidFill>
                <a:effectLst/>
                <a:latin typeface="+mn-lt"/>
                <a:ea typeface="+mn-ea"/>
                <a:cs typeface="+mn-cs"/>
                <a:hlinkClick r:id="rId29" tooltip="צרפת"/>
              </a:rPr>
              <a:t>צרפת</a:t>
            </a:r>
            <a:r>
              <a:rPr lang="he-IL" sz="1200" kern="1200" dirty="0" smtClean="0">
                <a:solidFill>
                  <a:schemeClr val="tx1"/>
                </a:solidFill>
                <a:effectLst/>
                <a:latin typeface="+mn-lt"/>
                <a:ea typeface="+mn-ea"/>
                <a:cs typeface="+mn-cs"/>
              </a:rPr>
              <a:t>, ולא ידוע מה עשו עם ההגדה.</a:t>
            </a:r>
            <a:endParaRPr lang="en-US" sz="1200" kern="1200" dirty="0" smtClean="0">
              <a:solidFill>
                <a:schemeClr val="tx1"/>
              </a:solidFill>
              <a:effectLst/>
              <a:latin typeface="+mn-lt"/>
              <a:ea typeface="+mn-ea"/>
              <a:cs typeface="+mn-cs"/>
            </a:endParaRPr>
          </a:p>
          <a:p>
            <a:pPr algn="r" rtl="1"/>
            <a:r>
              <a:rPr lang="he-IL" sz="1200" kern="1200" dirty="0" smtClean="0">
                <a:solidFill>
                  <a:schemeClr val="tx1"/>
                </a:solidFill>
                <a:effectLst/>
                <a:latin typeface="+mn-lt"/>
                <a:ea typeface="+mn-ea"/>
                <a:cs typeface="+mn-cs"/>
              </a:rPr>
              <a:t>ההגדה התגלגלה לידיו של הרמן </a:t>
            </a:r>
            <a:r>
              <a:rPr lang="he-IL" sz="1200" kern="1200" dirty="0" err="1" smtClean="0">
                <a:solidFill>
                  <a:schemeClr val="tx1"/>
                </a:solidFill>
                <a:effectLst/>
                <a:latin typeface="+mn-lt"/>
                <a:ea typeface="+mn-ea"/>
                <a:cs typeface="+mn-cs"/>
              </a:rPr>
              <a:t>קהאן</a:t>
            </a:r>
            <a:r>
              <a:rPr lang="he-IL" sz="1200" kern="1200" dirty="0" smtClean="0">
                <a:solidFill>
                  <a:schemeClr val="tx1"/>
                </a:solidFill>
                <a:effectLst/>
                <a:latin typeface="+mn-lt"/>
                <a:ea typeface="+mn-ea"/>
                <a:cs typeface="+mn-cs"/>
              </a:rPr>
              <a:t>, תושב העיר </a:t>
            </a:r>
            <a:r>
              <a:rPr lang="he-IL" sz="1200" kern="1200" dirty="0" err="1" smtClean="0">
                <a:solidFill>
                  <a:schemeClr val="tx1"/>
                </a:solidFill>
                <a:effectLst/>
                <a:latin typeface="+mn-lt"/>
                <a:ea typeface="+mn-ea"/>
                <a:cs typeface="+mn-cs"/>
                <a:hlinkClick r:id="rId30" tooltip="קארלסרוהה"/>
              </a:rPr>
              <a:t>קארלסרוהה</a:t>
            </a:r>
            <a:r>
              <a:rPr lang="he-IL" sz="1200" kern="1200" dirty="0" smtClean="0">
                <a:solidFill>
                  <a:schemeClr val="tx1"/>
                </a:solidFill>
                <a:effectLst/>
                <a:latin typeface="+mn-lt"/>
                <a:ea typeface="+mn-ea"/>
                <a:cs typeface="+mn-cs"/>
              </a:rPr>
              <a:t> בה שכנה משפחת מרום אשר עלה ארצה מ</a:t>
            </a:r>
            <a:r>
              <a:rPr lang="he-IL" sz="1200" kern="1200" dirty="0" smtClean="0">
                <a:solidFill>
                  <a:schemeClr val="tx1"/>
                </a:solidFill>
                <a:effectLst/>
                <a:latin typeface="+mn-lt"/>
                <a:ea typeface="+mn-ea"/>
                <a:cs typeface="+mn-cs"/>
                <a:hlinkClick r:id="rId31" tooltip="שווייץ"/>
              </a:rPr>
              <a:t>שווייץ</a:t>
            </a:r>
            <a:r>
              <a:rPr lang="he-IL" sz="1200" kern="1200" dirty="0" smtClean="0">
                <a:solidFill>
                  <a:schemeClr val="tx1"/>
                </a:solidFill>
                <a:effectLst/>
                <a:latin typeface="+mn-lt"/>
                <a:ea typeface="+mn-ea"/>
                <a:cs typeface="+mn-cs"/>
              </a:rPr>
              <a:t> ב-</a:t>
            </a:r>
            <a:r>
              <a:rPr lang="he-IL" sz="1200" kern="1200" dirty="0" smtClean="0">
                <a:solidFill>
                  <a:schemeClr val="tx1"/>
                </a:solidFill>
                <a:effectLst/>
                <a:latin typeface="+mn-lt"/>
                <a:ea typeface="+mn-ea"/>
                <a:cs typeface="+mn-cs"/>
                <a:hlinkClick r:id="rId32" tooltip="1946"/>
              </a:rPr>
              <a:t>1946</a:t>
            </a:r>
            <a:r>
              <a:rPr lang="he-IL" sz="1200" kern="1200" dirty="0" smtClean="0">
                <a:solidFill>
                  <a:schemeClr val="tx1"/>
                </a:solidFill>
                <a:effectLst/>
                <a:latin typeface="+mn-lt"/>
                <a:ea typeface="+mn-ea"/>
                <a:cs typeface="+mn-cs"/>
              </a:rPr>
              <a:t>. </a:t>
            </a:r>
            <a:r>
              <a:rPr lang="he-IL" sz="1200" kern="1200" dirty="0" err="1" smtClean="0">
                <a:solidFill>
                  <a:schemeClr val="tx1"/>
                </a:solidFill>
                <a:effectLst/>
                <a:latin typeface="+mn-lt"/>
                <a:ea typeface="+mn-ea"/>
                <a:cs typeface="+mn-cs"/>
              </a:rPr>
              <a:t>קהאן</a:t>
            </a:r>
            <a:r>
              <a:rPr lang="he-IL" sz="1200" kern="1200" dirty="0" smtClean="0">
                <a:solidFill>
                  <a:schemeClr val="tx1"/>
                </a:solidFill>
                <a:effectLst/>
                <a:latin typeface="+mn-lt"/>
                <a:ea typeface="+mn-ea"/>
                <a:cs typeface="+mn-cs"/>
              </a:rPr>
              <a:t>, שלא ידע להעריך את שוויה של ההגדה ולא ידע שהיא ההגדה הקדומה ביותר שקיימת בשלמותה, נאות למכור אותה ל</a:t>
            </a:r>
            <a:r>
              <a:rPr lang="he-IL" sz="1200" kern="1200" dirty="0" smtClean="0">
                <a:solidFill>
                  <a:schemeClr val="tx1"/>
                </a:solidFill>
                <a:effectLst/>
                <a:latin typeface="+mn-lt"/>
                <a:ea typeface="+mn-ea"/>
                <a:cs typeface="+mn-cs"/>
                <a:hlinkClick r:id="rId33" tooltip="בית הנכות בצלאל"/>
              </a:rPr>
              <a:t>בית הנכות בצלאל</a:t>
            </a:r>
            <a:r>
              <a:rPr lang="he-IL" sz="1200" kern="1200" dirty="0" smtClean="0">
                <a:solidFill>
                  <a:schemeClr val="tx1"/>
                </a:solidFill>
                <a:effectLst/>
                <a:latin typeface="+mn-lt"/>
                <a:ea typeface="+mn-ea"/>
                <a:cs typeface="+mn-cs"/>
              </a:rPr>
              <a:t>. לאחר מכן עברה ההגדה לאוסף </a:t>
            </a:r>
            <a:r>
              <a:rPr lang="he-IL" sz="1200" kern="1200" dirty="0" smtClean="0">
                <a:solidFill>
                  <a:schemeClr val="tx1"/>
                </a:solidFill>
                <a:effectLst/>
                <a:latin typeface="+mn-lt"/>
                <a:ea typeface="+mn-ea"/>
                <a:cs typeface="+mn-cs"/>
                <a:hlinkClick r:id="rId11" tooltip="מוזיאון ישראל"/>
              </a:rPr>
              <a:t>מוזיאון ישראל</a:t>
            </a:r>
            <a:r>
              <a:rPr lang="he-IL" sz="1200" kern="1200" dirty="0" smtClean="0">
                <a:solidFill>
                  <a:schemeClr val="tx1"/>
                </a:solidFill>
                <a:effectLst/>
                <a:latin typeface="+mn-lt"/>
                <a:ea typeface="+mn-ea"/>
                <a:cs typeface="+mn-cs"/>
              </a:rPr>
              <a:t>. ב-</a:t>
            </a:r>
            <a:r>
              <a:rPr lang="he-IL" sz="1200" kern="1200" dirty="0" smtClean="0">
                <a:solidFill>
                  <a:schemeClr val="tx1"/>
                </a:solidFill>
                <a:effectLst/>
                <a:latin typeface="+mn-lt"/>
                <a:ea typeface="+mn-ea"/>
                <a:cs typeface="+mn-cs"/>
                <a:hlinkClick r:id="rId34" tooltip="1965"/>
              </a:rPr>
              <a:t>1965</a:t>
            </a:r>
            <a:r>
              <a:rPr lang="he-IL" sz="1200" kern="1200" dirty="0" smtClean="0">
                <a:solidFill>
                  <a:schemeClr val="tx1"/>
                </a:solidFill>
                <a:effectLst/>
                <a:latin typeface="+mn-lt"/>
                <a:ea typeface="+mn-ea"/>
                <a:cs typeface="+mn-cs"/>
              </a:rPr>
              <a:t> פורסמה </a:t>
            </a:r>
            <a:r>
              <a:rPr lang="he-IL" sz="1200" kern="1200" dirty="0" smtClean="0">
                <a:solidFill>
                  <a:schemeClr val="tx1"/>
                </a:solidFill>
                <a:effectLst/>
                <a:latin typeface="+mn-lt"/>
                <a:ea typeface="+mn-ea"/>
                <a:cs typeface="+mn-cs"/>
                <a:hlinkClick r:id="rId35" tooltip="מהדורת פקסימיליה"/>
              </a:rPr>
              <a:t>פקסימיליה</a:t>
            </a:r>
            <a:r>
              <a:rPr lang="he-IL" sz="1200" kern="1200" dirty="0" smtClean="0">
                <a:solidFill>
                  <a:schemeClr val="tx1"/>
                </a:solidFill>
                <a:effectLst/>
                <a:latin typeface="+mn-lt"/>
                <a:ea typeface="+mn-ea"/>
                <a:cs typeface="+mn-cs"/>
              </a:rPr>
              <a:t> של ההגדה בהוצאת תרשיש, בעריכת מיכאל שפיצר, שלראשונה </a:t>
            </a:r>
            <a:r>
              <a:rPr lang="he-IL" sz="1200" kern="1200" dirty="0" err="1" smtClean="0">
                <a:solidFill>
                  <a:schemeClr val="tx1"/>
                </a:solidFill>
                <a:effectLst/>
                <a:latin typeface="+mn-lt"/>
                <a:ea typeface="+mn-ea"/>
                <a:cs typeface="+mn-cs"/>
              </a:rPr>
              <a:t>איפשרה</a:t>
            </a:r>
            <a:r>
              <a:rPr lang="he-IL" sz="1200" kern="1200" dirty="0" smtClean="0">
                <a:solidFill>
                  <a:schemeClr val="tx1"/>
                </a:solidFill>
                <a:effectLst/>
                <a:latin typeface="+mn-lt"/>
                <a:ea typeface="+mn-ea"/>
                <a:cs typeface="+mn-cs"/>
              </a:rPr>
              <a:t> לציבור לצפות בהגדה בשלמותה.</a:t>
            </a:r>
            <a:endParaRPr lang="en-US" sz="1200" kern="1200" dirty="0" smtClean="0">
              <a:solidFill>
                <a:schemeClr val="tx1"/>
              </a:solidFill>
              <a:effectLst/>
              <a:latin typeface="+mn-lt"/>
              <a:ea typeface="+mn-ea"/>
              <a:cs typeface="+mn-cs"/>
            </a:endParaRPr>
          </a:p>
          <a:p>
            <a:pPr algn="r" rtl="1"/>
            <a:r>
              <a:rPr lang="en-US" sz="1200" kern="1200" dirty="0" smtClean="0">
                <a:solidFill>
                  <a:schemeClr val="tx1"/>
                </a:solidFill>
                <a:effectLst/>
                <a:latin typeface="+mn-lt"/>
                <a:ea typeface="+mn-ea"/>
                <a:cs typeface="+mn-cs"/>
              </a:rPr>
              <a:t> </a:t>
            </a:r>
          </a:p>
          <a:p>
            <a:pPr algn="r"/>
            <a:endParaRPr lang="en-US" dirty="0"/>
          </a:p>
        </p:txBody>
      </p:sp>
      <p:sp>
        <p:nvSpPr>
          <p:cNvPr id="4" name="Slide Number Placeholder 3"/>
          <p:cNvSpPr>
            <a:spLocks noGrp="1"/>
          </p:cNvSpPr>
          <p:nvPr>
            <p:ph type="sldNum" sz="quarter" idx="10"/>
          </p:nvPr>
        </p:nvSpPr>
        <p:spPr/>
        <p:txBody>
          <a:bodyPr/>
          <a:lstStyle/>
          <a:p>
            <a:fld id="{04DB125D-6C66-4B2F-AC53-C0164F6FF573}" type="slidenum">
              <a:rPr lang="en-US" smtClean="0"/>
              <a:t>3</a:t>
            </a:fld>
            <a:endParaRPr lang="en-US"/>
          </a:p>
        </p:txBody>
      </p:sp>
    </p:spTree>
    <p:extLst>
      <p:ext uri="{BB962C8B-B14F-4D97-AF65-F5344CB8AC3E}">
        <p14:creationId xmlns:p14="http://schemas.microsoft.com/office/powerpoint/2010/main" val="23544683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b="0" i="0" kern="1200" dirty="0" smtClean="0">
                <a:solidFill>
                  <a:schemeClr val="tx1"/>
                </a:solidFill>
                <a:effectLst/>
                <a:latin typeface="+mn-lt"/>
                <a:ea typeface="+mn-ea"/>
                <a:cs typeface="+mn-cs"/>
              </a:rPr>
              <a:t>הגדה מ-1480, מוואדי אל </a:t>
            </a:r>
            <a:r>
              <a:rPr lang="he-IL" sz="1200" b="0" i="0" kern="1200" dirty="0" err="1" smtClean="0">
                <a:solidFill>
                  <a:schemeClr val="tx1"/>
                </a:solidFill>
                <a:effectLst/>
                <a:latin typeface="+mn-lt"/>
                <a:ea typeface="+mn-ea"/>
                <a:cs typeface="+mn-cs"/>
              </a:rPr>
              <a:t>חגארה</a:t>
            </a:r>
            <a:r>
              <a:rPr lang="he-IL" sz="1200" b="0" i="0" kern="1200" dirty="0" smtClean="0">
                <a:solidFill>
                  <a:schemeClr val="tx1"/>
                </a:solidFill>
                <a:effectLst/>
                <a:latin typeface="+mn-lt"/>
                <a:ea typeface="+mn-ea"/>
                <a:cs typeface="+mn-cs"/>
              </a:rPr>
              <a:t> (</a:t>
            </a:r>
            <a:r>
              <a:rPr lang="en-US" sz="1200" b="0" i="0" kern="1200" dirty="0" smtClean="0">
                <a:solidFill>
                  <a:schemeClr val="tx1"/>
                </a:solidFill>
                <a:effectLst/>
                <a:latin typeface="+mn-lt"/>
                <a:ea typeface="+mn-ea"/>
                <a:cs typeface="+mn-cs"/>
              </a:rPr>
              <a:t>Guadalajara), </a:t>
            </a:r>
            <a:r>
              <a:rPr lang="he-IL" sz="1200" b="0" i="0" kern="1200" dirty="0" smtClean="0">
                <a:solidFill>
                  <a:schemeClr val="tx1"/>
                </a:solidFill>
                <a:effectLst/>
                <a:latin typeface="+mn-lt"/>
                <a:ea typeface="+mn-ea"/>
                <a:cs typeface="+mn-cs"/>
              </a:rPr>
              <a:t>ספרד. מדובר בהגדה המודפסת הראשונה, עותק יחיד בעולם. נדפסה באותיות מרובעות, לא מנוקדות. ההגדה, שנדפסה 12 שנה לפני גירוש היהודים מספרד היא עדות מיוחדת לרמה הטכנולוגית הגבוהה של הדפוס בקרב יהודי ספרד. עם הגירוש לקחו איתם היהודים את הידע לארצות גלותם באירופה ובאזורי האימפריה </a:t>
            </a:r>
            <a:r>
              <a:rPr lang="he-IL" sz="1200" b="0" i="0" kern="1200" dirty="0" err="1" smtClean="0">
                <a:solidFill>
                  <a:schemeClr val="tx1"/>
                </a:solidFill>
                <a:effectLst/>
                <a:latin typeface="+mn-lt"/>
                <a:ea typeface="+mn-ea"/>
                <a:cs typeface="+mn-cs"/>
              </a:rPr>
              <a:t>העותמאנית</a:t>
            </a:r>
            <a:r>
              <a:rPr lang="he-IL" sz="1200" b="0" i="0" kern="1200" dirty="0" smtClean="0">
                <a:solidFill>
                  <a:schemeClr val="tx1"/>
                </a:solidFill>
                <a:effectLst/>
                <a:latin typeface="+mn-lt"/>
                <a:ea typeface="+mn-ea"/>
                <a:cs typeface="+mn-cs"/>
              </a:rPr>
              <a:t>, ובכללם צפון-אפריקה.</a:t>
            </a:r>
            <a:endParaRPr lang="en-US" dirty="0"/>
          </a:p>
        </p:txBody>
      </p:sp>
      <p:sp>
        <p:nvSpPr>
          <p:cNvPr id="4" name="Slide Number Placeholder 3"/>
          <p:cNvSpPr>
            <a:spLocks noGrp="1"/>
          </p:cNvSpPr>
          <p:nvPr>
            <p:ph type="sldNum" sz="quarter" idx="10"/>
          </p:nvPr>
        </p:nvSpPr>
        <p:spPr/>
        <p:txBody>
          <a:bodyPr/>
          <a:lstStyle/>
          <a:p>
            <a:fld id="{04DB125D-6C66-4B2F-AC53-C0164F6FF573}" type="slidenum">
              <a:rPr lang="en-US" smtClean="0"/>
              <a:t>4</a:t>
            </a:fld>
            <a:endParaRPr lang="en-US"/>
          </a:p>
        </p:txBody>
      </p:sp>
    </p:spTree>
    <p:extLst>
      <p:ext uri="{BB962C8B-B14F-4D97-AF65-F5344CB8AC3E}">
        <p14:creationId xmlns:p14="http://schemas.microsoft.com/office/powerpoint/2010/main" val="2480911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he-IL" dirty="0" smtClean="0"/>
              <a:t>הגדות</a:t>
            </a:r>
            <a:r>
              <a:rPr lang="he-IL" baseline="0" dirty="0" smtClean="0"/>
              <a:t> מודפסות, המאות ה-16ת 17ת נראים בהתחלה פחות פרטים, שחור לבן, וכן סממנים של התקופה: אבירים, לבוש של התקופה ולא של התנ"ך</a:t>
            </a:r>
            <a:endParaRPr lang="en-US" dirty="0"/>
          </a:p>
        </p:txBody>
      </p:sp>
      <p:sp>
        <p:nvSpPr>
          <p:cNvPr id="4" name="Slide Number Placeholder 3"/>
          <p:cNvSpPr>
            <a:spLocks noGrp="1"/>
          </p:cNvSpPr>
          <p:nvPr>
            <p:ph type="sldNum" sz="quarter" idx="10"/>
          </p:nvPr>
        </p:nvSpPr>
        <p:spPr/>
        <p:txBody>
          <a:bodyPr/>
          <a:lstStyle/>
          <a:p>
            <a:fld id="{04DB125D-6C66-4B2F-AC53-C0164F6FF573}" type="slidenum">
              <a:rPr lang="en-US" smtClean="0"/>
              <a:t>5</a:t>
            </a:fld>
            <a:endParaRPr lang="en-US"/>
          </a:p>
        </p:txBody>
      </p:sp>
    </p:spTree>
    <p:extLst>
      <p:ext uri="{BB962C8B-B14F-4D97-AF65-F5344CB8AC3E}">
        <p14:creationId xmlns:p14="http://schemas.microsoft.com/office/powerpoint/2010/main" val="15215918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he-IL" sz="1200" b="0" i="0" kern="1200" dirty="0" smtClean="0">
                <a:solidFill>
                  <a:schemeClr val="tx1"/>
                </a:solidFill>
                <a:effectLst/>
                <a:latin typeface="+mn-lt"/>
                <a:ea typeface="+mn-ea"/>
                <a:cs typeface="+mn-cs"/>
              </a:rPr>
              <a:t>מהדורת ההגדה הנמצאת ברשותי הודפסה בהוצאה מתוקנת ומשובחת בעלת כריכה אדומה קשה  בשנת 1914.  התרגום הראשון שלה לגרמנית נעשה ע"י המתרגם הנודע  וולף (בנימין) בן שמשון  </a:t>
            </a:r>
            <a:r>
              <a:rPr lang="he-IL" sz="1200" b="0" i="0" kern="1200" dirty="0" err="1" smtClean="0">
                <a:solidFill>
                  <a:schemeClr val="tx1"/>
                </a:solidFill>
                <a:effectLst/>
                <a:latin typeface="+mn-lt"/>
                <a:ea typeface="+mn-ea"/>
                <a:cs typeface="+mn-cs"/>
              </a:rPr>
              <a:t>היידנהיים</a:t>
            </a:r>
            <a:r>
              <a:rPr lang="he-IL" sz="1200" b="0" i="0" kern="1200" dirty="0" smtClean="0">
                <a:solidFill>
                  <a:schemeClr val="tx1"/>
                </a:solidFill>
                <a:effectLst/>
                <a:latin typeface="+mn-lt"/>
                <a:ea typeface="+mn-ea"/>
                <a:cs typeface="+mn-cs"/>
              </a:rPr>
              <a:t> (1757-1832).  ההגדה כתובה בעברית, באותיות קודש מסוגננות , ובגרמנית גותית.  האיורים המלווים את ההגדה הם הדפסים של פיתוחי נחושת המזכירים את תקופת ימי הביניים </a:t>
            </a:r>
            <a:r>
              <a:rPr lang="he-IL" sz="1200" b="0" i="0" kern="1200" dirty="0" err="1" smtClean="0">
                <a:solidFill>
                  <a:schemeClr val="tx1"/>
                </a:solidFill>
                <a:effectLst/>
                <a:latin typeface="+mn-lt"/>
                <a:ea typeface="+mn-ea"/>
                <a:cs typeface="+mn-cs"/>
              </a:rPr>
              <a:t>והרנסאנס</a:t>
            </a:r>
            <a:r>
              <a:rPr lang="he-IL" sz="1200" b="0" i="0" kern="1200" dirty="0" smtClean="0">
                <a:solidFill>
                  <a:schemeClr val="tx1"/>
                </a:solidFill>
                <a:effectLst/>
                <a:latin typeface="+mn-lt"/>
                <a:ea typeface="+mn-ea"/>
                <a:cs typeface="+mn-cs"/>
              </a:rPr>
              <a:t>. אין שום קשר לתקופת יציאת מצרים. האיורים שואבים את דימוייהם מאירופה של פעם , על טירותיה, נופיה ומלבושי אנשיה. לדוגמא: לסיפור "מעשה ברבי אליעזר ורבי </a:t>
            </a:r>
            <a:r>
              <a:rPr lang="he-IL" sz="1200" b="0" i="0" kern="1200" dirty="0" err="1" smtClean="0">
                <a:solidFill>
                  <a:schemeClr val="tx1"/>
                </a:solidFill>
                <a:effectLst/>
                <a:latin typeface="+mn-lt"/>
                <a:ea typeface="+mn-ea"/>
                <a:cs typeface="+mn-cs"/>
              </a:rPr>
              <a:t>יהשוע</a:t>
            </a:r>
            <a:r>
              <a:rPr lang="he-IL" sz="1200" b="0" i="0" kern="1200" dirty="0" smtClean="0">
                <a:solidFill>
                  <a:schemeClr val="tx1"/>
                </a:solidFill>
                <a:effectLst/>
                <a:latin typeface="+mn-lt"/>
                <a:ea typeface="+mn-ea"/>
                <a:cs typeface="+mn-cs"/>
              </a:rPr>
              <a:t> ורבי אלעזר ורבי טרפון שהיו מסובין בבני ברק", מצורף איור בו המקום הוא חדר אכילה רחב ידיים של טירה פרוסית , סצנה מאירוע המתרחש במאה הי"ד ולא בבני ברק אלף שנה ויותר  קודם לכך.  הרשע מארבעת הבנים הוא אביר לבוש שריון וחגור חרב היוצא לקרב, ואילו בת פרעה המוציאה את משה התינוק מהיאור עושה זאת על רקע מבצרים וטירות כאשר היאור  אינו אלא נהר הריין שגשרים מקומרים מגשרים בין גדותיו. וכך הלאה, התפאורה , הרקע  וכל האביזרים הנלווים כולם בני תקופה אחרת מזו של תקופת המקרא. כך מתקבלת הגדה סוריאליסטית בה אין הלימה בין התמליל לאיורים, השייכים כאמור לתקופה אחרת.</a:t>
            </a:r>
            <a:endParaRPr lang="en-US" dirty="0"/>
          </a:p>
        </p:txBody>
      </p:sp>
      <p:sp>
        <p:nvSpPr>
          <p:cNvPr id="4" name="Slide Number Placeholder 3"/>
          <p:cNvSpPr>
            <a:spLocks noGrp="1"/>
          </p:cNvSpPr>
          <p:nvPr>
            <p:ph type="sldNum" sz="quarter" idx="10"/>
          </p:nvPr>
        </p:nvSpPr>
        <p:spPr/>
        <p:txBody>
          <a:bodyPr/>
          <a:lstStyle/>
          <a:p>
            <a:fld id="{04DB125D-6C66-4B2F-AC53-C0164F6FF573}" type="slidenum">
              <a:rPr lang="en-US" smtClean="0"/>
              <a:t>6</a:t>
            </a:fld>
            <a:endParaRPr lang="en-US"/>
          </a:p>
        </p:txBody>
      </p:sp>
    </p:spTree>
    <p:extLst>
      <p:ext uri="{BB962C8B-B14F-4D97-AF65-F5344CB8AC3E}">
        <p14:creationId xmlns:p14="http://schemas.microsoft.com/office/powerpoint/2010/main" val="2364912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sz="1200" b="0" i="0" kern="1200" dirty="0" smtClean="0">
                <a:solidFill>
                  <a:schemeClr val="tx1"/>
                </a:solidFill>
                <a:effectLst/>
                <a:latin typeface="+mn-lt"/>
                <a:ea typeface="+mn-ea"/>
                <a:cs typeface="+mn-cs"/>
              </a:rPr>
              <a:t>Manuscript "Seder </a:t>
            </a:r>
            <a:r>
              <a:rPr lang="en-US" sz="1200" b="0" i="0" kern="1200" dirty="0" err="1" smtClean="0">
                <a:solidFill>
                  <a:schemeClr val="tx1"/>
                </a:solidFill>
                <a:effectLst/>
                <a:latin typeface="+mn-lt"/>
                <a:ea typeface="+mn-ea"/>
                <a:cs typeface="+mn-cs"/>
              </a:rPr>
              <a:t>Ha'Asiya</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B'Lel</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Pesachim</a:t>
            </a:r>
            <a:r>
              <a:rPr lang="en-US" sz="1200" b="0" i="0" kern="1200" dirty="0" smtClean="0">
                <a:solidFill>
                  <a:schemeClr val="tx1"/>
                </a:solidFill>
                <a:effectLst/>
                <a:latin typeface="+mn-lt"/>
                <a:ea typeface="+mn-ea"/>
                <a:cs typeface="+mn-cs"/>
              </a:rPr>
              <a:t>" Passover </a:t>
            </a:r>
            <a:r>
              <a:rPr lang="en-US" sz="1200" b="0" i="0" kern="1200" dirty="0" err="1" smtClean="0">
                <a:solidFill>
                  <a:schemeClr val="tx1"/>
                </a:solidFill>
                <a:effectLst/>
                <a:latin typeface="+mn-lt"/>
                <a:ea typeface="+mn-ea"/>
                <a:cs typeface="+mn-cs"/>
              </a:rPr>
              <a:t>Haggadah</a:t>
            </a:r>
            <a:r>
              <a:rPr lang="en-US" sz="1200" b="0" i="0" kern="1200" dirty="0" smtClean="0">
                <a:solidFill>
                  <a:schemeClr val="tx1"/>
                </a:solidFill>
                <a:effectLst/>
                <a:latin typeface="+mn-lt"/>
                <a:ea typeface="+mn-ea"/>
                <a:cs typeface="+mn-cs"/>
              </a:rPr>
              <a:t> , in decorative colored writing. [Yemen, 18th-19th century]. Bound at the end is a </a:t>
            </a:r>
            <a:r>
              <a:rPr lang="en-US" sz="1200" b="0" i="0" kern="1200" dirty="0" err="1" smtClean="0">
                <a:solidFill>
                  <a:schemeClr val="tx1"/>
                </a:solidFill>
                <a:effectLst/>
                <a:latin typeface="+mn-lt"/>
                <a:ea typeface="+mn-ea"/>
                <a:cs typeface="+mn-cs"/>
              </a:rPr>
              <a:t>selicha-piyut</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Eshal</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Adon</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Olam</a:t>
            </a:r>
            <a:r>
              <a:rPr lang="en-US" sz="1200" b="0" i="0" kern="1200" dirty="0" smtClean="0">
                <a:solidFill>
                  <a:schemeClr val="tx1"/>
                </a:solidFill>
                <a:effectLst/>
                <a:latin typeface="+mn-lt"/>
                <a:ea typeface="+mn-ea"/>
                <a:cs typeface="+mn-cs"/>
              </a:rPr>
              <a:t>" – intentions of blowing the shofar, with kabalistic commentary. The author is Rabbi David ben Rabbi Yosef ben Rabbi </a:t>
            </a:r>
            <a:r>
              <a:rPr lang="en-US" sz="1200" b="0" i="0" kern="1200" dirty="0" err="1" smtClean="0">
                <a:solidFill>
                  <a:schemeClr val="tx1"/>
                </a:solidFill>
                <a:effectLst/>
                <a:latin typeface="+mn-lt"/>
                <a:ea typeface="+mn-ea"/>
                <a:cs typeface="+mn-cs"/>
              </a:rPr>
              <a:t>Chaim</a:t>
            </a:r>
            <a:r>
              <a:rPr lang="en-US" sz="1200" b="0" i="0" kern="1200" dirty="0" smtClean="0">
                <a:solidFill>
                  <a:schemeClr val="tx1"/>
                </a:solidFill>
                <a:effectLst/>
                <a:latin typeface="+mn-lt"/>
                <a:ea typeface="+mn-ea"/>
                <a:cs typeface="+mn-cs"/>
              </a:rPr>
              <a:t> ben Rabbi </a:t>
            </a:r>
            <a:r>
              <a:rPr lang="en-US" sz="1200" b="0" i="0" kern="1200" dirty="0" err="1" smtClean="0">
                <a:solidFill>
                  <a:schemeClr val="tx1"/>
                </a:solidFill>
                <a:effectLst/>
                <a:latin typeface="+mn-lt"/>
                <a:ea typeface="+mn-ea"/>
                <a:cs typeface="+mn-cs"/>
              </a:rPr>
              <a:t>Teveria</a:t>
            </a:r>
            <a:r>
              <a:rPr lang="en-US" sz="1200" b="0" i="0" kern="1200" dirty="0" smtClean="0">
                <a:solidFill>
                  <a:schemeClr val="tx1"/>
                </a:solidFill>
                <a:effectLst/>
                <a:latin typeface="+mn-lt"/>
                <a:ea typeface="+mn-ea"/>
                <a:cs typeface="+mn-cs"/>
              </a:rPr>
              <a:t> Al-</a:t>
            </a:r>
            <a:r>
              <a:rPr lang="en-US" sz="1200" b="0" i="0" kern="1200" dirty="0" err="1" smtClean="0">
                <a:solidFill>
                  <a:schemeClr val="tx1"/>
                </a:solidFill>
                <a:effectLst/>
                <a:latin typeface="+mn-lt"/>
                <a:ea typeface="+mn-ea"/>
                <a:cs typeface="+mn-cs"/>
              </a:rPr>
              <a:t>Tzeidi</a:t>
            </a:r>
            <a:r>
              <a:rPr lang="en-US" sz="1200" b="0" i="0" kern="1200" dirty="0" smtClean="0">
                <a:solidFill>
                  <a:schemeClr val="tx1"/>
                </a:solidFill>
                <a:effectLst/>
                <a:latin typeface="+mn-lt"/>
                <a:ea typeface="+mn-ea"/>
                <a:cs typeface="+mn-cs"/>
              </a:rPr>
              <a:t> of </a:t>
            </a:r>
            <a:r>
              <a:rPr lang="en-US" sz="1200" b="0" i="0" kern="1200" dirty="0" err="1" smtClean="0">
                <a:solidFill>
                  <a:schemeClr val="tx1"/>
                </a:solidFill>
                <a:effectLst/>
                <a:latin typeface="+mn-lt"/>
                <a:ea typeface="+mn-ea"/>
                <a:cs typeface="+mn-cs"/>
              </a:rPr>
              <a:t>Sharab</a:t>
            </a:r>
            <a:r>
              <a:rPr lang="en-US" sz="1200" b="0" i="0" kern="1200" dirty="0" smtClean="0">
                <a:solidFill>
                  <a:schemeClr val="tx1"/>
                </a:solidFill>
                <a:effectLst/>
                <a:latin typeface="+mn-lt"/>
                <a:ea typeface="+mn-ea"/>
                <a:cs typeface="+mn-cs"/>
              </a:rPr>
              <a:t>. Copier's colophon: Rabbi "Yosef ben </a:t>
            </a:r>
            <a:r>
              <a:rPr lang="en-US" sz="1200" b="0" i="0" kern="1200" dirty="0" err="1" smtClean="0">
                <a:solidFill>
                  <a:schemeClr val="tx1"/>
                </a:solidFill>
                <a:effectLst/>
                <a:latin typeface="+mn-lt"/>
                <a:ea typeface="+mn-ea"/>
                <a:cs typeface="+mn-cs"/>
              </a:rPr>
              <a:t>Se'adya</a:t>
            </a:r>
            <a:r>
              <a:rPr lang="en-US" sz="1200" b="0" i="0" kern="1200" dirty="0" smtClean="0">
                <a:solidFill>
                  <a:schemeClr val="tx1"/>
                </a:solidFill>
                <a:effectLst/>
                <a:latin typeface="+mn-lt"/>
                <a:ea typeface="+mn-ea"/>
                <a:cs typeface="+mn-cs"/>
              </a:rPr>
              <a:t> </a:t>
            </a:r>
            <a:r>
              <a:rPr lang="en-US" sz="1200" b="0" i="0" kern="1200" dirty="0" err="1" smtClean="0">
                <a:solidFill>
                  <a:schemeClr val="tx1"/>
                </a:solidFill>
                <a:effectLst/>
                <a:latin typeface="+mn-lt"/>
                <a:ea typeface="+mn-ea"/>
                <a:cs typeface="+mn-cs"/>
              </a:rPr>
              <a:t>Sheir</a:t>
            </a:r>
            <a:r>
              <a:rPr lang="en-US" sz="1200" b="0" i="0" kern="1200" dirty="0" smtClean="0">
                <a:solidFill>
                  <a:schemeClr val="tx1"/>
                </a:solidFill>
                <a:effectLst/>
                <a:latin typeface="+mn-lt"/>
                <a:ea typeface="+mn-ea"/>
                <a:cs typeface="+mn-cs"/>
              </a:rPr>
              <a:t>", 1829.  </a:t>
            </a:r>
          </a:p>
          <a:p>
            <a:pPr algn="l" rtl="0"/>
            <a:endParaRPr lang="he-IL" dirty="0" smtClean="0"/>
          </a:p>
          <a:p>
            <a:pPr algn="l" rtl="0"/>
            <a:r>
              <a:rPr lang="en-US" sz="1200" b="0" i="0" kern="1200" dirty="0" smtClean="0">
                <a:solidFill>
                  <a:schemeClr val="tx1"/>
                </a:solidFill>
                <a:effectLst/>
                <a:latin typeface="+mn-lt"/>
                <a:ea typeface="+mn-ea"/>
                <a:cs typeface="+mn-cs"/>
              </a:rPr>
              <a:t>Manuscript, Passover </a:t>
            </a:r>
            <a:r>
              <a:rPr lang="en-US" sz="1200" b="0" i="0" kern="1200" dirty="0" err="1" smtClean="0">
                <a:solidFill>
                  <a:schemeClr val="tx1"/>
                </a:solidFill>
                <a:effectLst/>
                <a:latin typeface="+mn-lt"/>
                <a:ea typeface="+mn-ea"/>
                <a:cs typeface="+mn-cs"/>
              </a:rPr>
              <a:t>Haggadah</a:t>
            </a:r>
            <a:r>
              <a:rPr lang="en-US" sz="1200" b="0" i="0" kern="1200" dirty="0" smtClean="0">
                <a:solidFill>
                  <a:schemeClr val="tx1"/>
                </a:solidFill>
                <a:effectLst/>
                <a:latin typeface="+mn-lt"/>
                <a:ea typeface="+mn-ea"/>
                <a:cs typeface="+mn-cs"/>
              </a:rPr>
              <a:t> with </a:t>
            </a:r>
            <a:r>
              <a:rPr lang="en-US" sz="1200" b="0" i="0" kern="1200" dirty="0" err="1" smtClean="0">
                <a:solidFill>
                  <a:schemeClr val="tx1"/>
                </a:solidFill>
                <a:effectLst/>
                <a:latin typeface="+mn-lt"/>
                <a:ea typeface="+mn-ea"/>
                <a:cs typeface="+mn-cs"/>
              </a:rPr>
              <a:t>piyutim</a:t>
            </a:r>
            <a:r>
              <a:rPr lang="en-US" sz="1200" b="0" i="0" kern="1200" dirty="0" smtClean="0">
                <a:solidFill>
                  <a:schemeClr val="tx1"/>
                </a:solidFill>
                <a:effectLst/>
                <a:latin typeface="+mn-lt"/>
                <a:ea typeface="+mn-ea"/>
                <a:cs typeface="+mn-cs"/>
              </a:rPr>
              <a:t> and Jewish-Arabic translations. Pages are illustrated with frames with popular decorations. [Morocco, beginning of 20th century]. Some 40 written pages. Approximately 20 cm. The beginning is missing, the manuscript begins with the </a:t>
            </a:r>
            <a:r>
              <a:rPr lang="en-US" sz="1200" b="0" i="0" kern="1200" dirty="0" err="1" smtClean="0">
                <a:solidFill>
                  <a:schemeClr val="tx1"/>
                </a:solidFill>
                <a:effectLst/>
                <a:latin typeface="+mn-lt"/>
                <a:ea typeface="+mn-ea"/>
                <a:cs typeface="+mn-cs"/>
              </a:rPr>
              <a:t>piyutim</a:t>
            </a:r>
            <a:r>
              <a:rPr lang="en-US" sz="1200" b="0" i="0" kern="1200" dirty="0" smtClean="0">
                <a:solidFill>
                  <a:schemeClr val="tx1"/>
                </a:solidFill>
                <a:effectLst/>
                <a:latin typeface="+mn-lt"/>
                <a:ea typeface="+mn-ea"/>
                <a:cs typeface="+mn-cs"/>
              </a:rPr>
              <a:t> of “</a:t>
            </a:r>
            <a:r>
              <a:rPr lang="en-US" sz="1200" b="0" i="0" kern="1200" dirty="0" err="1" smtClean="0">
                <a:solidFill>
                  <a:schemeClr val="tx1"/>
                </a:solidFill>
                <a:effectLst/>
                <a:latin typeface="+mn-lt"/>
                <a:ea typeface="+mn-ea"/>
                <a:cs typeface="+mn-cs"/>
              </a:rPr>
              <a:t>Yachatz</a:t>
            </a:r>
            <a:r>
              <a:rPr lang="en-US" sz="1200" b="0" i="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04DB125D-6C66-4B2F-AC53-C0164F6FF573}" type="slidenum">
              <a:rPr lang="en-US" smtClean="0"/>
              <a:t>7</a:t>
            </a:fld>
            <a:endParaRPr lang="en-US"/>
          </a:p>
        </p:txBody>
      </p:sp>
    </p:spTree>
    <p:extLst>
      <p:ext uri="{BB962C8B-B14F-4D97-AF65-F5344CB8AC3E}">
        <p14:creationId xmlns:p14="http://schemas.microsoft.com/office/powerpoint/2010/main" val="1853240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b="0" i="0" kern="1200" dirty="0" smtClean="0">
                <a:solidFill>
                  <a:schemeClr val="tx1"/>
                </a:solidFill>
                <a:effectLst/>
                <a:latin typeface="+mn-lt"/>
                <a:ea typeface="+mn-ea"/>
                <a:cs typeface="+mn-cs"/>
              </a:rPr>
              <a:t>אלג'יר תש"ו (1946).בסוף ההגדה דברי הערכה על הציונות כתכלית ייעודו ההיסטורי של עם ישראל, ולאחריה מילות 'התקווה' בצרפתית.</a:t>
            </a:r>
            <a:endParaRPr lang="en-US" dirty="0"/>
          </a:p>
        </p:txBody>
      </p:sp>
      <p:sp>
        <p:nvSpPr>
          <p:cNvPr id="4" name="Slide Number Placeholder 3"/>
          <p:cNvSpPr>
            <a:spLocks noGrp="1"/>
          </p:cNvSpPr>
          <p:nvPr>
            <p:ph type="sldNum" sz="quarter" idx="10"/>
          </p:nvPr>
        </p:nvSpPr>
        <p:spPr/>
        <p:txBody>
          <a:bodyPr/>
          <a:lstStyle/>
          <a:p>
            <a:fld id="{04DB125D-6C66-4B2F-AC53-C0164F6FF573}" type="slidenum">
              <a:rPr lang="en-US" smtClean="0"/>
              <a:t>8</a:t>
            </a:fld>
            <a:endParaRPr lang="en-US"/>
          </a:p>
        </p:txBody>
      </p:sp>
    </p:spTree>
    <p:extLst>
      <p:ext uri="{BB962C8B-B14F-4D97-AF65-F5344CB8AC3E}">
        <p14:creationId xmlns:p14="http://schemas.microsoft.com/office/powerpoint/2010/main" val="1434159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b="0" i="0" kern="1200" dirty="0" smtClean="0">
                <a:solidFill>
                  <a:schemeClr val="tx1"/>
                </a:solidFill>
                <a:effectLst/>
                <a:latin typeface="+mn-lt"/>
                <a:ea typeface="+mn-ea"/>
                <a:cs typeface="+mn-cs"/>
              </a:rPr>
              <a:t>לשעת </a:t>
            </a:r>
            <a:r>
              <a:rPr lang="he-IL" sz="1200" b="0" i="0" kern="1200" dirty="0" err="1" smtClean="0">
                <a:solidFill>
                  <a:schemeClr val="tx1"/>
                </a:solidFill>
                <a:effectLst/>
                <a:latin typeface="+mn-lt"/>
                <a:ea typeface="+mn-ea"/>
                <a:cs typeface="+mn-cs"/>
              </a:rPr>
              <a:t>חירום:הגדה</a:t>
            </a:r>
            <a:r>
              <a:rPr lang="he-IL" sz="1200" b="0" i="0" kern="1200" dirty="0" smtClean="0">
                <a:solidFill>
                  <a:schemeClr val="tx1"/>
                </a:solidFill>
                <a:effectLst/>
                <a:latin typeface="+mn-lt"/>
                <a:ea typeface="+mn-ea"/>
                <a:cs typeface="+mn-cs"/>
              </a:rPr>
              <a:t> מקוצרת לשעת חירום. תל אביב תשכ"ז (1967).</a:t>
            </a:r>
          </a:p>
          <a:p>
            <a:pPr algn="r" rtl="1"/>
            <a:r>
              <a:rPr lang="he-IL" sz="1200" b="0" i="0" kern="1200" dirty="0" smtClean="0">
                <a:solidFill>
                  <a:schemeClr val="tx1"/>
                </a:solidFill>
                <a:effectLst/>
                <a:latin typeface="+mn-lt"/>
                <a:ea typeface="+mn-ea"/>
                <a:cs typeface="+mn-cs"/>
              </a:rPr>
              <a:t>נערכה על ידי הרב הראשי לצה"ל שלמה גורן בראשית ימי הכוננות למלחמת ששת הימים. </a:t>
            </a:r>
          </a:p>
          <a:p>
            <a:pPr algn="r" rtl="1"/>
            <a:endParaRPr lang="he-IL" dirty="0" smtClean="0"/>
          </a:p>
          <a:p>
            <a:pPr algn="r" rtl="1"/>
            <a:r>
              <a:rPr lang="he-IL" dirty="0" smtClean="0"/>
              <a:t>העצמאות 1952</a:t>
            </a:r>
            <a:r>
              <a:rPr lang="he-IL" sz="1200" b="0" i="0" kern="1200" dirty="0" smtClean="0">
                <a:solidFill>
                  <a:schemeClr val="tx1"/>
                </a:solidFill>
                <a:effectLst/>
                <a:latin typeface="+mn-lt"/>
                <a:ea typeface="+mn-ea"/>
                <a:cs typeface="+mn-cs"/>
              </a:rPr>
              <a:t>בשנת 1952 פרסם ענף ההסברה של צה"ל בשיתוף מפקדת קצין תרבות ראשי את </a:t>
            </a:r>
            <a:r>
              <a:rPr lang="he-IL" sz="1200" b="1" i="0" u="none" strike="noStrike" kern="1200" dirty="0" smtClean="0">
                <a:solidFill>
                  <a:schemeClr val="tx1"/>
                </a:solidFill>
                <a:effectLst/>
                <a:latin typeface="+mn-lt"/>
                <a:ea typeface="+mn-ea"/>
                <a:cs typeface="+mn-cs"/>
                <a:hlinkClick r:id="rId3"/>
              </a:rPr>
              <a:t>הגדת העצמאות</a:t>
            </a:r>
            <a:r>
              <a:rPr lang="he-IL" sz="1200" b="0" i="0" kern="1200" dirty="0" smtClean="0">
                <a:solidFill>
                  <a:schemeClr val="tx1"/>
                </a:solidFill>
                <a:effectLst/>
                <a:latin typeface="+mn-lt"/>
                <a:ea typeface="+mn-ea"/>
                <a:cs typeface="+mn-cs"/>
              </a:rPr>
              <a:t>. ההגדה, שהוצאתה לאור הייתה ביוזמת שר החינוך דאז בן ציון דינור, חוברה ועובדה על ידי הסופר אהרן מגד.  </a:t>
            </a:r>
          </a:p>
          <a:p>
            <a:pPr algn="r" rtl="1"/>
            <a:r>
              <a:rPr lang="he-IL" sz="1200" b="0" i="0" kern="1200" dirty="0" smtClean="0">
                <a:solidFill>
                  <a:schemeClr val="tx1"/>
                </a:solidFill>
                <a:effectLst/>
                <a:latin typeface="+mn-lt"/>
                <a:ea typeface="+mn-ea"/>
                <a:cs typeface="+mn-cs"/>
              </a:rPr>
              <a:t/>
            </a:r>
            <a:br>
              <a:rPr lang="he-IL" sz="1200" b="0" i="0" kern="1200" dirty="0" smtClean="0">
                <a:solidFill>
                  <a:schemeClr val="tx1"/>
                </a:solidFill>
                <a:effectLst/>
                <a:latin typeface="+mn-lt"/>
                <a:ea typeface="+mn-ea"/>
                <a:cs typeface="+mn-cs"/>
              </a:rPr>
            </a:br>
            <a:r>
              <a:rPr lang="he-IL" sz="1200" b="0" i="0" kern="1200" dirty="0" smtClean="0">
                <a:solidFill>
                  <a:schemeClr val="tx1"/>
                </a:solidFill>
                <a:effectLst/>
                <a:latin typeface="+mn-lt"/>
                <a:ea typeface="+mn-ea"/>
                <a:cs typeface="+mn-cs"/>
              </a:rPr>
              <a:t>סדר ההגדה נבנה במתכונת הגדה של פסח כאשר תחילת ראשי הפרקים הבנויים על לשון ההגדה הודגשו והמשכם שונה: "</a:t>
            </a:r>
            <a:r>
              <a:rPr lang="he-IL" sz="1200" b="1" i="0" kern="1200" dirty="0" smtClean="0">
                <a:solidFill>
                  <a:schemeClr val="tx1"/>
                </a:solidFill>
                <a:effectLst/>
                <a:latin typeface="+mn-lt"/>
                <a:ea typeface="+mn-ea"/>
                <a:cs typeface="+mn-cs"/>
              </a:rPr>
              <a:t>עבדים היינו</a:t>
            </a:r>
            <a:r>
              <a:rPr lang="he-IL" sz="1200" b="0" i="0" kern="1200" dirty="0" smtClean="0">
                <a:solidFill>
                  <a:schemeClr val="tx1"/>
                </a:solidFill>
                <a:effectLst/>
                <a:latin typeface="+mn-lt"/>
                <a:ea typeface="+mn-ea"/>
                <a:cs typeface="+mn-cs"/>
              </a:rPr>
              <a:t> לגויים בכל הארצות... </a:t>
            </a:r>
            <a:r>
              <a:rPr lang="he-IL" sz="1200" b="1" i="0" kern="1200" dirty="0" smtClean="0">
                <a:solidFill>
                  <a:schemeClr val="tx1"/>
                </a:solidFill>
                <a:effectLst/>
                <a:latin typeface="+mn-lt"/>
                <a:ea typeface="+mn-ea"/>
                <a:cs typeface="+mn-cs"/>
              </a:rPr>
              <a:t>צא ולמד</a:t>
            </a:r>
            <a:r>
              <a:rPr lang="he-IL" sz="1200" b="0" i="0" kern="1200" dirty="0" smtClean="0">
                <a:solidFill>
                  <a:schemeClr val="tx1"/>
                </a:solidFill>
                <a:effectLst/>
                <a:latin typeface="+mn-lt"/>
                <a:ea typeface="+mn-ea"/>
                <a:cs typeface="+mn-cs"/>
              </a:rPr>
              <a:t> מה בקשו הערבים לעשות לנו...</a:t>
            </a:r>
            <a:r>
              <a:rPr lang="he-IL" sz="1200" b="1" i="0" kern="1200" dirty="0" smtClean="0">
                <a:solidFill>
                  <a:schemeClr val="tx1"/>
                </a:solidFill>
                <a:effectLst/>
                <a:latin typeface="+mn-lt"/>
                <a:ea typeface="+mn-ea"/>
                <a:cs typeface="+mn-cs"/>
              </a:rPr>
              <a:t>וישימו עלינו</a:t>
            </a:r>
            <a:r>
              <a:rPr lang="he-IL" sz="1200" b="0" i="0" kern="1200" dirty="0" smtClean="0">
                <a:solidFill>
                  <a:schemeClr val="tx1"/>
                </a:solidFill>
                <a:effectLst/>
                <a:latin typeface="+mn-lt"/>
                <a:ea typeface="+mn-ea"/>
                <a:cs typeface="+mn-cs"/>
              </a:rPr>
              <a:t> הבריטים המושלים בארץ נציבים ושוטרים ...</a:t>
            </a:r>
            <a:r>
              <a:rPr lang="he-IL" sz="1200" b="1" i="0" kern="1200" dirty="0" smtClean="0">
                <a:solidFill>
                  <a:schemeClr val="tx1"/>
                </a:solidFill>
                <a:effectLst/>
                <a:latin typeface="+mn-lt"/>
                <a:ea typeface="+mn-ea"/>
                <a:cs typeface="+mn-cs"/>
              </a:rPr>
              <a:t>ויהי בחצי הלילה</a:t>
            </a:r>
            <a:r>
              <a:rPr lang="he-IL" sz="1200" b="0" i="0" kern="1200" dirty="0" smtClean="0">
                <a:solidFill>
                  <a:schemeClr val="tx1"/>
                </a:solidFill>
                <a:effectLst/>
                <a:latin typeface="+mn-lt"/>
                <a:ea typeface="+mn-ea"/>
                <a:cs typeface="+mn-cs"/>
              </a:rPr>
              <a:t> ליל ה-29 לנובמבר... </a:t>
            </a:r>
            <a:r>
              <a:rPr lang="he-IL" sz="1200" b="1" i="0" kern="1200" dirty="0" smtClean="0">
                <a:solidFill>
                  <a:schemeClr val="tx1"/>
                </a:solidFill>
                <a:effectLst/>
                <a:latin typeface="+mn-lt"/>
                <a:ea typeface="+mn-ea"/>
                <a:cs typeface="+mn-cs"/>
              </a:rPr>
              <a:t>כמה מעלות טובות לצבא עלינו</a:t>
            </a:r>
            <a:r>
              <a:rPr lang="he-IL" sz="1200" b="0" i="0" kern="1200" dirty="0" smtClean="0">
                <a:solidFill>
                  <a:schemeClr val="tx1"/>
                </a:solidFill>
                <a:effectLst/>
                <a:latin typeface="+mn-lt"/>
                <a:ea typeface="+mn-ea"/>
                <a:cs typeface="+mn-cs"/>
              </a:rPr>
              <a:t>" ועוד.</a:t>
            </a:r>
          </a:p>
          <a:p>
            <a:pPr algn="r" rtl="1"/>
            <a:endParaRPr lang="en-US" dirty="0"/>
          </a:p>
        </p:txBody>
      </p:sp>
      <p:sp>
        <p:nvSpPr>
          <p:cNvPr id="4" name="Slide Number Placeholder 3"/>
          <p:cNvSpPr>
            <a:spLocks noGrp="1"/>
          </p:cNvSpPr>
          <p:nvPr>
            <p:ph type="sldNum" sz="quarter" idx="10"/>
          </p:nvPr>
        </p:nvSpPr>
        <p:spPr/>
        <p:txBody>
          <a:bodyPr/>
          <a:lstStyle/>
          <a:p>
            <a:fld id="{04DB125D-6C66-4B2F-AC53-C0164F6FF573}" type="slidenum">
              <a:rPr lang="en-US" smtClean="0"/>
              <a:t>9</a:t>
            </a:fld>
            <a:endParaRPr lang="en-US"/>
          </a:p>
        </p:txBody>
      </p:sp>
    </p:spTree>
    <p:extLst>
      <p:ext uri="{BB962C8B-B14F-4D97-AF65-F5344CB8AC3E}">
        <p14:creationId xmlns:p14="http://schemas.microsoft.com/office/powerpoint/2010/main" val="2893039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b="0" i="0" kern="1200" dirty="0" smtClean="0">
                <a:solidFill>
                  <a:schemeClr val="tx1"/>
                </a:solidFill>
                <a:effectLst/>
                <a:latin typeface="+mn-lt"/>
                <a:ea typeface="+mn-ea"/>
                <a:cs typeface="+mn-cs"/>
              </a:rPr>
              <a:t>המעיין ב"הגדת החירות" כאילו נוכח באירוע סוריאליסטי, הזוי משהו, השאול מעולמות רחוקים, שעם הזמן פסו ועברו מהעולם.</a:t>
            </a:r>
          </a:p>
          <a:p>
            <a:pPr algn="r" rtl="1"/>
            <a:r>
              <a:rPr lang="he-IL" sz="1200" b="0" i="0" kern="1200" dirty="0" smtClean="0">
                <a:solidFill>
                  <a:schemeClr val="tx1"/>
                </a:solidFill>
                <a:effectLst/>
                <a:latin typeface="+mn-lt"/>
                <a:ea typeface="+mn-ea"/>
                <a:cs typeface="+mn-cs"/>
              </a:rPr>
              <a:t> </a:t>
            </a:r>
          </a:p>
          <a:p>
            <a:pPr algn="r" rtl="1"/>
            <a:r>
              <a:rPr lang="he-IL" sz="1200" b="0" i="0" kern="1200" dirty="0" smtClean="0">
                <a:solidFill>
                  <a:schemeClr val="tx1"/>
                </a:solidFill>
                <a:effectLst/>
                <a:latin typeface="+mn-lt"/>
                <a:ea typeface="+mn-ea"/>
                <a:cs typeface="+mn-cs"/>
              </a:rPr>
              <a:t>"הגדת החירות" יצאה לאור לכבוד חג הפסח בשנת תשי"ג - 1953 על ידי חוג הנוער המתקדם בחיפה. ייתכן שמדובר בארגון הנוער שהיה קשור "בחטיבת השמאל" של משה סנה, שהוצא ממפ"ם בסוף ינואר 1953, טרם הצטרפותה למק"י (מפלגה קומוניסטית ישראלית). על עטיפת ההגדה איור של מצעד חופש - דמויות אלמוניות צועדות בטור, כאשר בראשן צועדת דמות שרירית וחזקה, הנושאת בגאון את הדגל האדום.</a:t>
            </a:r>
          </a:p>
          <a:p>
            <a:pPr algn="r" rtl="1"/>
            <a:r>
              <a:rPr lang="he-IL" sz="1200" b="0" i="0" kern="1200" dirty="0" smtClean="0">
                <a:solidFill>
                  <a:schemeClr val="tx1"/>
                </a:solidFill>
                <a:effectLst/>
                <a:latin typeface="+mn-lt"/>
                <a:ea typeface="+mn-ea"/>
                <a:cs typeface="+mn-cs"/>
              </a:rPr>
              <a:t> </a:t>
            </a:r>
          </a:p>
          <a:p>
            <a:pPr algn="r" rtl="1"/>
            <a:r>
              <a:rPr lang="he-IL" sz="1200" b="0" i="0" kern="1200" dirty="0" smtClean="0">
                <a:solidFill>
                  <a:schemeClr val="tx1"/>
                </a:solidFill>
                <a:effectLst/>
                <a:latin typeface="+mn-lt"/>
                <a:ea typeface="+mn-ea"/>
                <a:cs typeface="+mn-cs"/>
              </a:rPr>
              <a:t>ההגדה הוקדשה לזכר סטאלין, שנפטר זמן קצר לפני פסח באותה שנה. בעמוד הפנימי הפותח את ההגדה עומדת דמותו של החבר יוסף וויסריונוביץ' סטאלין, במדי </a:t>
            </a:r>
            <a:r>
              <a:rPr lang="he-IL" sz="1200" b="0" i="0" kern="1200" dirty="0" err="1" smtClean="0">
                <a:solidFill>
                  <a:schemeClr val="tx1"/>
                </a:solidFill>
                <a:effectLst/>
                <a:latin typeface="+mn-lt"/>
                <a:ea typeface="+mn-ea"/>
                <a:cs typeface="+mn-cs"/>
              </a:rPr>
              <a:t>המרשל</a:t>
            </a:r>
            <a:r>
              <a:rPr lang="he-IL" sz="1200" b="0" i="0" kern="1200" dirty="0" smtClean="0">
                <a:solidFill>
                  <a:schemeClr val="tx1"/>
                </a:solidFill>
                <a:effectLst/>
                <a:latin typeface="+mn-lt"/>
                <a:ea typeface="+mn-ea"/>
                <a:cs typeface="+mn-cs"/>
              </a:rPr>
              <a:t> שלו, כמבשר החופש והחירות. בכותרת בתוך מסגרת אבלות שחורה נכתב: "הגדה זו מוקדשת למנהיג הנאבקים לשחרור לאומי סוציאלי, יוסף וויסריונוביץ' סטאלין</a:t>
            </a:r>
            <a:r>
              <a:rPr lang="he-IL" sz="1200" b="1" i="0" kern="1200" dirty="0" smtClean="0">
                <a:solidFill>
                  <a:schemeClr val="tx1"/>
                </a:solidFill>
                <a:effectLst/>
                <a:latin typeface="+mn-lt"/>
                <a:ea typeface="+mn-ea"/>
                <a:cs typeface="+mn-cs"/>
              </a:rPr>
              <a:t>"</a:t>
            </a:r>
            <a:r>
              <a:rPr lang="he-IL" sz="1200" b="0" i="0" kern="1200" dirty="0" smtClean="0">
                <a:solidFill>
                  <a:schemeClr val="tx1"/>
                </a:solidFill>
                <a:effectLst/>
                <a:latin typeface="+mn-lt"/>
                <a:ea typeface="+mn-ea"/>
                <a:cs typeface="+mn-cs"/>
              </a:rPr>
              <a:t>.</a:t>
            </a:r>
          </a:p>
          <a:p>
            <a:pPr algn="r" rtl="1"/>
            <a:r>
              <a:rPr lang="he-IL" sz="1200" b="0" i="0" kern="1200" dirty="0" smtClean="0">
                <a:solidFill>
                  <a:schemeClr val="tx1"/>
                </a:solidFill>
                <a:effectLst/>
                <a:latin typeface="+mn-lt"/>
                <a:ea typeface="+mn-ea"/>
                <a:cs typeface="+mn-cs"/>
              </a:rPr>
              <a:t> </a:t>
            </a:r>
          </a:p>
          <a:p>
            <a:pPr algn="r" rtl="1"/>
            <a:r>
              <a:rPr lang="he-IL" sz="1200" b="1" i="0" kern="1200" dirty="0" smtClean="0">
                <a:solidFill>
                  <a:schemeClr val="tx1"/>
                </a:solidFill>
                <a:effectLst/>
                <a:latin typeface="+mn-lt"/>
                <a:ea typeface="+mn-ea"/>
                <a:cs typeface="+mn-cs"/>
              </a:rPr>
              <a:t>ועוד נכתב בהגדת החירות:</a:t>
            </a:r>
            <a:endParaRPr lang="he-IL" sz="1200" b="0" i="0" kern="1200" dirty="0" smtClean="0">
              <a:solidFill>
                <a:schemeClr val="tx1"/>
              </a:solidFill>
              <a:effectLst/>
              <a:latin typeface="+mn-lt"/>
              <a:ea typeface="+mn-ea"/>
              <a:cs typeface="+mn-cs"/>
            </a:endParaRPr>
          </a:p>
          <a:p>
            <a:pPr algn="r" rtl="1"/>
            <a:r>
              <a:rPr lang="he-IL" sz="1200" b="0" i="0" kern="1200" dirty="0" smtClean="0">
                <a:solidFill>
                  <a:schemeClr val="tx1"/>
                </a:solidFill>
                <a:effectLst/>
                <a:latin typeface="+mn-lt"/>
                <a:ea typeface="+mn-ea"/>
                <a:cs typeface="+mn-cs"/>
              </a:rPr>
              <a:t>"וכפי שפסח הוא אביב השנה, כך הקומוניזם הוא אביב האנושות - הגשמת חלומות הדורות אשר קדמו לנו. ברוך אתה חג הפסח לדורי דורות!"</a:t>
            </a:r>
          </a:p>
          <a:p>
            <a:pPr algn="r" rtl="1"/>
            <a:r>
              <a:rPr lang="he-IL" sz="1200" b="0" i="0" kern="1200" dirty="0" smtClean="0">
                <a:solidFill>
                  <a:schemeClr val="tx1"/>
                </a:solidFill>
                <a:effectLst/>
                <a:latin typeface="+mn-lt"/>
                <a:ea typeface="+mn-ea"/>
                <a:cs typeface="+mn-cs"/>
              </a:rPr>
              <a:t>התמליל להגדה משלב את סיפור יציאת מצרים עם טקסטים מעולם המהפכה הסוציאליסטית, מתובלים בשיריהם של </a:t>
            </a:r>
            <a:r>
              <a:rPr lang="he-IL" sz="1200" b="0" i="0" kern="1200" dirty="0" err="1" smtClean="0">
                <a:solidFill>
                  <a:schemeClr val="tx1"/>
                </a:solidFill>
                <a:effectLst/>
                <a:latin typeface="+mn-lt"/>
                <a:ea typeface="+mn-ea"/>
                <a:cs typeface="+mn-cs"/>
              </a:rPr>
              <a:t>ולדמיר</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מיאקובסקי</a:t>
            </a:r>
            <a:r>
              <a:rPr lang="he-IL" sz="1200" b="0" i="0" kern="1200" dirty="0" smtClean="0">
                <a:solidFill>
                  <a:schemeClr val="tx1"/>
                </a:solidFill>
                <a:effectLst/>
                <a:latin typeface="+mn-lt"/>
                <a:ea typeface="+mn-ea"/>
                <a:cs typeface="+mn-cs"/>
              </a:rPr>
              <a:t>, אלכסנדר פן, יהודה שרת ועוד.</a:t>
            </a:r>
          </a:p>
          <a:p>
            <a:pPr algn="r" rtl="1"/>
            <a:r>
              <a:rPr lang="he-IL" sz="1200" b="0" i="0" kern="1200" dirty="0" smtClean="0">
                <a:solidFill>
                  <a:schemeClr val="tx1"/>
                </a:solidFill>
                <a:effectLst/>
                <a:latin typeface="+mn-lt"/>
                <a:ea typeface="+mn-ea"/>
                <a:cs typeface="+mn-cs"/>
              </a:rPr>
              <a:t> </a:t>
            </a:r>
          </a:p>
          <a:p>
            <a:pPr algn="r" rtl="1"/>
            <a:r>
              <a:rPr lang="he-IL" sz="1200" b="0" i="0" kern="1200" dirty="0" smtClean="0">
                <a:solidFill>
                  <a:schemeClr val="tx1"/>
                </a:solidFill>
                <a:effectLst/>
                <a:latin typeface="+mn-lt"/>
                <a:ea typeface="+mn-ea"/>
                <a:cs typeface="+mn-cs"/>
              </a:rPr>
              <a:t>יש אירוניה רבה בהגדה המוקדשת למנהיג שדיכא עמים ואנשים, ולא היסס לכלוא ולהרוג מתנגדים למשטרו, בהם יהודים רבים.</a:t>
            </a:r>
          </a:p>
          <a:p>
            <a:pPr algn="r" rtl="1"/>
            <a:endParaRPr lang="he-IL" dirty="0" smtClean="0"/>
          </a:p>
          <a:p>
            <a:pPr algn="r" rtl="1"/>
            <a:r>
              <a:rPr lang="he-IL" b="1" dirty="0" smtClean="0"/>
              <a:t>כנרת </a:t>
            </a:r>
            <a:r>
              <a:rPr lang="he-IL" sz="1200" b="0" i="0" kern="1200" dirty="0" smtClean="0">
                <a:solidFill>
                  <a:schemeClr val="tx1"/>
                </a:solidFill>
                <a:effectLst/>
                <a:latin typeface="+mn-lt"/>
                <a:ea typeface="+mn-ea"/>
                <a:cs typeface="+mn-cs"/>
              </a:rPr>
              <a:t>הגדה של פסח, כנרת. תרצ"ט [1939], תש"ב [1942], תש"ו [1946].</a:t>
            </a:r>
            <a:r>
              <a:rPr lang="he-IL" dirty="0" smtClean="0"/>
              <a:t/>
            </a:r>
            <a:br>
              <a:rPr lang="he-IL" dirty="0" smtClean="0"/>
            </a:br>
            <a:r>
              <a:rPr lang="he-IL" sz="1200" b="0" i="0" kern="1200" dirty="0" smtClean="0">
                <a:solidFill>
                  <a:schemeClr val="tx1"/>
                </a:solidFill>
                <a:effectLst/>
                <a:latin typeface="+mn-lt"/>
                <a:ea typeface="+mn-ea"/>
                <a:cs typeface="+mn-cs"/>
              </a:rPr>
              <a:t>שלש הגדות לא מסורתיות, כתב-יד משוכפל בסטנסיל, עם איורים. בהגדת תרצ"ט, דף "ל' שנים לכנרת, כ"ה לקבוצה"; </a:t>
            </a:r>
            <a:endParaRPr lang="en-US" dirty="0"/>
          </a:p>
        </p:txBody>
      </p:sp>
      <p:sp>
        <p:nvSpPr>
          <p:cNvPr id="4" name="Slide Number Placeholder 3"/>
          <p:cNvSpPr>
            <a:spLocks noGrp="1"/>
          </p:cNvSpPr>
          <p:nvPr>
            <p:ph type="sldNum" sz="quarter" idx="10"/>
          </p:nvPr>
        </p:nvSpPr>
        <p:spPr/>
        <p:txBody>
          <a:bodyPr/>
          <a:lstStyle/>
          <a:p>
            <a:fld id="{04DB125D-6C66-4B2F-AC53-C0164F6FF573}" type="slidenum">
              <a:rPr lang="en-US" smtClean="0"/>
              <a:t>10</a:t>
            </a:fld>
            <a:endParaRPr lang="en-US"/>
          </a:p>
        </p:txBody>
      </p:sp>
    </p:spTree>
    <p:extLst>
      <p:ext uri="{BB962C8B-B14F-4D97-AF65-F5344CB8AC3E}">
        <p14:creationId xmlns:p14="http://schemas.microsoft.com/office/powerpoint/2010/main" val="10528659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b="1" i="0" kern="1200" dirty="0" smtClean="0">
                <a:solidFill>
                  <a:schemeClr val="tx1"/>
                </a:solidFill>
                <a:effectLst/>
                <a:latin typeface="+mn-lt"/>
                <a:ea typeface="+mn-ea"/>
                <a:cs typeface="+mn-cs"/>
              </a:rPr>
              <a:t>גם עיוורים צריכים הגדה</a:t>
            </a:r>
            <a:endParaRPr lang="he-IL" sz="1200" b="0" i="0" kern="1200" dirty="0" smtClean="0">
              <a:solidFill>
                <a:schemeClr val="tx1"/>
              </a:solidFill>
              <a:effectLst/>
              <a:latin typeface="+mn-lt"/>
              <a:ea typeface="+mn-ea"/>
              <a:cs typeface="+mn-cs"/>
            </a:endParaRPr>
          </a:p>
          <a:p>
            <a:pPr algn="r" rtl="1"/>
            <a:r>
              <a:rPr lang="he-IL" sz="1200" b="0" i="0" kern="1200" dirty="0" smtClean="0">
                <a:solidFill>
                  <a:schemeClr val="tx1"/>
                </a:solidFill>
                <a:effectLst/>
                <a:latin typeface="+mn-lt"/>
                <a:ea typeface="+mn-ea"/>
                <a:cs typeface="+mn-cs"/>
              </a:rPr>
              <a:t>היות שכך, אין להתפלא שגם עיוורים ומי שראייתם מוגבלת זקוקים להגדה ואינם רוצים להסתפק באמירת הטקסטים בעל פה. בספרייה הלאומית מצויות מספר הגדות לפסח בכתב ברייל. בסך-הכול יש בקטלוג הספרייה הלאומית </a:t>
            </a:r>
            <a:r>
              <a:rPr lang="he-IL" sz="1200" b="0" i="0" u="none" strike="noStrike" kern="1200" dirty="0" smtClean="0">
                <a:solidFill>
                  <a:schemeClr val="tx1"/>
                </a:solidFill>
                <a:effectLst/>
                <a:latin typeface="+mn-lt"/>
                <a:ea typeface="+mn-ea"/>
                <a:cs typeface="+mn-cs"/>
                <a:hlinkClick r:id="rId3" tooltip="הגדות ברייל בקטלוג הספרייה"/>
              </a:rPr>
              <a:t>שבע הגדות בברייל</a:t>
            </a:r>
            <a:r>
              <a:rPr lang="he-IL" sz="1200" b="0" i="0" kern="1200" dirty="0" smtClean="0">
                <a:solidFill>
                  <a:schemeClr val="tx1"/>
                </a:solidFill>
                <a:effectLst/>
                <a:latin typeface="+mn-lt"/>
                <a:ea typeface="+mn-ea"/>
                <a:cs typeface="+mn-cs"/>
              </a:rPr>
              <a:t>. שש מהן הודפסו בארץ על ידי מוסדות שונים העוסקים בטיפול באוכלוסיית העיוורים, בעיקר בשנים האחרונות, ואילו הגדה אחת הודפסה בארצות הברית לפני עשורים אחדים.   </a:t>
            </a:r>
          </a:p>
          <a:p>
            <a:pPr algn="r" rtl="1"/>
            <a:r>
              <a:rPr lang="he-IL" sz="1200" b="0" i="0" kern="1200" dirty="0" smtClean="0">
                <a:solidFill>
                  <a:schemeClr val="tx1"/>
                </a:solidFill>
                <a:effectLst/>
                <a:latin typeface="+mn-lt"/>
                <a:ea typeface="+mn-ea"/>
                <a:cs typeface="+mn-cs"/>
              </a:rPr>
              <a:t> גדות הראשונות בכתב ברייל הודפסו אכן בארצות הברית בראשית שנות ה-50 של המאה העשרים. לאחרונה, רכשה הספרייה הלאומית הגדה בכתב ברייל שמקורה בארצות הברית, והיא ככל הנראה אחת ההגדות הראשונות מסוג זה שהודפסו אי-פעם.</a:t>
            </a:r>
          </a:p>
          <a:p>
            <a:r>
              <a:rPr lang="he-IL" sz="1200" b="0" i="0" kern="1200" dirty="0" smtClean="0">
                <a:solidFill>
                  <a:schemeClr val="tx1"/>
                </a:solidFill>
                <a:effectLst/>
                <a:latin typeface="+mn-lt"/>
                <a:ea typeface="+mn-ea"/>
                <a:cs typeface="+mn-cs"/>
              </a:rPr>
              <a:t> </a:t>
            </a:r>
          </a:p>
          <a:p>
            <a:pPr algn="r" rtl="1"/>
            <a:endParaRPr lang="en-US" dirty="0"/>
          </a:p>
        </p:txBody>
      </p:sp>
      <p:sp>
        <p:nvSpPr>
          <p:cNvPr id="4" name="Slide Number Placeholder 3"/>
          <p:cNvSpPr>
            <a:spLocks noGrp="1"/>
          </p:cNvSpPr>
          <p:nvPr>
            <p:ph type="sldNum" sz="quarter" idx="10"/>
          </p:nvPr>
        </p:nvSpPr>
        <p:spPr/>
        <p:txBody>
          <a:bodyPr/>
          <a:lstStyle/>
          <a:p>
            <a:fld id="{04DB125D-6C66-4B2F-AC53-C0164F6FF573}" type="slidenum">
              <a:rPr lang="en-US" smtClean="0"/>
              <a:t>12</a:t>
            </a:fld>
            <a:endParaRPr lang="en-US"/>
          </a:p>
        </p:txBody>
      </p:sp>
    </p:spTree>
    <p:extLst>
      <p:ext uri="{BB962C8B-B14F-4D97-AF65-F5344CB8AC3E}">
        <p14:creationId xmlns:p14="http://schemas.microsoft.com/office/powerpoint/2010/main" val="1717476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DB125D-6C66-4B2F-AC53-C0164F6FF573}" type="slidenum">
              <a:rPr lang="en-US" smtClean="0"/>
              <a:t>13</a:t>
            </a:fld>
            <a:endParaRPr lang="en-US"/>
          </a:p>
        </p:txBody>
      </p:sp>
    </p:spTree>
    <p:extLst>
      <p:ext uri="{BB962C8B-B14F-4D97-AF65-F5344CB8AC3E}">
        <p14:creationId xmlns:p14="http://schemas.microsoft.com/office/powerpoint/2010/main" val="3801531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b="0" i="0" kern="1200" dirty="0" smtClean="0">
                <a:solidFill>
                  <a:schemeClr val="tx1"/>
                </a:solidFill>
                <a:effectLst/>
                <a:latin typeface="+mn-lt"/>
                <a:ea typeface="+mn-ea"/>
                <a:cs typeface="+mn-cs"/>
              </a:rPr>
              <a:t>זאב </a:t>
            </a:r>
            <a:r>
              <a:rPr lang="he-IL" sz="1200" b="0" i="0" kern="1200" dirty="0" err="1" smtClean="0">
                <a:solidFill>
                  <a:schemeClr val="tx1"/>
                </a:solidFill>
                <a:effectLst/>
                <a:latin typeface="+mn-lt"/>
                <a:ea typeface="+mn-ea"/>
                <a:cs typeface="+mn-cs"/>
              </a:rPr>
              <a:t>אנגלמאיר</a:t>
            </a:r>
            <a:r>
              <a:rPr lang="he-IL" sz="1200" b="0" i="0" kern="1200" dirty="0" smtClean="0">
                <a:solidFill>
                  <a:schemeClr val="tx1"/>
                </a:solidFill>
                <a:effectLst/>
                <a:latin typeface="+mn-lt"/>
                <a:ea typeface="+mn-ea"/>
                <a:cs typeface="+mn-cs"/>
              </a:rPr>
              <a:t> הוא אמן, צייר קומיקס והומוריסטן </a:t>
            </a:r>
            <a:r>
              <a:rPr lang="he-IL" sz="1200" b="0" i="0" kern="1200" dirty="0" err="1" smtClean="0">
                <a:solidFill>
                  <a:schemeClr val="tx1"/>
                </a:solidFill>
                <a:effectLst/>
                <a:latin typeface="+mn-lt"/>
                <a:ea typeface="+mn-ea"/>
                <a:cs typeface="+mn-cs"/>
              </a:rPr>
              <a:t>ישראלי,והוא</a:t>
            </a:r>
            <a:r>
              <a:rPr lang="he-IL" sz="1200" b="0" i="0" kern="1200" dirty="0" smtClean="0">
                <a:solidFill>
                  <a:schemeClr val="tx1"/>
                </a:solidFill>
                <a:effectLst/>
                <a:latin typeface="+mn-lt"/>
                <a:ea typeface="+mn-ea"/>
                <a:cs typeface="+mn-cs"/>
              </a:rPr>
              <a:t> כנראה המאייר היחיד בארץ שהמילה מאייר מסתתרת בשמו, </a:t>
            </a:r>
            <a:r>
              <a:rPr lang="he-IL" sz="1200" b="0" i="0" kern="1200" dirty="0" err="1" smtClean="0">
                <a:solidFill>
                  <a:schemeClr val="tx1"/>
                </a:solidFill>
                <a:effectLst/>
                <a:latin typeface="+mn-lt"/>
                <a:ea typeface="+mn-ea"/>
                <a:cs typeface="+mn-cs"/>
              </a:rPr>
              <a:t>אנגלמאייר</a:t>
            </a:r>
            <a:r>
              <a:rPr lang="he-IL" sz="1200" b="0" i="0" kern="1200" dirty="0" smtClean="0">
                <a:solidFill>
                  <a:schemeClr val="tx1"/>
                </a:solidFill>
                <a:effectLst/>
                <a:latin typeface="+mn-lt"/>
                <a:ea typeface="+mn-ea"/>
                <a:cs typeface="+mn-cs"/>
              </a:rPr>
              <a:t>.</a:t>
            </a:r>
            <a:endParaRPr lang="en-US" dirty="0"/>
          </a:p>
        </p:txBody>
      </p:sp>
      <p:sp>
        <p:nvSpPr>
          <p:cNvPr id="4" name="Slide Number Placeholder 3"/>
          <p:cNvSpPr>
            <a:spLocks noGrp="1"/>
          </p:cNvSpPr>
          <p:nvPr>
            <p:ph type="sldNum" sz="quarter" idx="10"/>
          </p:nvPr>
        </p:nvSpPr>
        <p:spPr/>
        <p:txBody>
          <a:bodyPr/>
          <a:lstStyle/>
          <a:p>
            <a:fld id="{04DB125D-6C66-4B2F-AC53-C0164F6FF573}" type="slidenum">
              <a:rPr lang="en-US" smtClean="0"/>
              <a:t>15</a:t>
            </a:fld>
            <a:endParaRPr lang="en-US"/>
          </a:p>
        </p:txBody>
      </p:sp>
    </p:spTree>
    <p:extLst>
      <p:ext uri="{BB962C8B-B14F-4D97-AF65-F5344CB8AC3E}">
        <p14:creationId xmlns:p14="http://schemas.microsoft.com/office/powerpoint/2010/main" val="36055987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he-IL" sz="1200" b="0" i="0" kern="1200" dirty="0" smtClean="0">
                <a:solidFill>
                  <a:schemeClr val="tx1"/>
                </a:solidFill>
                <a:effectLst/>
                <a:latin typeface="+mn-lt"/>
                <a:ea typeface="+mn-ea"/>
                <a:cs typeface="+mn-cs"/>
              </a:rPr>
              <a:t>למבוגרים שרוצים להעמיק במסורת, מומלץ לקרוא את ההגדה בעריכת הסופר המוערך ג'ונתן ספרן </a:t>
            </a:r>
            <a:r>
              <a:rPr lang="he-IL" sz="1200" b="0" i="0" kern="1200" dirty="0" err="1" smtClean="0">
                <a:solidFill>
                  <a:schemeClr val="tx1"/>
                </a:solidFill>
                <a:effectLst/>
                <a:latin typeface="+mn-lt"/>
                <a:ea typeface="+mn-ea"/>
                <a:cs typeface="+mn-cs"/>
              </a:rPr>
              <a:t>פויר</a:t>
            </a:r>
            <a:r>
              <a:rPr lang="he-IL" sz="1200" b="0" i="0" kern="1200" dirty="0" smtClean="0">
                <a:solidFill>
                  <a:schemeClr val="tx1"/>
                </a:solidFill>
                <a:effectLst/>
                <a:latin typeface="+mn-lt"/>
                <a:ea typeface="+mn-ea"/>
                <a:cs typeface="+mn-cs"/>
              </a:rPr>
              <a:t> שיצאה השנה בתרגום חדש לאנגלית של הסופר נתן </a:t>
            </a:r>
            <a:r>
              <a:rPr lang="he-IL" sz="1200" b="0" i="0" kern="1200" dirty="0" err="1" smtClean="0">
                <a:solidFill>
                  <a:schemeClr val="tx1"/>
                </a:solidFill>
                <a:effectLst/>
                <a:latin typeface="+mn-lt"/>
                <a:ea typeface="+mn-ea"/>
                <a:cs typeface="+mn-cs"/>
              </a:rPr>
              <a:t>אנגלנדר</a:t>
            </a:r>
            <a:r>
              <a:rPr lang="he-IL" sz="1200" b="0" i="0" kern="1200" dirty="0" smtClean="0">
                <a:solidFill>
                  <a:schemeClr val="tx1"/>
                </a:solidFill>
                <a:effectLst/>
                <a:latin typeface="+mn-lt"/>
                <a:ea typeface="+mn-ea"/>
                <a:cs typeface="+mn-cs"/>
              </a:rPr>
              <a:t>. הספר שממוקם במקום הראשון באתר אמזון ברשימות היהדות, הפילוסופיה, והחגים, מציע הערות פרובוקטיביות של הוגים יהודיים בכירים כמו ג'פרי גולדברג </a:t>
            </a:r>
            <a:r>
              <a:rPr lang="he-IL" sz="1200" b="0" i="0" kern="1200" dirty="0" err="1" smtClean="0">
                <a:solidFill>
                  <a:schemeClr val="tx1"/>
                </a:solidFill>
                <a:effectLst/>
                <a:latin typeface="+mn-lt"/>
                <a:ea typeface="+mn-ea"/>
                <a:cs typeface="+mn-cs"/>
              </a:rPr>
              <a:t>ונתניאל</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דויטש</a:t>
            </a:r>
            <a:r>
              <a:rPr lang="he-IL" sz="1200" b="0" i="0" kern="1200" dirty="0" smtClean="0">
                <a:solidFill>
                  <a:schemeClr val="tx1"/>
                </a:solidFill>
                <a:effectLst/>
                <a:latin typeface="+mn-lt"/>
                <a:ea typeface="+mn-ea"/>
                <a:cs typeface="+mn-cs"/>
              </a:rPr>
              <a:t> לטקסט החג המוכר. </a:t>
            </a:r>
            <a:endParaRPr lang="en-US" dirty="0"/>
          </a:p>
        </p:txBody>
      </p:sp>
      <p:sp>
        <p:nvSpPr>
          <p:cNvPr id="4" name="Slide Number Placeholder 3"/>
          <p:cNvSpPr>
            <a:spLocks noGrp="1"/>
          </p:cNvSpPr>
          <p:nvPr>
            <p:ph type="sldNum" sz="quarter" idx="10"/>
          </p:nvPr>
        </p:nvSpPr>
        <p:spPr/>
        <p:txBody>
          <a:bodyPr/>
          <a:lstStyle/>
          <a:p>
            <a:fld id="{04DB125D-6C66-4B2F-AC53-C0164F6FF573}" type="slidenum">
              <a:rPr lang="en-US" smtClean="0"/>
              <a:t>16</a:t>
            </a:fld>
            <a:endParaRPr lang="en-US"/>
          </a:p>
        </p:txBody>
      </p:sp>
    </p:spTree>
    <p:extLst>
      <p:ext uri="{BB962C8B-B14F-4D97-AF65-F5344CB8AC3E}">
        <p14:creationId xmlns:p14="http://schemas.microsoft.com/office/powerpoint/2010/main" val="37553233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4DB125D-6C66-4B2F-AC53-C0164F6FF573}" type="slidenum">
              <a:rPr lang="en-US" smtClean="0"/>
              <a:t>17</a:t>
            </a:fld>
            <a:endParaRPr lang="en-US"/>
          </a:p>
        </p:txBody>
      </p:sp>
    </p:spTree>
    <p:extLst>
      <p:ext uri="{BB962C8B-B14F-4D97-AF65-F5344CB8AC3E}">
        <p14:creationId xmlns:p14="http://schemas.microsoft.com/office/powerpoint/2010/main" val="10655622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sz="1200" b="0" i="0" kern="1200" dirty="0" smtClean="0">
                <a:solidFill>
                  <a:schemeClr val="tx1"/>
                </a:solidFill>
                <a:effectLst/>
                <a:latin typeface="+mn-lt"/>
                <a:ea typeface="+mn-ea"/>
                <a:cs typeface="+mn-cs"/>
              </a:rPr>
              <a:t>זהו פרויקט יפהפה, רב רבדים, שמוסיף להגדה המסורתית ערך מוסף. לפרויקט הצטרף הסופר נתן </a:t>
            </a:r>
            <a:r>
              <a:rPr lang="he-IL" sz="1200" b="0" i="0" kern="1200" dirty="0" err="1" smtClean="0">
                <a:solidFill>
                  <a:schemeClr val="tx1"/>
                </a:solidFill>
                <a:effectLst/>
                <a:latin typeface="+mn-lt"/>
                <a:ea typeface="+mn-ea"/>
                <a:cs typeface="+mn-cs"/>
              </a:rPr>
              <a:t>אנגלנדר</a:t>
            </a:r>
            <a:r>
              <a:rPr lang="he-IL" sz="1200" b="0" i="0" kern="1200" dirty="0" smtClean="0">
                <a:solidFill>
                  <a:schemeClr val="tx1"/>
                </a:solidFill>
                <a:effectLst/>
                <a:latin typeface="+mn-lt"/>
                <a:ea typeface="+mn-ea"/>
                <a:cs typeface="+mn-cs"/>
              </a:rPr>
              <a:t>, שבמשך שלוש שנים תירגם את ההגדה מחדש לאנגלית, והתרגום שלו מופיע לצד הטקסט המוכר בעברית ובארמית. </a:t>
            </a:r>
          </a:p>
          <a:p>
            <a:r>
              <a:rPr lang="he-IL" sz="1200" b="0" i="0" kern="1200" dirty="0" smtClean="0">
                <a:solidFill>
                  <a:schemeClr val="tx1"/>
                </a:solidFill>
                <a:effectLst/>
                <a:latin typeface="+mn-lt"/>
                <a:ea typeface="+mn-ea"/>
                <a:cs typeface="+mn-cs"/>
              </a:rPr>
              <a:t>בהגדה החדשה ישנם גם דברי פרשנות על נושאים שונים שעולים מן הטקסט. הפרשנים, שנבחרו בידי ספרן </a:t>
            </a:r>
            <a:r>
              <a:rPr lang="he-IL" sz="1200" b="0" i="0" kern="1200" dirty="0" err="1" smtClean="0">
                <a:solidFill>
                  <a:schemeClr val="tx1"/>
                </a:solidFill>
                <a:effectLst/>
                <a:latin typeface="+mn-lt"/>
                <a:ea typeface="+mn-ea"/>
                <a:cs typeface="+mn-cs"/>
              </a:rPr>
              <a:t>פויר</a:t>
            </a:r>
            <a:r>
              <a:rPr lang="he-IL" sz="1200" b="0" i="0" kern="1200" dirty="0" smtClean="0">
                <a:solidFill>
                  <a:schemeClr val="tx1"/>
                </a:solidFill>
                <a:effectLst/>
                <a:latin typeface="+mn-lt"/>
                <a:ea typeface="+mn-ea"/>
                <a:cs typeface="+mn-cs"/>
              </a:rPr>
              <a:t>, הם </a:t>
            </a:r>
            <a:r>
              <a:rPr lang="he-IL" sz="1200" b="0" i="0" kern="1200" dirty="0" err="1" smtClean="0">
                <a:solidFill>
                  <a:schemeClr val="tx1"/>
                </a:solidFill>
                <a:effectLst/>
                <a:latin typeface="+mn-lt"/>
                <a:ea typeface="+mn-ea"/>
                <a:cs typeface="+mn-cs"/>
              </a:rPr>
              <a:t>נתניאל</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דויטש</a:t>
            </a:r>
            <a:r>
              <a:rPr lang="he-IL" sz="1200" b="0" i="0" kern="1200" dirty="0" smtClean="0">
                <a:solidFill>
                  <a:schemeClr val="tx1"/>
                </a:solidFill>
                <a:effectLst/>
                <a:latin typeface="+mn-lt"/>
                <a:ea typeface="+mn-ea"/>
                <a:cs typeface="+mn-cs"/>
              </a:rPr>
              <a:t> ‏(מרצה באוניברסיטת סנטה קרוז ומנהל המרכז ללימודי יהדות‏), ג’פרי גולדברג ‏(עיתונאי </a:t>
            </a:r>
            <a:r>
              <a:rPr lang="he-IL" sz="1200" b="0" i="0" kern="1200" dirty="0" err="1" smtClean="0">
                <a:solidFill>
                  <a:schemeClr val="tx1"/>
                </a:solidFill>
                <a:effectLst/>
                <a:latin typeface="+mn-lt"/>
                <a:ea typeface="+mn-ea"/>
                <a:cs typeface="+mn-cs"/>
              </a:rPr>
              <a:t>ב”אטלנטיק</a:t>
            </a:r>
            <a:r>
              <a:rPr lang="he-IL" sz="1200" b="0" i="0" kern="1200" dirty="0" smtClean="0">
                <a:solidFill>
                  <a:schemeClr val="tx1"/>
                </a:solidFill>
                <a:effectLst/>
                <a:latin typeface="+mn-lt"/>
                <a:ea typeface="+mn-ea"/>
                <a:cs typeface="+mn-cs"/>
              </a:rPr>
              <a:t>”‏), רבקה </a:t>
            </a:r>
            <a:r>
              <a:rPr lang="he-IL" sz="1200" b="0" i="0" kern="1200" dirty="0" err="1" smtClean="0">
                <a:solidFill>
                  <a:schemeClr val="tx1"/>
                </a:solidFill>
                <a:effectLst/>
                <a:latin typeface="+mn-lt"/>
                <a:ea typeface="+mn-ea"/>
                <a:cs typeface="+mn-cs"/>
              </a:rPr>
              <a:t>ניוברגר</a:t>
            </a:r>
            <a:r>
              <a:rPr lang="he-IL" sz="1200" b="0" i="0" kern="1200" dirty="0" smtClean="0">
                <a:solidFill>
                  <a:schemeClr val="tx1"/>
                </a:solidFill>
                <a:effectLst/>
                <a:latin typeface="+mn-lt"/>
                <a:ea typeface="+mn-ea"/>
                <a:cs typeface="+mn-cs"/>
              </a:rPr>
              <a:t> </a:t>
            </a:r>
            <a:r>
              <a:rPr lang="he-IL" sz="1200" b="0" i="0" kern="1200" dirty="0" err="1" smtClean="0">
                <a:solidFill>
                  <a:schemeClr val="tx1"/>
                </a:solidFill>
                <a:effectLst/>
                <a:latin typeface="+mn-lt"/>
                <a:ea typeface="+mn-ea"/>
                <a:cs typeface="+mn-cs"/>
              </a:rPr>
              <a:t>גולדסטין</a:t>
            </a:r>
            <a:r>
              <a:rPr lang="he-IL" sz="1200" b="0" i="0" kern="1200" dirty="0" smtClean="0">
                <a:solidFill>
                  <a:schemeClr val="tx1"/>
                </a:solidFill>
                <a:effectLst/>
                <a:latin typeface="+mn-lt"/>
                <a:ea typeface="+mn-ea"/>
                <a:cs typeface="+mn-cs"/>
              </a:rPr>
              <a:t> ‏(סופרת ומרצה‏), ולמוני </a:t>
            </a:r>
            <a:r>
              <a:rPr lang="he-IL" sz="1200" b="0" i="0" kern="1200" dirty="0" err="1" smtClean="0">
                <a:solidFill>
                  <a:schemeClr val="tx1"/>
                </a:solidFill>
                <a:effectLst/>
                <a:latin typeface="+mn-lt"/>
                <a:ea typeface="+mn-ea"/>
                <a:cs typeface="+mn-cs"/>
              </a:rPr>
              <a:t>סניקט</a:t>
            </a:r>
            <a:r>
              <a:rPr lang="he-IL" sz="1200" b="0" i="0" kern="1200" dirty="0" smtClean="0">
                <a:solidFill>
                  <a:schemeClr val="tx1"/>
                </a:solidFill>
                <a:effectLst/>
                <a:latin typeface="+mn-lt"/>
                <a:ea typeface="+mn-ea"/>
                <a:cs typeface="+mn-cs"/>
              </a:rPr>
              <a:t> ‏(שם העט של דניאל </a:t>
            </a:r>
            <a:r>
              <a:rPr lang="he-IL" sz="1200" b="0" i="0" kern="1200" dirty="0" err="1" smtClean="0">
                <a:solidFill>
                  <a:schemeClr val="tx1"/>
                </a:solidFill>
                <a:effectLst/>
                <a:latin typeface="+mn-lt"/>
                <a:ea typeface="+mn-ea"/>
                <a:cs typeface="+mn-cs"/>
              </a:rPr>
              <a:t>הנדלר</a:t>
            </a:r>
            <a:r>
              <a:rPr lang="he-IL" sz="1200" b="0" i="0" kern="1200" dirty="0" smtClean="0">
                <a:solidFill>
                  <a:schemeClr val="tx1"/>
                </a:solidFill>
                <a:effectLst/>
                <a:latin typeface="+mn-lt"/>
                <a:ea typeface="+mn-ea"/>
                <a:cs typeface="+mn-cs"/>
              </a:rPr>
              <a:t> שמפרסם בארצות הברית ספרי ילדים‏). כמו כן מציעה ההגדה ציר זמן שעוקב אחר התפתחות החג ואחר הדרכים השונות שבו הוא נחגג. ציר הזמן כולל גם סיפורים ורגעים הממחישים את נושאי החג: שחרור, יציאה משעבוד, פזורה, נדודים ושיבה. </a:t>
            </a:r>
            <a:r>
              <a:rPr lang="he-IL" sz="1200" b="0" i="0" kern="1200" smtClean="0">
                <a:solidFill>
                  <a:schemeClr val="tx1"/>
                </a:solidFill>
                <a:effectLst/>
                <a:latin typeface="+mn-lt"/>
                <a:ea typeface="+mn-ea"/>
                <a:cs typeface="+mn-cs"/>
              </a:rPr>
              <a:t>על עיצוב ההגדה הופקד המעצב הישראלי עודד עזר. </a:t>
            </a:r>
          </a:p>
          <a:p>
            <a:pPr algn="r" rtl="1"/>
            <a:endParaRPr lang="en-US"/>
          </a:p>
        </p:txBody>
      </p:sp>
      <p:sp>
        <p:nvSpPr>
          <p:cNvPr id="4" name="Slide Number Placeholder 3"/>
          <p:cNvSpPr>
            <a:spLocks noGrp="1"/>
          </p:cNvSpPr>
          <p:nvPr>
            <p:ph type="sldNum" sz="quarter" idx="10"/>
          </p:nvPr>
        </p:nvSpPr>
        <p:spPr/>
        <p:txBody>
          <a:bodyPr/>
          <a:lstStyle/>
          <a:p>
            <a:fld id="{04DB125D-6C66-4B2F-AC53-C0164F6FF573}" type="slidenum">
              <a:rPr lang="en-US" smtClean="0"/>
              <a:t>19</a:t>
            </a:fld>
            <a:endParaRPr lang="en-US"/>
          </a:p>
        </p:txBody>
      </p:sp>
    </p:spTree>
    <p:extLst>
      <p:ext uri="{BB962C8B-B14F-4D97-AF65-F5344CB8AC3E}">
        <p14:creationId xmlns:p14="http://schemas.microsoft.com/office/powerpoint/2010/main" val="3604661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D0EC22-70C8-4F05-B8A1-6B1EFE97CA48}" type="datetimeFigureOut">
              <a:rPr lang="en-US" smtClean="0"/>
              <a:t>10/13/2014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0C4CE9-DEE4-4E11-9CF6-ECE9C3BD7E7D}" type="slidenum">
              <a:rPr lang="en-US" smtClean="0"/>
              <a:t>‹#›</a:t>
            </a:fld>
            <a:endParaRPr lang="en-US"/>
          </a:p>
        </p:txBody>
      </p:sp>
    </p:spTree>
    <p:extLst>
      <p:ext uri="{BB962C8B-B14F-4D97-AF65-F5344CB8AC3E}">
        <p14:creationId xmlns:p14="http://schemas.microsoft.com/office/powerpoint/2010/main" val="16579542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D0EC22-70C8-4F05-B8A1-6B1EFE97CA48}" type="datetimeFigureOut">
              <a:rPr lang="en-US" smtClean="0"/>
              <a:t>10/13/2014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0C4CE9-DEE4-4E11-9CF6-ECE9C3BD7E7D}" type="slidenum">
              <a:rPr lang="en-US" smtClean="0"/>
              <a:t>‹#›</a:t>
            </a:fld>
            <a:endParaRPr lang="en-US"/>
          </a:p>
        </p:txBody>
      </p:sp>
    </p:spTree>
    <p:extLst>
      <p:ext uri="{BB962C8B-B14F-4D97-AF65-F5344CB8AC3E}">
        <p14:creationId xmlns:p14="http://schemas.microsoft.com/office/powerpoint/2010/main" val="591621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D0EC22-70C8-4F05-B8A1-6B1EFE97CA48}" type="datetimeFigureOut">
              <a:rPr lang="en-US" smtClean="0"/>
              <a:t>10/13/2014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0C4CE9-DEE4-4E11-9CF6-ECE9C3BD7E7D}" type="slidenum">
              <a:rPr lang="en-US" smtClean="0"/>
              <a:t>‹#›</a:t>
            </a:fld>
            <a:endParaRPr lang="en-US"/>
          </a:p>
        </p:txBody>
      </p:sp>
    </p:spTree>
    <p:extLst>
      <p:ext uri="{BB962C8B-B14F-4D97-AF65-F5344CB8AC3E}">
        <p14:creationId xmlns:p14="http://schemas.microsoft.com/office/powerpoint/2010/main" val="28081432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D0EC22-70C8-4F05-B8A1-6B1EFE97CA48}" type="datetimeFigureOut">
              <a:rPr lang="en-US" smtClean="0"/>
              <a:t>10/13/2014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0C4CE9-DEE4-4E11-9CF6-ECE9C3BD7E7D}" type="slidenum">
              <a:rPr lang="en-US" smtClean="0"/>
              <a:t>‹#›</a:t>
            </a:fld>
            <a:endParaRPr lang="en-US"/>
          </a:p>
        </p:txBody>
      </p:sp>
    </p:spTree>
    <p:extLst>
      <p:ext uri="{BB962C8B-B14F-4D97-AF65-F5344CB8AC3E}">
        <p14:creationId xmlns:p14="http://schemas.microsoft.com/office/powerpoint/2010/main" val="429421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D0EC22-70C8-4F05-B8A1-6B1EFE97CA48}" type="datetimeFigureOut">
              <a:rPr lang="en-US" smtClean="0"/>
              <a:t>10/13/2014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20C4CE9-DEE4-4E11-9CF6-ECE9C3BD7E7D}" type="slidenum">
              <a:rPr lang="en-US" smtClean="0"/>
              <a:t>‹#›</a:t>
            </a:fld>
            <a:endParaRPr lang="en-US"/>
          </a:p>
        </p:txBody>
      </p:sp>
    </p:spTree>
    <p:extLst>
      <p:ext uri="{BB962C8B-B14F-4D97-AF65-F5344CB8AC3E}">
        <p14:creationId xmlns:p14="http://schemas.microsoft.com/office/powerpoint/2010/main" val="1672666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D0EC22-70C8-4F05-B8A1-6B1EFE97CA48}" type="datetimeFigureOut">
              <a:rPr lang="en-US" smtClean="0"/>
              <a:t>10/13/2014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20C4CE9-DEE4-4E11-9CF6-ECE9C3BD7E7D}" type="slidenum">
              <a:rPr lang="en-US" smtClean="0"/>
              <a:t>‹#›</a:t>
            </a:fld>
            <a:endParaRPr lang="en-US"/>
          </a:p>
        </p:txBody>
      </p:sp>
    </p:spTree>
    <p:extLst>
      <p:ext uri="{BB962C8B-B14F-4D97-AF65-F5344CB8AC3E}">
        <p14:creationId xmlns:p14="http://schemas.microsoft.com/office/powerpoint/2010/main" val="2620046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D0EC22-70C8-4F05-B8A1-6B1EFE97CA48}" type="datetimeFigureOut">
              <a:rPr lang="en-US" smtClean="0"/>
              <a:t>10/13/2014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20C4CE9-DEE4-4E11-9CF6-ECE9C3BD7E7D}" type="slidenum">
              <a:rPr lang="en-US" smtClean="0"/>
              <a:t>‹#›</a:t>
            </a:fld>
            <a:endParaRPr lang="en-US"/>
          </a:p>
        </p:txBody>
      </p:sp>
    </p:spTree>
    <p:extLst>
      <p:ext uri="{BB962C8B-B14F-4D97-AF65-F5344CB8AC3E}">
        <p14:creationId xmlns:p14="http://schemas.microsoft.com/office/powerpoint/2010/main" val="7406545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D0EC22-70C8-4F05-B8A1-6B1EFE97CA48}" type="datetimeFigureOut">
              <a:rPr lang="en-US" smtClean="0"/>
              <a:t>10/13/2014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0C4CE9-DEE4-4E11-9CF6-ECE9C3BD7E7D}" type="slidenum">
              <a:rPr lang="en-US" smtClean="0"/>
              <a:t>‹#›</a:t>
            </a:fld>
            <a:endParaRPr lang="en-US"/>
          </a:p>
        </p:txBody>
      </p:sp>
    </p:spTree>
    <p:extLst>
      <p:ext uri="{BB962C8B-B14F-4D97-AF65-F5344CB8AC3E}">
        <p14:creationId xmlns:p14="http://schemas.microsoft.com/office/powerpoint/2010/main" val="32930032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D0EC22-70C8-4F05-B8A1-6B1EFE97CA48}" type="datetimeFigureOut">
              <a:rPr lang="en-US" smtClean="0"/>
              <a:t>10/13/2014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20C4CE9-DEE4-4E11-9CF6-ECE9C3BD7E7D}" type="slidenum">
              <a:rPr lang="en-US" smtClean="0"/>
              <a:t>‹#›</a:t>
            </a:fld>
            <a:endParaRPr lang="en-US"/>
          </a:p>
        </p:txBody>
      </p:sp>
    </p:spTree>
    <p:extLst>
      <p:ext uri="{BB962C8B-B14F-4D97-AF65-F5344CB8AC3E}">
        <p14:creationId xmlns:p14="http://schemas.microsoft.com/office/powerpoint/2010/main" val="3690107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D0EC22-70C8-4F05-B8A1-6B1EFE97CA48}" type="datetimeFigureOut">
              <a:rPr lang="en-US" smtClean="0"/>
              <a:t>10/13/2014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0C4CE9-DEE4-4E11-9CF6-ECE9C3BD7E7D}" type="slidenum">
              <a:rPr lang="en-US" smtClean="0"/>
              <a:t>‹#›</a:t>
            </a:fld>
            <a:endParaRPr lang="en-US"/>
          </a:p>
        </p:txBody>
      </p:sp>
    </p:spTree>
    <p:extLst>
      <p:ext uri="{BB962C8B-B14F-4D97-AF65-F5344CB8AC3E}">
        <p14:creationId xmlns:p14="http://schemas.microsoft.com/office/powerpoint/2010/main" val="2708812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D0EC22-70C8-4F05-B8A1-6B1EFE97CA48}" type="datetimeFigureOut">
              <a:rPr lang="en-US" smtClean="0"/>
              <a:t>10/13/2014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20C4CE9-DEE4-4E11-9CF6-ECE9C3BD7E7D}" type="slidenum">
              <a:rPr lang="en-US" smtClean="0"/>
              <a:t>‹#›</a:t>
            </a:fld>
            <a:endParaRPr lang="en-US"/>
          </a:p>
        </p:txBody>
      </p:sp>
    </p:spTree>
    <p:extLst>
      <p:ext uri="{BB962C8B-B14F-4D97-AF65-F5344CB8AC3E}">
        <p14:creationId xmlns:p14="http://schemas.microsoft.com/office/powerpoint/2010/main" val="16236757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D0EC22-70C8-4F05-B8A1-6B1EFE97CA48}" type="datetimeFigureOut">
              <a:rPr lang="en-US" smtClean="0"/>
              <a:t>10/13/2014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0C4CE9-DEE4-4E11-9CF6-ECE9C3BD7E7D}" type="slidenum">
              <a:rPr lang="en-US" smtClean="0"/>
              <a:t>‹#›</a:t>
            </a:fld>
            <a:endParaRPr lang="en-US"/>
          </a:p>
        </p:txBody>
      </p:sp>
    </p:spTree>
    <p:extLst>
      <p:ext uri="{BB962C8B-B14F-4D97-AF65-F5344CB8AC3E}">
        <p14:creationId xmlns:p14="http://schemas.microsoft.com/office/powerpoint/2010/main" val="25026635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notesSlide" Target="../notesSlides/notesSlide1.xml"/><Relationship Id="rId1" Type="http://schemas.openxmlformats.org/officeDocument/2006/relationships/slideLayout" Target="../slideLayouts/slideLayout6.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image" Target="../media/image12.jpeg"/><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8.jpe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23.jpe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9.xml"/><Relationship Id="rId1" Type="http://schemas.openxmlformats.org/officeDocument/2006/relationships/slideLayout" Target="../slideLayouts/slideLayout6.xml"/><Relationship Id="rId5" Type="http://schemas.openxmlformats.org/officeDocument/2006/relationships/image" Target="../media/image26.jpeg"/><Relationship Id="rId4" Type="http://schemas.openxmlformats.org/officeDocument/2006/relationships/image" Target="../media/image25.jpeg"/></Relationships>
</file>

<file path=ppt/slides/_rels/slide11.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6.xml"/><Relationship Id="rId4" Type="http://schemas.openxmlformats.org/officeDocument/2006/relationships/image" Target="../media/image29.jpeg"/></Relationships>
</file>

<file path=ppt/slides/_rels/slide1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kedem-auctions.com/sites/default/files/233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2495319" y="-2110165"/>
            <a:ext cx="6445993" cy="1098605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781878" y="1334397"/>
            <a:ext cx="9144000" cy="3264107"/>
          </a:xfrm>
        </p:spPr>
        <p:txBody>
          <a:bodyPr>
            <a:normAutofit/>
          </a:bodyPr>
          <a:lstStyle/>
          <a:p>
            <a:r>
              <a:rPr lang="he-IL" sz="8800" b="1" dirty="0" smtClean="0">
                <a:solidFill>
                  <a:srgbClr val="7030A0"/>
                </a:solidFill>
                <a:latin typeface="David" panose="020E0502060401010101" pitchFamily="34" charset="-79"/>
                <a:cs typeface="David" panose="020E0502060401010101" pitchFamily="34" charset="-79"/>
              </a:rPr>
              <a:t>הגדות של פסח –</a:t>
            </a:r>
            <a:br>
              <a:rPr lang="he-IL" sz="8800" b="1" dirty="0" smtClean="0">
                <a:solidFill>
                  <a:srgbClr val="7030A0"/>
                </a:solidFill>
                <a:latin typeface="David" panose="020E0502060401010101" pitchFamily="34" charset="-79"/>
                <a:cs typeface="David" panose="020E0502060401010101" pitchFamily="34" charset="-79"/>
              </a:rPr>
            </a:br>
            <a:r>
              <a:rPr lang="he-IL" sz="8800" b="1" dirty="0" smtClean="0">
                <a:solidFill>
                  <a:srgbClr val="7030A0"/>
                </a:solidFill>
                <a:latin typeface="David" panose="020E0502060401010101" pitchFamily="34" charset="-79"/>
                <a:cs typeface="David" panose="020E0502060401010101" pitchFamily="34" charset="-79"/>
              </a:rPr>
              <a:t> מה נשתנה?</a:t>
            </a:r>
            <a:endParaRPr lang="en-US" sz="8800" b="1" dirty="0">
              <a:solidFill>
                <a:srgbClr val="7030A0"/>
              </a:solidFill>
              <a:latin typeface="David" panose="020E0502060401010101" pitchFamily="34" charset="-79"/>
              <a:cs typeface="David" panose="020E0502060401010101" pitchFamily="34" charset="-79"/>
            </a:endParaRPr>
          </a:p>
        </p:txBody>
      </p:sp>
    </p:spTree>
    <p:extLst>
      <p:ext uri="{BB962C8B-B14F-4D97-AF65-F5344CB8AC3E}">
        <p14:creationId xmlns:p14="http://schemas.microsoft.com/office/powerpoint/2010/main" val="5720972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13285" y="365125"/>
            <a:ext cx="11838812" cy="1325563"/>
          </a:xfrm>
          <a:solidFill>
            <a:srgbClr val="FFCC99"/>
          </a:solidFill>
        </p:spPr>
        <p:txBody>
          <a:bodyPr>
            <a:normAutofit/>
          </a:bodyPr>
          <a:lstStyle/>
          <a:p>
            <a:pPr algn="ctr" rtl="1"/>
            <a:r>
              <a:rPr lang="he-IL" sz="7200" b="1" dirty="0" smtClean="0">
                <a:solidFill>
                  <a:srgbClr val="7030A0"/>
                </a:solidFill>
              </a:rPr>
              <a:t>הגדת סרייבו</a:t>
            </a:r>
            <a:endParaRPr lang="en-US" sz="7200" b="1" dirty="0">
              <a:solidFill>
                <a:srgbClr val="7030A0"/>
              </a:solidFill>
            </a:endParaRPr>
          </a:p>
        </p:txBody>
      </p:sp>
      <p:pic>
        <p:nvPicPr>
          <p:cNvPr id="2052" name="Picture 4" descr="http://upload.wikimedia.org/wikipedia/commons/thumb/4/49/Sarejevohagadah.gif/200px-Sarejevohagadah.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4206" y="1911278"/>
            <a:ext cx="3038253" cy="4526997"/>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www.haggadah.ba/galerija/1/001.jpg"/>
          <p:cNvPicPr>
            <a:picLocks noChangeAspect="1" noChangeArrowheads="1"/>
          </p:cNvPicPr>
          <p:nvPr/>
        </p:nvPicPr>
        <p:blipFill rotWithShape="1">
          <a:blip r:embed="rId4">
            <a:extLst>
              <a:ext uri="{28A0092B-C50C-407E-A947-70E740481C1C}">
                <a14:useLocalDpi xmlns:a14="http://schemas.microsoft.com/office/drawing/2010/main" val="0"/>
              </a:ext>
            </a:extLst>
          </a:blip>
          <a:srcRect l="26924" t="17381" r="31697" b="6758"/>
          <a:stretch/>
        </p:blipFill>
        <p:spPr bwMode="auto">
          <a:xfrm>
            <a:off x="8700385" y="1911280"/>
            <a:ext cx="3292360" cy="4526995"/>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הגדות פסח היסטוריות"/>
          <p:cNvPicPr>
            <a:picLocks noChangeAspect="1" noChangeArrowheads="1"/>
          </p:cNvPicPr>
          <p:nvPr/>
        </p:nvPicPr>
        <p:blipFill rotWithShape="1">
          <a:blip r:embed="rId5">
            <a:extLst>
              <a:ext uri="{28A0092B-C50C-407E-A947-70E740481C1C}">
                <a14:useLocalDpi xmlns:a14="http://schemas.microsoft.com/office/drawing/2010/main" val="0"/>
              </a:ext>
            </a:extLst>
          </a:blip>
          <a:srcRect l="22021" t="4493" r="10354" b="21734"/>
          <a:stretch/>
        </p:blipFill>
        <p:spPr bwMode="auto">
          <a:xfrm>
            <a:off x="313284" y="1911279"/>
            <a:ext cx="5532996" cy="45269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38930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a:spLocks noGrp="1"/>
          </p:cNvSpPr>
          <p:nvPr>
            <p:ph type="title"/>
          </p:nvPr>
        </p:nvSpPr>
        <p:spPr>
          <a:xfrm>
            <a:off x="126123" y="365125"/>
            <a:ext cx="11871435" cy="1325563"/>
          </a:xfrm>
          <a:solidFill>
            <a:srgbClr val="FFCC99"/>
          </a:solidFill>
        </p:spPr>
        <p:txBody>
          <a:bodyPr>
            <a:normAutofit/>
          </a:bodyPr>
          <a:lstStyle/>
          <a:p>
            <a:pPr algn="ctr" rtl="1"/>
            <a:r>
              <a:rPr lang="he-IL" sz="7200" b="1" dirty="0" smtClean="0">
                <a:solidFill>
                  <a:srgbClr val="7030A0"/>
                </a:solidFill>
              </a:rPr>
              <a:t>הגדת הציפורים</a:t>
            </a:r>
            <a:endParaRPr lang="en-US" sz="7200" b="1" dirty="0">
              <a:solidFill>
                <a:srgbClr val="7030A0"/>
              </a:solidFill>
            </a:endParaRPr>
          </a:p>
        </p:txBody>
      </p:sp>
      <p:pic>
        <p:nvPicPr>
          <p:cNvPr id="3074" name="Picture 2" descr="http://roim.snunit.k12.il/images/Bird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6123" y="1690688"/>
            <a:ext cx="3105713" cy="495024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http://rotter.net/User_files/forum/515492b93a6109c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4151" y="1690688"/>
            <a:ext cx="6763407" cy="4950240"/>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michalbergman.files.wordpress.com/2013/04/d79ed790d795d7a1-2.jpg"/>
          <p:cNvPicPr>
            <a:picLocks noChangeAspect="1" noChangeArrowheads="1"/>
          </p:cNvPicPr>
          <p:nvPr/>
        </p:nvPicPr>
        <p:blipFill rotWithShape="1">
          <a:blip r:embed="rId5">
            <a:extLst>
              <a:ext uri="{28A0092B-C50C-407E-A947-70E740481C1C}">
                <a14:useLocalDpi xmlns:a14="http://schemas.microsoft.com/office/drawing/2010/main" val="0"/>
              </a:ext>
            </a:extLst>
          </a:blip>
          <a:srcRect l="7571" t="7680" r="11369" b="13267"/>
          <a:stretch/>
        </p:blipFill>
        <p:spPr bwMode="auto">
          <a:xfrm>
            <a:off x="3040117" y="1690688"/>
            <a:ext cx="6668814" cy="3531476"/>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descr="http://www.raba-tamar.org/image/users/140879/ftp/my_files/%D7%AA%D7%9E%D7%95%D7%A0%D7%94-%D7%9E%D7%9F.jpg?id=958663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40117" y="4440653"/>
            <a:ext cx="4267200" cy="2200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66670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noGrp="1"/>
          </p:cNvSpPr>
          <p:nvPr>
            <p:ph type="title"/>
          </p:nvPr>
        </p:nvSpPr>
        <p:spPr>
          <a:prstGeom prst="rect">
            <a:avLst/>
          </a:prstGeom>
          <a:solidFill>
            <a:srgbClr val="FFCC99"/>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he-IL" sz="7200" b="1" dirty="0" smtClean="0">
                <a:solidFill>
                  <a:srgbClr val="7030A0"/>
                </a:solidFill>
              </a:rPr>
              <a:t>                   הגדות מודפסות</a:t>
            </a:r>
            <a:endParaRPr lang="en-US" sz="7200" b="1" dirty="0">
              <a:solidFill>
                <a:srgbClr val="7030A0"/>
              </a:solidFill>
            </a:endParaRPr>
          </a:p>
        </p:txBody>
      </p:sp>
      <p:pic>
        <p:nvPicPr>
          <p:cNvPr id="7170" name="Picture 2" descr="http://web.nli.org.il/sites/NLI/Hebrew/digitallibrary/gallery/yearly_cycle/pesach/haggadot/PublishingImages/Guadalajar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8197" y="365124"/>
            <a:ext cx="4295603" cy="624062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603646" y="2188044"/>
            <a:ext cx="4992072" cy="1323439"/>
          </a:xfrm>
          <a:prstGeom prst="rect">
            <a:avLst/>
          </a:prstGeom>
          <a:solidFill>
            <a:schemeClr val="accent2">
              <a:lumMod val="20000"/>
              <a:lumOff val="80000"/>
            </a:schemeClr>
          </a:solidFill>
        </p:spPr>
        <p:txBody>
          <a:bodyPr wrap="none">
            <a:spAutoFit/>
          </a:bodyPr>
          <a:lstStyle/>
          <a:p>
            <a:pPr algn="r" rtl="1"/>
            <a:r>
              <a:rPr lang="he-IL" sz="4000" b="0" i="0" dirty="0" smtClean="0">
                <a:solidFill>
                  <a:srgbClr val="313131"/>
                </a:solidFill>
                <a:effectLst/>
                <a:latin typeface="arial" panose="020B0604020202020204" pitchFamily="34" charset="0"/>
              </a:rPr>
              <a:t>ספרד, וואדי אל </a:t>
            </a:r>
            <a:r>
              <a:rPr lang="he-IL" sz="4000" b="0" i="0" dirty="0" err="1" smtClean="0">
                <a:solidFill>
                  <a:srgbClr val="313131"/>
                </a:solidFill>
                <a:effectLst/>
                <a:latin typeface="arial" panose="020B0604020202020204" pitchFamily="34" charset="0"/>
              </a:rPr>
              <a:t>חגארה</a:t>
            </a:r>
            <a:r>
              <a:rPr lang="he-IL" sz="4000" b="0" i="0" dirty="0" smtClean="0">
                <a:solidFill>
                  <a:srgbClr val="313131"/>
                </a:solidFill>
                <a:effectLst/>
                <a:latin typeface="arial" panose="020B0604020202020204" pitchFamily="34" charset="0"/>
              </a:rPr>
              <a:t>,</a:t>
            </a:r>
          </a:p>
          <a:p>
            <a:pPr algn="r" rtl="1"/>
            <a:r>
              <a:rPr lang="en-US" sz="4000" b="0" i="0" dirty="0" smtClean="0">
                <a:solidFill>
                  <a:srgbClr val="313131"/>
                </a:solidFill>
                <a:effectLst/>
                <a:latin typeface="arial" panose="020B0604020202020204" pitchFamily="34" charset="0"/>
              </a:rPr>
              <a:t>Guadalajara) </a:t>
            </a:r>
            <a:r>
              <a:rPr lang="he-IL" sz="4000" b="0" i="0" dirty="0" smtClean="0">
                <a:solidFill>
                  <a:srgbClr val="313131"/>
                </a:solidFill>
                <a:effectLst/>
                <a:latin typeface="arial" panose="020B0604020202020204" pitchFamily="34" charset="0"/>
              </a:rPr>
              <a:t>)  1480.</a:t>
            </a:r>
            <a:endParaRPr lang="en-US" sz="4000" dirty="0"/>
          </a:p>
        </p:txBody>
      </p:sp>
    </p:spTree>
    <p:extLst>
      <p:ext uri="{BB962C8B-B14F-4D97-AF65-F5344CB8AC3E}">
        <p14:creationId xmlns:p14="http://schemas.microsoft.com/office/powerpoint/2010/main" val="7181902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he-IL" dirty="0" smtClean="0"/>
              <a:t>הגדה מודפסת</a:t>
            </a:r>
            <a:endParaRPr lang="en-US" dirty="0"/>
          </a:p>
        </p:txBody>
      </p:sp>
      <p:sp>
        <p:nvSpPr>
          <p:cNvPr id="3" name="Title 3"/>
          <p:cNvSpPr txBox="1">
            <a:spLocks/>
          </p:cNvSpPr>
          <p:nvPr/>
        </p:nvSpPr>
        <p:spPr>
          <a:xfrm>
            <a:off x="771579" y="365125"/>
            <a:ext cx="10582221" cy="1325563"/>
          </a:xfrm>
          <a:prstGeom prst="rect">
            <a:avLst/>
          </a:prstGeom>
          <a:solidFill>
            <a:srgbClr val="FFCC99"/>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he-IL" sz="7200" b="1" dirty="0" smtClean="0">
                <a:solidFill>
                  <a:srgbClr val="7030A0"/>
                </a:solidFill>
              </a:rPr>
              <a:t>הגדות מודפסות</a:t>
            </a:r>
            <a:endParaRPr lang="en-US" sz="7200" b="1" dirty="0">
              <a:solidFill>
                <a:srgbClr val="7030A0"/>
              </a:solidFill>
            </a:endParaRPr>
          </a:p>
        </p:txBody>
      </p:sp>
      <p:pic>
        <p:nvPicPr>
          <p:cNvPr id="4098" name="Picture 2" descr="הגדות פסח היסטוריות"/>
          <p:cNvPicPr>
            <a:picLocks noChangeAspect="1" noChangeArrowheads="1"/>
          </p:cNvPicPr>
          <p:nvPr/>
        </p:nvPicPr>
        <p:blipFill rotWithShape="1">
          <a:blip r:embed="rId3">
            <a:extLst>
              <a:ext uri="{28A0092B-C50C-407E-A947-70E740481C1C}">
                <a14:useLocalDpi xmlns:a14="http://schemas.microsoft.com/office/drawing/2010/main" val="0"/>
              </a:ext>
            </a:extLst>
          </a:blip>
          <a:srcRect l="31243" t="21832" r="33289"/>
          <a:stretch/>
        </p:blipFill>
        <p:spPr bwMode="auto">
          <a:xfrm>
            <a:off x="771579" y="1645910"/>
            <a:ext cx="3069020" cy="5072834"/>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הגדות פסח היסטוריות"/>
          <p:cNvPicPr>
            <a:picLocks noChangeAspect="1" noChangeArrowheads="1"/>
          </p:cNvPicPr>
          <p:nvPr/>
        </p:nvPicPr>
        <p:blipFill rotWithShape="1">
          <a:blip r:embed="rId4">
            <a:extLst>
              <a:ext uri="{28A0092B-C50C-407E-A947-70E740481C1C}">
                <a14:useLocalDpi xmlns:a14="http://schemas.microsoft.com/office/drawing/2010/main" val="0"/>
              </a:ext>
            </a:extLst>
          </a:blip>
          <a:srcRect l="6415" t="5123" r="43456" b="-2542"/>
          <a:stretch/>
        </p:blipFill>
        <p:spPr bwMode="auto">
          <a:xfrm>
            <a:off x="4279406" y="1768944"/>
            <a:ext cx="3342290" cy="508905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245068" y="6117268"/>
            <a:ext cx="3360684" cy="523220"/>
          </a:xfrm>
          <a:prstGeom prst="rect">
            <a:avLst/>
          </a:prstGeom>
          <a:solidFill>
            <a:schemeClr val="accent2">
              <a:lumMod val="20000"/>
              <a:lumOff val="80000"/>
            </a:schemeClr>
          </a:solidFill>
          <a:ln>
            <a:noFill/>
          </a:ln>
        </p:spPr>
        <p:txBody>
          <a:bodyPr wrap="square" rtlCol="0">
            <a:spAutoFit/>
          </a:bodyPr>
          <a:lstStyle/>
          <a:p>
            <a:pPr algn="ctr"/>
            <a:r>
              <a:rPr lang="he-IL" sz="2800" b="1" dirty="0" err="1" smtClean="0"/>
              <a:t>מנטובה</a:t>
            </a:r>
            <a:r>
              <a:rPr lang="he-IL" sz="2800" b="1" dirty="0" smtClean="0"/>
              <a:t>, 1560</a:t>
            </a:r>
            <a:endParaRPr lang="en-US" sz="2800" b="1" dirty="0"/>
          </a:p>
        </p:txBody>
      </p:sp>
      <p:pic>
        <p:nvPicPr>
          <p:cNvPr id="4102" name="Picture 6" descr="הגדות פסח היסטוריות"/>
          <p:cNvPicPr>
            <a:picLocks noChangeAspect="1" noChangeArrowheads="1"/>
          </p:cNvPicPr>
          <p:nvPr/>
        </p:nvPicPr>
        <p:blipFill rotWithShape="1">
          <a:blip r:embed="rId5">
            <a:extLst>
              <a:ext uri="{28A0092B-C50C-407E-A947-70E740481C1C}">
                <a14:useLocalDpi xmlns:a14="http://schemas.microsoft.com/office/drawing/2010/main" val="0"/>
              </a:ext>
            </a:extLst>
          </a:blip>
          <a:srcRect l="2160" r="49131" b="2901"/>
          <a:stretch/>
        </p:blipFill>
        <p:spPr bwMode="auto">
          <a:xfrm>
            <a:off x="8106104" y="1608903"/>
            <a:ext cx="3247696" cy="4855530"/>
          </a:xfrm>
          <a:prstGeom prst="rect">
            <a:avLst/>
          </a:prstGeom>
          <a:noFill/>
          <a:extLst>
            <a:ext uri="{909E8E84-426E-40DD-AFC4-6F175D3DCCD1}">
              <a14:hiddenFill xmlns:a14="http://schemas.microsoft.com/office/drawing/2010/main">
                <a:solidFill>
                  <a:srgbClr val="FFFFFF"/>
                </a:solidFill>
              </a14:hiddenFill>
            </a:ext>
          </a:extLst>
        </p:spPr>
      </p:pic>
      <p:pic>
        <p:nvPicPr>
          <p:cNvPr id="4104" name="Picture 8" descr="הגדות פסח היסטוריות"/>
          <p:cNvPicPr>
            <a:picLocks noChangeAspect="1" noChangeArrowheads="1"/>
          </p:cNvPicPr>
          <p:nvPr/>
        </p:nvPicPr>
        <p:blipFill rotWithShape="1">
          <a:blip r:embed="rId5">
            <a:extLst>
              <a:ext uri="{28A0092B-C50C-407E-A947-70E740481C1C}">
                <a14:useLocalDpi xmlns:a14="http://schemas.microsoft.com/office/drawing/2010/main" val="0"/>
              </a:ext>
            </a:extLst>
          </a:blip>
          <a:srcRect l="52997" t="86463" b="926"/>
          <a:stretch/>
        </p:blipFill>
        <p:spPr bwMode="auto">
          <a:xfrm>
            <a:off x="8106104" y="6051007"/>
            <a:ext cx="3133944" cy="630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4893459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http://3.bp.blogspot.com/-3t2nO6DD6cE/UT3f6RBKHrI/AAAAAAAAMQY/BGNcLCy1PE8/s400/%D7%97%D7%9B%D7%9E%D7%99+%D7%91%D7%A0%D7%99+%D7%91%D7%A8%D7%A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79" y="1834466"/>
            <a:ext cx="5950925" cy="4552458"/>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p:txBody>
          <a:bodyPr/>
          <a:lstStyle/>
          <a:p>
            <a:pPr algn="ctr" rtl="1"/>
            <a:r>
              <a:rPr lang="he-IL" dirty="0" smtClean="0"/>
              <a:t>הגדה מודפסת</a:t>
            </a:r>
            <a:endParaRPr lang="en-US" dirty="0"/>
          </a:p>
        </p:txBody>
      </p:sp>
      <p:sp>
        <p:nvSpPr>
          <p:cNvPr id="6" name="Title 3"/>
          <p:cNvSpPr txBox="1">
            <a:spLocks/>
          </p:cNvSpPr>
          <p:nvPr/>
        </p:nvSpPr>
        <p:spPr>
          <a:xfrm>
            <a:off x="771579" y="365125"/>
            <a:ext cx="10721483" cy="1469341"/>
          </a:xfrm>
          <a:prstGeom prst="rect">
            <a:avLst/>
          </a:prstGeom>
          <a:solidFill>
            <a:srgbClr val="FFCC99"/>
          </a:solidFill>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he-IL" sz="7200" b="1" dirty="0" smtClean="0">
                <a:solidFill>
                  <a:srgbClr val="7030A0"/>
                </a:solidFill>
              </a:rPr>
              <a:t>            "</a:t>
            </a:r>
            <a:r>
              <a:rPr lang="he-IL" sz="7200" b="1" dirty="0">
                <a:solidFill>
                  <a:srgbClr val="7030A0"/>
                </a:solidFill>
              </a:rPr>
              <a:t>סדר ההגדה לליל שימורים" </a:t>
            </a:r>
            <a:endParaRPr lang="he-IL" sz="7200" b="1" dirty="0" smtClean="0">
              <a:solidFill>
                <a:srgbClr val="7030A0"/>
              </a:solidFill>
            </a:endParaRPr>
          </a:p>
          <a:p>
            <a:pPr algn="ctr" rtl="1"/>
            <a:r>
              <a:rPr lang="he-IL" sz="7200" b="1" dirty="0" smtClean="0">
                <a:solidFill>
                  <a:srgbClr val="7030A0"/>
                </a:solidFill>
              </a:rPr>
              <a:t>               גרמניה 1914</a:t>
            </a:r>
            <a:endParaRPr lang="en-US" sz="7200" b="1" dirty="0">
              <a:solidFill>
                <a:srgbClr val="7030A0"/>
              </a:solidFill>
            </a:endParaRPr>
          </a:p>
        </p:txBody>
      </p:sp>
      <p:pic>
        <p:nvPicPr>
          <p:cNvPr id="5124" name="Picture 4" descr="http://3.bp.blogspot.com/-WqAQwruOr08/UT3fpbn09EI/AAAAAAAAMQI/xT3FXyh8yPI/s320/%D7%90%D7%A8%D7%91%D7%A2%D7%AA+%D7%94%D7%91%D7%A0%D7%99%D7%9D.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90897" y="1027906"/>
            <a:ext cx="4539428" cy="2723657"/>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kibbutz.org.il/1-edit/pics_iton_130321/hagada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22504" y="3660569"/>
            <a:ext cx="4119694" cy="31206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36528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הגדות פסח היסטוריות"/>
          <p:cNvPicPr>
            <a:picLocks noChangeAspect="1" noChangeArrowheads="1"/>
          </p:cNvPicPr>
          <p:nvPr/>
        </p:nvPicPr>
        <p:blipFill rotWithShape="1">
          <a:blip r:embed="rId3">
            <a:extLst>
              <a:ext uri="{28A0092B-C50C-407E-A947-70E740481C1C}">
                <a14:useLocalDpi xmlns:a14="http://schemas.microsoft.com/office/drawing/2010/main" val="0"/>
              </a:ext>
            </a:extLst>
          </a:blip>
          <a:srcRect l="44394"/>
          <a:stretch/>
        </p:blipFill>
        <p:spPr bwMode="auto">
          <a:xfrm>
            <a:off x="7377105" y="1516445"/>
            <a:ext cx="3707524" cy="5000625"/>
          </a:xfrm>
          <a:prstGeom prst="rect">
            <a:avLst/>
          </a:prstGeom>
          <a:noFill/>
          <a:extLst>
            <a:ext uri="{909E8E84-426E-40DD-AFC4-6F175D3DCCD1}">
              <a14:hiddenFill xmlns:a14="http://schemas.microsoft.com/office/drawing/2010/main">
                <a:solidFill>
                  <a:srgbClr val="FFFFFF"/>
                </a:solidFill>
              </a14:hiddenFill>
            </a:ext>
          </a:extLst>
        </p:spPr>
      </p:pic>
      <p:sp>
        <p:nvSpPr>
          <p:cNvPr id="5" name="Title 3"/>
          <p:cNvSpPr txBox="1">
            <a:spLocks/>
          </p:cNvSpPr>
          <p:nvPr/>
        </p:nvSpPr>
        <p:spPr>
          <a:xfrm>
            <a:off x="472384" y="365126"/>
            <a:ext cx="10612245" cy="1164130"/>
          </a:xfrm>
          <a:prstGeom prst="rect">
            <a:avLst/>
          </a:prstGeom>
          <a:solidFill>
            <a:srgbClr val="FFCC99"/>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he-IL" sz="7200" b="1" dirty="0" smtClean="0">
                <a:solidFill>
                  <a:srgbClr val="7030A0"/>
                </a:solidFill>
              </a:rPr>
              <a:t>הגדות ממדינות </a:t>
            </a:r>
            <a:r>
              <a:rPr lang="he-IL" sz="7200" b="1" dirty="0" err="1" smtClean="0">
                <a:solidFill>
                  <a:srgbClr val="7030A0"/>
                </a:solidFill>
              </a:rPr>
              <a:t>האיסלאם</a:t>
            </a:r>
            <a:endParaRPr lang="en-US" sz="7200" b="1" dirty="0">
              <a:solidFill>
                <a:srgbClr val="7030A0"/>
              </a:solidFill>
            </a:endParaRPr>
          </a:p>
        </p:txBody>
      </p:sp>
      <p:pic>
        <p:nvPicPr>
          <p:cNvPr id="6148" name="Picture 4" descr="הגדות פסח היסטוריות"/>
          <p:cNvPicPr>
            <a:picLocks noChangeAspect="1" noChangeArrowheads="1"/>
          </p:cNvPicPr>
          <p:nvPr/>
        </p:nvPicPr>
        <p:blipFill rotWithShape="1">
          <a:blip r:embed="rId3">
            <a:extLst>
              <a:ext uri="{28A0092B-C50C-407E-A947-70E740481C1C}">
                <a14:useLocalDpi xmlns:a14="http://schemas.microsoft.com/office/drawing/2010/main" val="0"/>
              </a:ext>
            </a:extLst>
          </a:blip>
          <a:srcRect r="55516" b="86364"/>
          <a:stretch/>
        </p:blipFill>
        <p:spPr bwMode="auto">
          <a:xfrm>
            <a:off x="7377105" y="6156236"/>
            <a:ext cx="3678621" cy="681859"/>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http://www.kedem-auctions.com/sites/default/files/47396/221_17.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71167" y="1555250"/>
            <a:ext cx="3040121" cy="5182024"/>
          </a:xfrm>
          <a:prstGeom prst="rect">
            <a:avLst/>
          </a:prstGeom>
          <a:noFill/>
          <a:extLst>
            <a:ext uri="{909E8E84-426E-40DD-AFC4-6F175D3DCCD1}">
              <a14:hiddenFill xmlns:a14="http://schemas.microsoft.com/office/drawing/2010/main">
                <a:solidFill>
                  <a:srgbClr val="FFFFFF"/>
                </a:solidFill>
              </a14:hiddenFill>
            </a:ext>
          </a:extLst>
        </p:spPr>
      </p:pic>
      <p:pic>
        <p:nvPicPr>
          <p:cNvPr id="6154" name="Picture 10" descr="http://www.kedem-auctions.com/sites/default/files/%5bfield_sale_id-formatted%5d/290_17_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2385" y="1555250"/>
            <a:ext cx="3279229" cy="5372876"/>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337798" y="6381879"/>
            <a:ext cx="2855875" cy="523220"/>
          </a:xfrm>
          <a:prstGeom prst="rect">
            <a:avLst/>
          </a:prstGeom>
          <a:solidFill>
            <a:schemeClr val="accent2">
              <a:lumMod val="20000"/>
              <a:lumOff val="80000"/>
            </a:schemeClr>
          </a:solidFill>
        </p:spPr>
        <p:txBody>
          <a:bodyPr wrap="square" rtlCol="0">
            <a:spAutoFit/>
          </a:bodyPr>
          <a:lstStyle/>
          <a:p>
            <a:pPr algn="ctr" rtl="1"/>
            <a:r>
              <a:rPr lang="he-IL" sz="2800" b="1" dirty="0" smtClean="0"/>
              <a:t>מרוקו, </a:t>
            </a:r>
            <a:r>
              <a:rPr lang="he-IL" sz="2400" b="1" dirty="0" smtClean="0"/>
              <a:t>1900</a:t>
            </a:r>
            <a:endParaRPr lang="en-US" sz="2400" b="1" dirty="0"/>
          </a:p>
        </p:txBody>
      </p:sp>
      <p:sp>
        <p:nvSpPr>
          <p:cNvPr id="7" name="TextBox 6"/>
          <p:cNvSpPr txBox="1"/>
          <p:nvPr/>
        </p:nvSpPr>
        <p:spPr>
          <a:xfrm>
            <a:off x="3886201" y="6337902"/>
            <a:ext cx="2855875" cy="523220"/>
          </a:xfrm>
          <a:prstGeom prst="rect">
            <a:avLst/>
          </a:prstGeom>
          <a:solidFill>
            <a:schemeClr val="accent2">
              <a:lumMod val="20000"/>
              <a:lumOff val="80000"/>
            </a:schemeClr>
          </a:solidFill>
        </p:spPr>
        <p:txBody>
          <a:bodyPr wrap="square" rtlCol="0">
            <a:spAutoFit/>
          </a:bodyPr>
          <a:lstStyle/>
          <a:p>
            <a:pPr algn="ctr" rtl="1"/>
            <a:r>
              <a:rPr lang="he-IL" sz="2800" b="1" dirty="0" smtClean="0"/>
              <a:t>תימן, </a:t>
            </a:r>
            <a:r>
              <a:rPr lang="he-IL" sz="2400" b="1" dirty="0" smtClean="0"/>
              <a:t>1829</a:t>
            </a:r>
            <a:endParaRPr lang="en-US" sz="2400" b="1" dirty="0"/>
          </a:p>
        </p:txBody>
      </p:sp>
    </p:spTree>
    <p:extLst>
      <p:ext uri="{BB962C8B-B14F-4D97-AF65-F5344CB8AC3E}">
        <p14:creationId xmlns:p14="http://schemas.microsoft.com/office/powerpoint/2010/main" val="24067460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web.nli.org.il/sites/NLI/Hebrew/digitallibrary/gallery/yearly_cycle/pesach/pesach/%D7%90%D7%9C%D7%92%D7%99%D7%A8%201946.jpg"/>
          <p:cNvPicPr>
            <a:picLocks noChangeAspect="1" noChangeArrowheads="1"/>
          </p:cNvPicPr>
          <p:nvPr/>
        </p:nvPicPr>
        <p:blipFill rotWithShape="1">
          <a:blip r:embed="rId3">
            <a:extLst>
              <a:ext uri="{28A0092B-C50C-407E-A947-70E740481C1C}">
                <a14:useLocalDpi xmlns:a14="http://schemas.microsoft.com/office/drawing/2010/main" val="0"/>
              </a:ext>
            </a:extLst>
          </a:blip>
          <a:srcRect l="12374" t="-1733" r="13674" b="1733"/>
          <a:stretch/>
        </p:blipFill>
        <p:spPr bwMode="auto">
          <a:xfrm>
            <a:off x="270770" y="1523668"/>
            <a:ext cx="4486521" cy="4142554"/>
          </a:xfrm>
          <a:prstGeom prst="rect">
            <a:avLst/>
          </a:prstGeom>
          <a:noFill/>
          <a:extLst>
            <a:ext uri="{909E8E84-426E-40DD-AFC4-6F175D3DCCD1}">
              <a14:hiddenFill xmlns:a14="http://schemas.microsoft.com/office/drawing/2010/main">
                <a:solidFill>
                  <a:srgbClr val="FFFFFF"/>
                </a:solidFill>
              </a14:hiddenFill>
            </a:ext>
          </a:extLst>
        </p:spPr>
      </p:pic>
      <p:sp>
        <p:nvSpPr>
          <p:cNvPr id="3" name="Title 3"/>
          <p:cNvSpPr txBox="1">
            <a:spLocks noGrp="1"/>
          </p:cNvSpPr>
          <p:nvPr>
            <p:ph type="title"/>
          </p:nvPr>
        </p:nvSpPr>
        <p:spPr>
          <a:prstGeom prst="rect">
            <a:avLst/>
          </a:prstGeom>
          <a:solidFill>
            <a:srgbClr val="FFCC99"/>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he-IL" sz="7200" b="1" dirty="0" smtClean="0">
                <a:solidFill>
                  <a:srgbClr val="7030A0"/>
                </a:solidFill>
              </a:rPr>
              <a:t>הגדות ממדינות </a:t>
            </a:r>
            <a:r>
              <a:rPr lang="he-IL" sz="7200" b="1" dirty="0" err="1" smtClean="0">
                <a:solidFill>
                  <a:srgbClr val="7030A0"/>
                </a:solidFill>
              </a:rPr>
              <a:t>האיסלאם</a:t>
            </a:r>
            <a:endParaRPr lang="en-US" sz="7200" b="1" dirty="0">
              <a:solidFill>
                <a:srgbClr val="7030A0"/>
              </a:solidFill>
            </a:endParaRPr>
          </a:p>
        </p:txBody>
      </p:sp>
      <p:pic>
        <p:nvPicPr>
          <p:cNvPr id="4" name="Picture 12" descr="http://www.jtsa.edu/images/general/holiday/ps_20.jpg"/>
          <p:cNvPicPr>
            <a:picLocks noChangeAspect="1" noChangeArrowheads="1"/>
          </p:cNvPicPr>
          <p:nvPr/>
        </p:nvPicPr>
        <p:blipFill rotWithShape="1">
          <a:blip r:embed="rId4">
            <a:extLst>
              <a:ext uri="{28A0092B-C50C-407E-A947-70E740481C1C}">
                <a14:useLocalDpi xmlns:a14="http://schemas.microsoft.com/office/drawing/2010/main" val="0"/>
              </a:ext>
            </a:extLst>
          </a:blip>
          <a:srcRect r="359"/>
          <a:stretch/>
        </p:blipFill>
        <p:spPr bwMode="auto">
          <a:xfrm>
            <a:off x="4631167" y="1690687"/>
            <a:ext cx="6722634" cy="414255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4631167" y="5833240"/>
            <a:ext cx="6722633" cy="523220"/>
          </a:xfrm>
          <a:prstGeom prst="rect">
            <a:avLst/>
          </a:prstGeom>
          <a:solidFill>
            <a:schemeClr val="accent2">
              <a:lumMod val="20000"/>
              <a:lumOff val="80000"/>
            </a:schemeClr>
          </a:solidFill>
        </p:spPr>
        <p:txBody>
          <a:bodyPr wrap="square" rtlCol="0">
            <a:spAutoFit/>
          </a:bodyPr>
          <a:lstStyle/>
          <a:p>
            <a:pPr algn="ctr" rtl="1"/>
            <a:r>
              <a:rPr lang="he-IL" sz="2800" b="1" dirty="0" smtClean="0"/>
              <a:t>הודו, </a:t>
            </a:r>
            <a:r>
              <a:rPr lang="he-IL" sz="2400" b="1" dirty="0" smtClean="0"/>
              <a:t>1874</a:t>
            </a:r>
            <a:endParaRPr lang="en-US" sz="2400" b="1" dirty="0"/>
          </a:p>
        </p:txBody>
      </p:sp>
      <p:sp>
        <p:nvSpPr>
          <p:cNvPr id="7" name="TextBox 6"/>
          <p:cNvSpPr txBox="1"/>
          <p:nvPr/>
        </p:nvSpPr>
        <p:spPr>
          <a:xfrm>
            <a:off x="270770" y="5666222"/>
            <a:ext cx="4360397" cy="523220"/>
          </a:xfrm>
          <a:prstGeom prst="rect">
            <a:avLst/>
          </a:prstGeom>
          <a:solidFill>
            <a:schemeClr val="accent2">
              <a:lumMod val="20000"/>
              <a:lumOff val="80000"/>
            </a:schemeClr>
          </a:solidFill>
        </p:spPr>
        <p:txBody>
          <a:bodyPr wrap="square" rtlCol="0">
            <a:spAutoFit/>
          </a:bodyPr>
          <a:lstStyle/>
          <a:p>
            <a:pPr algn="ctr" rtl="1"/>
            <a:r>
              <a:rPr lang="he-IL" sz="2800" b="1" dirty="0" smtClean="0"/>
              <a:t>אלג'יר, </a:t>
            </a:r>
            <a:r>
              <a:rPr lang="he-IL" sz="2400" b="1" dirty="0" smtClean="0"/>
              <a:t>1946</a:t>
            </a:r>
            <a:endParaRPr lang="en-US" sz="2400" b="1" dirty="0"/>
          </a:p>
        </p:txBody>
      </p:sp>
    </p:spTree>
    <p:extLst>
      <p:ext uri="{BB962C8B-B14F-4D97-AF65-F5344CB8AC3E}">
        <p14:creationId xmlns:p14="http://schemas.microsoft.com/office/powerpoint/2010/main" val="29922540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descr="http://web.nli.org.il/sites/NLI/Hebrew/digitallibrary/gallery/yearly_cycle/pesach/Redemption/%D7%94%D7%92%D7%93%D7%94%20%D7%9C%D7%A9%D7%A2%D7%AA%20%D7%97%D7%99%D7%A8%D7%95%D7%9D%20%D7%AA%D7%A9%D7%9B%D7%96%20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690689"/>
            <a:ext cx="6774192" cy="4847782"/>
          </a:xfrm>
          <a:prstGeom prst="rect">
            <a:avLst/>
          </a:prstGeom>
          <a:noFill/>
          <a:extLst>
            <a:ext uri="{909E8E84-426E-40DD-AFC4-6F175D3DCCD1}">
              <a14:hiddenFill xmlns:a14="http://schemas.microsoft.com/office/drawing/2010/main">
                <a:solidFill>
                  <a:srgbClr val="FFFFFF"/>
                </a:solidFill>
              </a14:hiddenFill>
            </a:ext>
          </a:extLst>
        </p:spPr>
      </p:pic>
      <p:sp>
        <p:nvSpPr>
          <p:cNvPr id="3" name="Title 3"/>
          <p:cNvSpPr txBox="1">
            <a:spLocks noGrp="1"/>
          </p:cNvSpPr>
          <p:nvPr>
            <p:ph type="title"/>
          </p:nvPr>
        </p:nvSpPr>
        <p:spPr>
          <a:prstGeom prst="rect">
            <a:avLst/>
          </a:prstGeom>
          <a:solidFill>
            <a:srgbClr val="FFCC99"/>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he-IL" sz="7200" b="1" dirty="0" smtClean="0">
                <a:solidFill>
                  <a:srgbClr val="7030A0"/>
                </a:solidFill>
              </a:rPr>
              <a:t>הגדה לשעת חירום</a:t>
            </a:r>
            <a:endParaRPr lang="en-US" sz="7200" b="1" dirty="0">
              <a:solidFill>
                <a:srgbClr val="7030A0"/>
              </a:solidFill>
            </a:endParaRPr>
          </a:p>
        </p:txBody>
      </p:sp>
      <p:pic>
        <p:nvPicPr>
          <p:cNvPr id="9218" name="Picture 2" descr="http://web.nli.org.il/sites/NLI/Hebrew/digitallibrary/gallery/yearly_cycle/pesach/Redemption/%D7%94%D7%92%D7%93%D7%94%20%D7%9C%D7%A9%D7%A2%D7%AA%20%D7%97%D7%99%D7%A8%D7%95%D7%9D%20%D7%AA%D7%A9%D7%9B%D7%96%2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9608" y="1690688"/>
            <a:ext cx="6774192" cy="4847782"/>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http://web.nli.org.il/sites/NLI/Hebrew/gallery/of-israel/hageiisrael/independence_hagadot/PublishingImages/ktsin_tarbut.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11495" y="1866954"/>
            <a:ext cx="2892835" cy="4419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9274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www.kibbutz.org.il/1-edit/pics_iton_130321/hagada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64366" y="1697581"/>
            <a:ext cx="3802117" cy="5069489"/>
          </a:xfrm>
          <a:prstGeom prst="rect">
            <a:avLst/>
          </a:prstGeom>
          <a:noFill/>
          <a:extLst>
            <a:ext uri="{909E8E84-426E-40DD-AFC4-6F175D3DCCD1}">
              <a14:hiddenFill xmlns:a14="http://schemas.microsoft.com/office/drawing/2010/main">
                <a:solidFill>
                  <a:srgbClr val="FFFFFF"/>
                </a:solidFill>
              </a14:hiddenFill>
            </a:ext>
          </a:extLst>
        </p:spPr>
      </p:pic>
      <p:sp>
        <p:nvSpPr>
          <p:cNvPr id="3" name="Title 3"/>
          <p:cNvSpPr txBox="1">
            <a:spLocks noGrp="1"/>
          </p:cNvSpPr>
          <p:nvPr>
            <p:ph type="title"/>
          </p:nvPr>
        </p:nvSpPr>
        <p:spPr>
          <a:xfrm>
            <a:off x="321222" y="506286"/>
            <a:ext cx="11345261" cy="1325563"/>
          </a:xfrm>
          <a:prstGeom prst="rect">
            <a:avLst/>
          </a:prstGeom>
          <a:solidFill>
            <a:srgbClr val="FFCC99"/>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he-IL" sz="7200" b="1" dirty="0" smtClean="0">
                <a:solidFill>
                  <a:srgbClr val="7030A0"/>
                </a:solidFill>
              </a:rPr>
              <a:t>הגדות ההתיישבות העובדת</a:t>
            </a:r>
            <a:endParaRPr lang="en-US" sz="7200" b="1" dirty="0">
              <a:solidFill>
                <a:srgbClr val="7030A0"/>
              </a:solidFill>
            </a:endParaRPr>
          </a:p>
        </p:txBody>
      </p:sp>
      <p:sp>
        <p:nvSpPr>
          <p:cNvPr id="4" name="TextBox 3"/>
          <p:cNvSpPr txBox="1"/>
          <p:nvPr/>
        </p:nvSpPr>
        <p:spPr>
          <a:xfrm>
            <a:off x="7864366" y="6315714"/>
            <a:ext cx="3878318" cy="461665"/>
          </a:xfrm>
          <a:prstGeom prst="rect">
            <a:avLst/>
          </a:prstGeom>
          <a:solidFill>
            <a:schemeClr val="accent2">
              <a:lumMod val="20000"/>
              <a:lumOff val="80000"/>
            </a:schemeClr>
          </a:solidFill>
        </p:spPr>
        <p:txBody>
          <a:bodyPr wrap="square" rtlCol="0">
            <a:spAutoFit/>
          </a:bodyPr>
          <a:lstStyle/>
          <a:p>
            <a:r>
              <a:rPr lang="he-IL" sz="2400" b="1" dirty="0"/>
              <a:t>הגדת החירות - </a:t>
            </a:r>
            <a:r>
              <a:rPr lang="he-IL" sz="2400" b="1" dirty="0" smtClean="0"/>
              <a:t>תשי"ג,1953</a:t>
            </a:r>
            <a:endParaRPr lang="en-US" sz="2400" dirty="0"/>
          </a:p>
        </p:txBody>
      </p:sp>
      <p:pic>
        <p:nvPicPr>
          <p:cNvPr id="11270" name="Picture 6" descr="http://www.kedem-auctions.com/sites/default/files/487.jpg"/>
          <p:cNvPicPr>
            <a:picLocks noChangeAspect="1" noChangeArrowheads="1"/>
          </p:cNvPicPr>
          <p:nvPr/>
        </p:nvPicPr>
        <p:blipFill rotWithShape="1">
          <a:blip r:embed="rId4">
            <a:extLst>
              <a:ext uri="{28A0092B-C50C-407E-A947-70E740481C1C}">
                <a14:useLocalDpi xmlns:a14="http://schemas.microsoft.com/office/drawing/2010/main" val="0"/>
              </a:ext>
            </a:extLst>
          </a:blip>
          <a:srcRect l="12192" t="8929" r="4724" b="7630"/>
          <a:stretch/>
        </p:blipFill>
        <p:spPr bwMode="auto">
          <a:xfrm>
            <a:off x="254876" y="1760337"/>
            <a:ext cx="3544614" cy="4905286"/>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321222" y="6330751"/>
            <a:ext cx="3522280" cy="461665"/>
          </a:xfrm>
          <a:prstGeom prst="rect">
            <a:avLst/>
          </a:prstGeom>
          <a:solidFill>
            <a:schemeClr val="accent2">
              <a:lumMod val="20000"/>
              <a:lumOff val="80000"/>
            </a:schemeClr>
          </a:solidFill>
        </p:spPr>
        <p:txBody>
          <a:bodyPr wrap="square" rtlCol="0">
            <a:spAutoFit/>
          </a:bodyPr>
          <a:lstStyle/>
          <a:p>
            <a:pPr algn="ctr"/>
            <a:r>
              <a:rPr lang="he-IL" sz="2400" b="1" dirty="0"/>
              <a:t>הגדת </a:t>
            </a:r>
            <a:r>
              <a:rPr lang="he-IL" sz="2400" b="1" dirty="0" smtClean="0"/>
              <a:t>כנרת 1939</a:t>
            </a:r>
            <a:endParaRPr lang="en-US" sz="2400" dirty="0"/>
          </a:p>
        </p:txBody>
      </p:sp>
      <p:pic>
        <p:nvPicPr>
          <p:cNvPr id="11272" name="Picture 8" descr="הגדה בארי שער 195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14059" y="1831849"/>
            <a:ext cx="3403813" cy="4570413"/>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3948836" y="6348707"/>
            <a:ext cx="3766183" cy="461665"/>
          </a:xfrm>
          <a:prstGeom prst="rect">
            <a:avLst/>
          </a:prstGeom>
          <a:solidFill>
            <a:schemeClr val="accent2">
              <a:lumMod val="20000"/>
              <a:lumOff val="80000"/>
            </a:schemeClr>
          </a:solidFill>
        </p:spPr>
        <p:txBody>
          <a:bodyPr wrap="square" rtlCol="0">
            <a:spAutoFit/>
          </a:bodyPr>
          <a:lstStyle/>
          <a:p>
            <a:r>
              <a:rPr lang="he-IL" sz="2400" b="1" dirty="0" smtClean="0"/>
              <a:t>הקיבוץ המאוחד, דרום 1951</a:t>
            </a:r>
            <a:endParaRPr lang="en-US" sz="2400" dirty="0"/>
          </a:p>
        </p:txBody>
      </p:sp>
    </p:spTree>
    <p:extLst>
      <p:ext uri="{BB962C8B-B14F-4D97-AF65-F5344CB8AC3E}">
        <p14:creationId xmlns:p14="http://schemas.microsoft.com/office/powerpoint/2010/main" val="20442290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http://upload.wikimedia.org/wikipedia/commons/thumb/2/2e/Shmuel_Katz_07.jpg/250px-Shmuel_Katz_0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690688"/>
            <a:ext cx="5184228" cy="483170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370287" y="6291558"/>
            <a:ext cx="3878318" cy="461665"/>
          </a:xfrm>
          <a:prstGeom prst="rect">
            <a:avLst/>
          </a:prstGeom>
          <a:solidFill>
            <a:schemeClr val="accent2">
              <a:lumMod val="20000"/>
              <a:lumOff val="80000"/>
            </a:schemeClr>
          </a:solidFill>
        </p:spPr>
        <p:txBody>
          <a:bodyPr wrap="square" rtlCol="0">
            <a:spAutoFit/>
          </a:bodyPr>
          <a:lstStyle/>
          <a:p>
            <a:pPr algn="ctr"/>
            <a:r>
              <a:rPr lang="he-IL" sz="2400" b="1" dirty="0"/>
              <a:t>הגדת </a:t>
            </a:r>
            <a:r>
              <a:rPr lang="he-IL" sz="2400" b="1" dirty="0" smtClean="0"/>
              <a:t>הקיבוץ הארצי</a:t>
            </a:r>
            <a:endParaRPr lang="en-US" sz="2400" dirty="0"/>
          </a:p>
        </p:txBody>
      </p:sp>
      <p:sp>
        <p:nvSpPr>
          <p:cNvPr id="5" name="Title 3"/>
          <p:cNvSpPr txBox="1">
            <a:spLocks noGrp="1"/>
          </p:cNvSpPr>
          <p:nvPr>
            <p:ph type="title"/>
          </p:nvPr>
        </p:nvSpPr>
        <p:spPr>
          <a:prstGeom prst="rect">
            <a:avLst/>
          </a:prstGeom>
          <a:solidFill>
            <a:srgbClr val="FFCC99"/>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he-IL" sz="7200" b="1" dirty="0" smtClean="0">
                <a:solidFill>
                  <a:srgbClr val="7030A0"/>
                </a:solidFill>
              </a:rPr>
              <a:t>הגדות ההתיישבות העובדת</a:t>
            </a:r>
            <a:endParaRPr lang="en-US" sz="7200" b="1" dirty="0">
              <a:solidFill>
                <a:srgbClr val="7030A0"/>
              </a:solidFill>
            </a:endParaRPr>
          </a:p>
        </p:txBody>
      </p:sp>
      <p:pic>
        <p:nvPicPr>
          <p:cNvPr id="12290" name="Picture 2" descr="http://www.hashomer-hatzair.org/upload/articles/m/11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0628" y="1560350"/>
            <a:ext cx="5331372" cy="396891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066692" y="5617120"/>
            <a:ext cx="3878318" cy="461665"/>
          </a:xfrm>
          <a:prstGeom prst="rect">
            <a:avLst/>
          </a:prstGeom>
          <a:solidFill>
            <a:schemeClr val="accent2">
              <a:lumMod val="20000"/>
              <a:lumOff val="80000"/>
            </a:schemeClr>
          </a:solidFill>
        </p:spPr>
        <p:txBody>
          <a:bodyPr wrap="square" rtlCol="0">
            <a:spAutoFit/>
          </a:bodyPr>
          <a:lstStyle/>
          <a:p>
            <a:pPr algn="ctr"/>
            <a:r>
              <a:rPr lang="he-IL" sz="2400" b="1" dirty="0"/>
              <a:t>הגדת </a:t>
            </a:r>
            <a:r>
              <a:rPr lang="he-IL" sz="2400" b="1" dirty="0" smtClean="0"/>
              <a:t>הקיבוץ הארצי, 1958</a:t>
            </a:r>
            <a:endParaRPr lang="en-US" sz="2400" dirty="0"/>
          </a:p>
        </p:txBody>
      </p:sp>
      <p:pic>
        <p:nvPicPr>
          <p:cNvPr id="12292" name="Picture 4" descr="http://simania.co.il/bookimages/covers0/269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80692" y="4180386"/>
            <a:ext cx="2286000" cy="24479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69995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noGrp="1"/>
          </p:cNvSpPr>
          <p:nvPr>
            <p:ph type="title"/>
          </p:nvPr>
        </p:nvSpPr>
        <p:spPr>
          <a:prstGeom prst="rect">
            <a:avLst/>
          </a:prstGeom>
          <a:solidFill>
            <a:srgbClr val="FFCC99"/>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he-IL" sz="7200" b="1" dirty="0" smtClean="0">
                <a:solidFill>
                  <a:srgbClr val="7030A0"/>
                </a:solidFill>
              </a:rPr>
              <a:t>הגדות בכתב ברייל</a:t>
            </a:r>
            <a:endParaRPr lang="en-US" sz="7200" b="1" dirty="0">
              <a:solidFill>
                <a:srgbClr val="7030A0"/>
              </a:solidFill>
            </a:endParaRPr>
          </a:p>
        </p:txBody>
      </p:sp>
      <p:pic>
        <p:nvPicPr>
          <p:cNvPr id="8194" name="Picture 2" descr="הגדות בכתב ברייל"/>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4848" y="1690688"/>
            <a:ext cx="7927428" cy="47564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14806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www.haokets.org/wp-content/uploads/2012/04/Screen-shot-2012-04-06-at-2.08.28-PM.png"/>
          <p:cNvPicPr>
            <a:picLocks noChangeAspect="1" noChangeArrowheads="1"/>
          </p:cNvPicPr>
          <p:nvPr/>
        </p:nvPicPr>
        <p:blipFill rotWithShape="1">
          <a:blip r:embed="rId3">
            <a:extLst>
              <a:ext uri="{28A0092B-C50C-407E-A947-70E740481C1C}">
                <a14:useLocalDpi xmlns:a14="http://schemas.microsoft.com/office/drawing/2010/main" val="0"/>
              </a:ext>
            </a:extLst>
          </a:blip>
          <a:srcRect b="10924"/>
          <a:stretch/>
        </p:blipFill>
        <p:spPr bwMode="auto">
          <a:xfrm>
            <a:off x="187106" y="365125"/>
            <a:ext cx="6724650" cy="598159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txBox="1">
            <a:spLocks noGrp="1"/>
          </p:cNvSpPr>
          <p:nvPr>
            <p:ph type="title"/>
          </p:nvPr>
        </p:nvSpPr>
        <p:spPr>
          <a:xfrm>
            <a:off x="7047186" y="365125"/>
            <a:ext cx="4306614" cy="2362309"/>
          </a:xfrm>
          <a:prstGeom prst="rect">
            <a:avLst/>
          </a:prstGeom>
          <a:solidFill>
            <a:srgbClr val="FFCC99"/>
          </a:solidFill>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he-IL" sz="7200" b="1" dirty="0" smtClean="0">
                <a:solidFill>
                  <a:srgbClr val="7030A0"/>
                </a:solidFill>
              </a:rPr>
              <a:t>"והיא שעמדה": הגדת נשים</a:t>
            </a:r>
            <a:endParaRPr lang="en-US" sz="7200" b="1" dirty="0">
              <a:solidFill>
                <a:srgbClr val="7030A0"/>
              </a:solidFill>
            </a:endParaRPr>
          </a:p>
        </p:txBody>
      </p:sp>
    </p:spTree>
    <p:extLst>
      <p:ext uri="{BB962C8B-B14F-4D97-AF65-F5344CB8AC3E}">
        <p14:creationId xmlns:p14="http://schemas.microsoft.com/office/powerpoint/2010/main" val="399768433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ttp://readbooks.co.il/files/2012/03/Untitled-Extract-Pages_Page_3.jpg"/>
          <p:cNvPicPr/>
          <p:nvPr/>
        </p:nvPicPr>
        <p:blipFill rotWithShape="1">
          <a:blip r:embed="rId2" cstate="print">
            <a:extLst>
              <a:ext uri="{28A0092B-C50C-407E-A947-70E740481C1C}">
                <a14:useLocalDpi xmlns:a14="http://schemas.microsoft.com/office/drawing/2010/main" val="0"/>
              </a:ext>
            </a:extLst>
          </a:blip>
          <a:srcRect t="29157" b="-1"/>
          <a:stretch/>
        </p:blipFill>
        <p:spPr bwMode="auto">
          <a:xfrm>
            <a:off x="126125" y="835573"/>
            <a:ext cx="5912068" cy="5675586"/>
          </a:xfrm>
          <a:prstGeom prst="rect">
            <a:avLst/>
          </a:prstGeom>
          <a:noFill/>
          <a:ln>
            <a:noFill/>
          </a:ln>
        </p:spPr>
      </p:pic>
      <p:sp>
        <p:nvSpPr>
          <p:cNvPr id="6" name="Title 3"/>
          <p:cNvSpPr txBox="1">
            <a:spLocks/>
          </p:cNvSpPr>
          <p:nvPr/>
        </p:nvSpPr>
        <p:spPr>
          <a:xfrm>
            <a:off x="7047186" y="365126"/>
            <a:ext cx="4306614" cy="3245178"/>
          </a:xfrm>
          <a:prstGeom prst="rect">
            <a:avLst/>
          </a:prstGeom>
          <a:solidFill>
            <a:srgbClr val="FFCC99"/>
          </a:solidFill>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he-IL" sz="7200" b="1" dirty="0" smtClean="0">
                <a:solidFill>
                  <a:srgbClr val="7030A0"/>
                </a:solidFill>
              </a:rPr>
              <a:t>הגדה לילדים בחרוזים,</a:t>
            </a:r>
          </a:p>
          <a:p>
            <a:pPr algn="ctr" rtl="1"/>
            <a:r>
              <a:rPr lang="he-IL" sz="4000" b="1" dirty="0" smtClean="0">
                <a:solidFill>
                  <a:srgbClr val="7030A0"/>
                </a:solidFill>
              </a:rPr>
              <a:t>אפרים </a:t>
            </a:r>
            <a:r>
              <a:rPr lang="he-IL" sz="4000" b="1" dirty="0" err="1" smtClean="0">
                <a:solidFill>
                  <a:srgbClr val="7030A0"/>
                </a:solidFill>
              </a:rPr>
              <a:t>סידון</a:t>
            </a:r>
            <a:r>
              <a:rPr lang="he-IL" sz="4000" b="1" dirty="0" smtClean="0">
                <a:solidFill>
                  <a:srgbClr val="7030A0"/>
                </a:solidFill>
              </a:rPr>
              <a:t> ודני </a:t>
            </a:r>
            <a:r>
              <a:rPr lang="he-IL" sz="4000" b="1" dirty="0" err="1" smtClean="0">
                <a:solidFill>
                  <a:srgbClr val="7030A0"/>
                </a:solidFill>
              </a:rPr>
              <a:t>קרמן</a:t>
            </a:r>
            <a:r>
              <a:rPr lang="he-IL" sz="4000" b="1" dirty="0" smtClean="0">
                <a:solidFill>
                  <a:srgbClr val="7030A0"/>
                </a:solidFill>
              </a:rPr>
              <a:t> </a:t>
            </a:r>
            <a:endParaRPr lang="en-US" sz="4100" b="1" dirty="0">
              <a:solidFill>
                <a:srgbClr val="7030A0"/>
              </a:solidFill>
            </a:endParaRPr>
          </a:p>
        </p:txBody>
      </p:sp>
      <p:pic>
        <p:nvPicPr>
          <p:cNvPr id="7" name="Picture 6" descr="http://readbooks.co.il/files/2012/03/Untitled-Extract-Pages_Page_3.jpg"/>
          <p:cNvPicPr/>
          <p:nvPr/>
        </p:nvPicPr>
        <p:blipFill rotWithShape="1">
          <a:blip r:embed="rId3" cstate="print">
            <a:extLst>
              <a:ext uri="{28A0092B-C50C-407E-A947-70E740481C1C}">
                <a14:useLocalDpi xmlns:a14="http://schemas.microsoft.com/office/drawing/2010/main" val="0"/>
              </a:ext>
            </a:extLst>
          </a:blip>
          <a:srcRect b="71792"/>
          <a:stretch/>
        </p:blipFill>
        <p:spPr bwMode="auto">
          <a:xfrm>
            <a:off x="6038192" y="3780987"/>
            <a:ext cx="5770179" cy="2730172"/>
          </a:xfrm>
          <a:prstGeom prst="rect">
            <a:avLst/>
          </a:prstGeom>
          <a:noFill/>
          <a:ln>
            <a:noFill/>
          </a:ln>
        </p:spPr>
      </p:pic>
    </p:spTree>
    <p:extLst>
      <p:ext uri="{BB962C8B-B14F-4D97-AF65-F5344CB8AC3E}">
        <p14:creationId xmlns:p14="http://schemas.microsoft.com/office/powerpoint/2010/main" val="94941570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market.marmelada.co.il/photos/63132.jpg?133464143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34762" y="1690688"/>
            <a:ext cx="7722476" cy="495796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txBox="1">
            <a:spLocks noGrp="1"/>
          </p:cNvSpPr>
          <p:nvPr>
            <p:ph type="title"/>
          </p:nvPr>
        </p:nvSpPr>
        <p:spPr>
          <a:xfrm>
            <a:off x="980090" y="254766"/>
            <a:ext cx="10515600" cy="1325563"/>
          </a:xfrm>
          <a:prstGeom prst="rect">
            <a:avLst/>
          </a:prstGeom>
          <a:solidFill>
            <a:srgbClr val="FFCC99"/>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he-IL" sz="7200" b="1" dirty="0" smtClean="0">
                <a:solidFill>
                  <a:srgbClr val="7030A0"/>
                </a:solidFill>
              </a:rPr>
              <a:t>הגדת קומיקס, </a:t>
            </a:r>
            <a:r>
              <a:rPr lang="he-IL" sz="7200" b="1" dirty="0" err="1" smtClean="0">
                <a:solidFill>
                  <a:srgbClr val="7030A0"/>
                </a:solidFill>
              </a:rPr>
              <a:t>אנגלמאיר</a:t>
            </a:r>
            <a:endParaRPr lang="en-US" sz="7200" b="1" dirty="0">
              <a:solidFill>
                <a:srgbClr val="7030A0"/>
              </a:solidFill>
            </a:endParaRPr>
          </a:p>
        </p:txBody>
      </p:sp>
    </p:spTree>
    <p:extLst>
      <p:ext uri="{BB962C8B-B14F-4D97-AF65-F5344CB8AC3E}">
        <p14:creationId xmlns:p14="http://schemas.microsoft.com/office/powerpoint/2010/main" val="36437541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descr="http://www.haaretz.co.il/polopoly_fs/1.1680813.1333647478!/image/7042806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0" y="1469971"/>
            <a:ext cx="7620000" cy="514350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p:cNvSpPr txBox="1">
            <a:spLocks noGrp="1"/>
          </p:cNvSpPr>
          <p:nvPr>
            <p:ph type="title"/>
          </p:nvPr>
        </p:nvSpPr>
        <p:spPr>
          <a:xfrm>
            <a:off x="838200" y="144408"/>
            <a:ext cx="10515600" cy="1325563"/>
          </a:xfrm>
          <a:prstGeom prst="rect">
            <a:avLst/>
          </a:prstGeom>
          <a:solidFill>
            <a:srgbClr val="FFCC9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he-IL" sz="4000" b="1" dirty="0" smtClean="0">
                <a:solidFill>
                  <a:srgbClr val="7030A0"/>
                </a:solidFill>
              </a:rPr>
              <a:t>הגדה של פסח, </a:t>
            </a:r>
            <a:r>
              <a:rPr lang="he-IL" sz="4000" b="1" dirty="0" err="1" smtClean="0">
                <a:solidFill>
                  <a:srgbClr val="7030A0"/>
                </a:solidFill>
              </a:rPr>
              <a:t>עורך:ג'ונתן</a:t>
            </a:r>
            <a:r>
              <a:rPr lang="he-IL" sz="4000" b="1" dirty="0" smtClean="0">
                <a:solidFill>
                  <a:srgbClr val="7030A0"/>
                </a:solidFill>
              </a:rPr>
              <a:t> ספרן </a:t>
            </a:r>
            <a:r>
              <a:rPr lang="he-IL" sz="4000" b="1" dirty="0" err="1" smtClean="0">
                <a:solidFill>
                  <a:srgbClr val="7030A0"/>
                </a:solidFill>
              </a:rPr>
              <a:t>פוייר</a:t>
            </a:r>
            <a:r>
              <a:rPr lang="he-IL" sz="4000" b="1" dirty="0" smtClean="0">
                <a:solidFill>
                  <a:srgbClr val="7030A0"/>
                </a:solidFill>
              </a:rPr>
              <a:t> </a:t>
            </a:r>
            <a:br>
              <a:rPr lang="he-IL" sz="4000" b="1" dirty="0" smtClean="0">
                <a:solidFill>
                  <a:srgbClr val="7030A0"/>
                </a:solidFill>
              </a:rPr>
            </a:br>
            <a:r>
              <a:rPr lang="he-IL" sz="4000" b="1" dirty="0" smtClean="0">
                <a:solidFill>
                  <a:srgbClr val="7030A0"/>
                </a:solidFill>
              </a:rPr>
              <a:t>עיצוב גרפי: עודד עזר</a:t>
            </a:r>
            <a:endParaRPr lang="en-US" sz="4000" b="1" dirty="0">
              <a:solidFill>
                <a:srgbClr val="7030A0"/>
              </a:solidFill>
            </a:endParaRPr>
          </a:p>
        </p:txBody>
      </p:sp>
    </p:spTree>
    <p:extLst>
      <p:ext uri="{BB962C8B-B14F-4D97-AF65-F5344CB8AC3E}">
        <p14:creationId xmlns:p14="http://schemas.microsoft.com/office/powerpoint/2010/main" val="236457724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381000" y="885387"/>
            <a:ext cx="2567152" cy="4616778"/>
          </a:xfrm>
          <a:prstGeom prst="rect">
            <a:avLst/>
          </a:prstGeom>
          <a:solidFill>
            <a:srgbClr val="FFCC9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he-IL" b="1" smtClean="0">
                <a:solidFill>
                  <a:srgbClr val="7030A0"/>
                </a:solidFill>
              </a:rPr>
              <a:t>הגדה של פסח, עורך:ג'ונתן ספרן פוייר </a:t>
            </a:r>
            <a:br>
              <a:rPr lang="he-IL" b="1" smtClean="0">
                <a:solidFill>
                  <a:srgbClr val="7030A0"/>
                </a:solidFill>
              </a:rPr>
            </a:br>
            <a:r>
              <a:rPr lang="he-IL" b="1" smtClean="0">
                <a:solidFill>
                  <a:srgbClr val="7030A0"/>
                </a:solidFill>
              </a:rPr>
              <a:t>עיצוב גרפי: עודד עזר</a:t>
            </a:r>
            <a:endParaRPr lang="en-US" b="1" dirty="0">
              <a:solidFill>
                <a:srgbClr val="7030A0"/>
              </a:solidFill>
            </a:endParaRPr>
          </a:p>
        </p:txBody>
      </p:sp>
      <p:pic>
        <p:nvPicPr>
          <p:cNvPr id="4" name="Picture 3"/>
          <p:cNvPicPr>
            <a:picLocks noChangeAspect="1"/>
          </p:cNvPicPr>
          <p:nvPr/>
        </p:nvPicPr>
        <p:blipFill>
          <a:blip r:embed="rId3"/>
          <a:stretch>
            <a:fillRect/>
          </a:stretch>
        </p:blipFill>
        <p:spPr>
          <a:xfrm>
            <a:off x="3127846" y="885387"/>
            <a:ext cx="8949498" cy="5841984"/>
          </a:xfrm>
          <a:prstGeom prst="rect">
            <a:avLst/>
          </a:prstGeom>
        </p:spPr>
      </p:pic>
    </p:spTree>
    <p:extLst>
      <p:ext uri="{BB962C8B-B14F-4D97-AF65-F5344CB8AC3E}">
        <p14:creationId xmlns:p14="http://schemas.microsoft.com/office/powerpoint/2010/main" val="394735606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208283" y="157034"/>
            <a:ext cx="8983717" cy="6496014"/>
          </a:xfrm>
          <a:prstGeom prst="rect">
            <a:avLst/>
          </a:prstGeom>
        </p:spPr>
      </p:pic>
      <p:sp>
        <p:nvSpPr>
          <p:cNvPr id="4" name="Title 3"/>
          <p:cNvSpPr txBox="1">
            <a:spLocks noGrp="1"/>
          </p:cNvSpPr>
          <p:nvPr>
            <p:ph type="title"/>
          </p:nvPr>
        </p:nvSpPr>
        <p:spPr>
          <a:xfrm>
            <a:off x="381000" y="885387"/>
            <a:ext cx="2567152" cy="4616778"/>
          </a:xfrm>
          <a:prstGeom prst="rect">
            <a:avLst/>
          </a:prstGeom>
          <a:solidFill>
            <a:srgbClr val="FFCC9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he-IL" b="1" dirty="0" smtClean="0">
                <a:solidFill>
                  <a:srgbClr val="7030A0"/>
                </a:solidFill>
              </a:rPr>
              <a:t>הגדה של פסח, </a:t>
            </a:r>
            <a:r>
              <a:rPr lang="he-IL" b="1" dirty="0" err="1" smtClean="0">
                <a:solidFill>
                  <a:srgbClr val="7030A0"/>
                </a:solidFill>
              </a:rPr>
              <a:t>עורך:ג'ונתן</a:t>
            </a:r>
            <a:r>
              <a:rPr lang="he-IL" b="1" dirty="0" smtClean="0">
                <a:solidFill>
                  <a:srgbClr val="7030A0"/>
                </a:solidFill>
              </a:rPr>
              <a:t> ספרן </a:t>
            </a:r>
            <a:r>
              <a:rPr lang="he-IL" b="1" dirty="0" err="1" smtClean="0">
                <a:solidFill>
                  <a:srgbClr val="7030A0"/>
                </a:solidFill>
              </a:rPr>
              <a:t>פוייר</a:t>
            </a:r>
            <a:r>
              <a:rPr lang="he-IL" b="1" dirty="0" smtClean="0">
                <a:solidFill>
                  <a:srgbClr val="7030A0"/>
                </a:solidFill>
              </a:rPr>
              <a:t> </a:t>
            </a:r>
            <a:br>
              <a:rPr lang="he-IL" b="1" dirty="0" smtClean="0">
                <a:solidFill>
                  <a:srgbClr val="7030A0"/>
                </a:solidFill>
              </a:rPr>
            </a:br>
            <a:r>
              <a:rPr lang="he-IL" b="1" dirty="0" smtClean="0">
                <a:solidFill>
                  <a:srgbClr val="7030A0"/>
                </a:solidFill>
              </a:rPr>
              <a:t>עיצוב גרפי: עודד עזר</a:t>
            </a:r>
            <a:endParaRPr lang="en-US" b="1" dirty="0">
              <a:solidFill>
                <a:srgbClr val="7030A0"/>
              </a:solidFill>
            </a:endParaRPr>
          </a:p>
        </p:txBody>
      </p:sp>
    </p:spTree>
    <p:extLst>
      <p:ext uri="{BB962C8B-B14F-4D97-AF65-F5344CB8AC3E}">
        <p14:creationId xmlns:p14="http://schemas.microsoft.com/office/powerpoint/2010/main" val="38772832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p:cNvSpPr txBox="1">
            <a:spLocks/>
          </p:cNvSpPr>
          <p:nvPr/>
        </p:nvSpPr>
        <p:spPr>
          <a:xfrm>
            <a:off x="0" y="759263"/>
            <a:ext cx="2738798" cy="4616778"/>
          </a:xfrm>
          <a:prstGeom prst="rect">
            <a:avLst/>
          </a:prstGeom>
          <a:solidFill>
            <a:srgbClr val="FFCC99"/>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r>
              <a:rPr lang="he-IL" b="1" dirty="0" smtClean="0">
                <a:solidFill>
                  <a:srgbClr val="7030A0"/>
                </a:solidFill>
              </a:rPr>
              <a:t>הגדה של פסח, </a:t>
            </a:r>
            <a:r>
              <a:rPr lang="he-IL" b="1" dirty="0" err="1" smtClean="0">
                <a:solidFill>
                  <a:srgbClr val="7030A0"/>
                </a:solidFill>
              </a:rPr>
              <a:t>עורך:ג'ונתן</a:t>
            </a:r>
            <a:r>
              <a:rPr lang="he-IL" b="1" dirty="0" smtClean="0">
                <a:solidFill>
                  <a:srgbClr val="7030A0"/>
                </a:solidFill>
              </a:rPr>
              <a:t> ספרן </a:t>
            </a:r>
            <a:r>
              <a:rPr lang="he-IL" b="1" dirty="0" err="1" smtClean="0">
                <a:solidFill>
                  <a:srgbClr val="7030A0"/>
                </a:solidFill>
              </a:rPr>
              <a:t>פוייר</a:t>
            </a:r>
            <a:r>
              <a:rPr lang="he-IL" b="1" dirty="0" smtClean="0">
                <a:solidFill>
                  <a:srgbClr val="7030A0"/>
                </a:solidFill>
              </a:rPr>
              <a:t> </a:t>
            </a:r>
            <a:br>
              <a:rPr lang="he-IL" b="1" dirty="0" smtClean="0">
                <a:solidFill>
                  <a:srgbClr val="7030A0"/>
                </a:solidFill>
              </a:rPr>
            </a:br>
            <a:r>
              <a:rPr lang="he-IL" b="1" dirty="0" smtClean="0">
                <a:solidFill>
                  <a:srgbClr val="7030A0"/>
                </a:solidFill>
              </a:rPr>
              <a:t>עיצוב גרפי: עודד עזר</a:t>
            </a:r>
            <a:endParaRPr lang="en-US" b="1" dirty="0">
              <a:solidFill>
                <a:srgbClr val="7030A0"/>
              </a:solidFill>
            </a:endParaRPr>
          </a:p>
        </p:txBody>
      </p:sp>
      <p:pic>
        <p:nvPicPr>
          <p:cNvPr id="4" name="Picture 3"/>
          <p:cNvPicPr>
            <a:picLocks noChangeAspect="1"/>
          </p:cNvPicPr>
          <p:nvPr/>
        </p:nvPicPr>
        <p:blipFill>
          <a:blip r:embed="rId3"/>
          <a:stretch>
            <a:fillRect/>
          </a:stretch>
        </p:blipFill>
        <p:spPr>
          <a:xfrm>
            <a:off x="3022577" y="378372"/>
            <a:ext cx="8921525" cy="6105128"/>
          </a:xfrm>
          <a:prstGeom prst="rect">
            <a:avLst/>
          </a:prstGeom>
        </p:spPr>
      </p:pic>
    </p:spTree>
    <p:extLst>
      <p:ext uri="{BB962C8B-B14F-4D97-AF65-F5344CB8AC3E}">
        <p14:creationId xmlns:p14="http://schemas.microsoft.com/office/powerpoint/2010/main" val="88924072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TotalTime>
  <Words>605</Words>
  <Application>Microsoft Office PowerPoint</Application>
  <PresentationFormat>Widescreen</PresentationFormat>
  <Paragraphs>104</Paragraphs>
  <Slides>19</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Arial</vt:lpstr>
      <vt:lpstr>Calibri</vt:lpstr>
      <vt:lpstr>Calibri Light</vt:lpstr>
      <vt:lpstr>David</vt:lpstr>
      <vt:lpstr>Times New Roman</vt:lpstr>
      <vt:lpstr>Office Theme</vt:lpstr>
      <vt:lpstr>הגדות של פסח –  מה נשתנה?</vt:lpstr>
      <vt:lpstr>הגדת סרייבו</vt:lpstr>
      <vt:lpstr>הגדת הציפורים</vt:lpstr>
      <vt:lpstr>                   הגדות מודפסות</vt:lpstr>
      <vt:lpstr>הגדה מודפסת</vt:lpstr>
      <vt:lpstr>הגדה מודפסת</vt:lpstr>
      <vt:lpstr>PowerPoint Presentation</vt:lpstr>
      <vt:lpstr>הגדות ממדינות האיסלאם</vt:lpstr>
      <vt:lpstr>הגדה לשעת חירום</vt:lpstr>
      <vt:lpstr>הגדות ההתיישבות העובדת</vt:lpstr>
      <vt:lpstr>הגדות ההתיישבות העובדת</vt:lpstr>
      <vt:lpstr>הגדות בכתב ברייל</vt:lpstr>
      <vt:lpstr>"והיא שעמדה": הגדת נשים</vt:lpstr>
      <vt:lpstr>PowerPoint Presentation</vt:lpstr>
      <vt:lpstr>הגדת קומיקס, אנגלמאיר</vt:lpstr>
      <vt:lpstr>הגדה של פסח, עורך:ג'ונתן ספרן פוייר  עיצוב גרפי: עודד עזר</vt:lpstr>
      <vt:lpstr>PowerPoint Presentation</vt:lpstr>
      <vt:lpstr>הגדה של פסח, עורך:ג'ונתן ספרן פוייר  עיצוב גרפי: עודד עזר</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הגדות של פסח –  מה נשתנה?</dc:title>
  <dc:creator>osnat aharoni</dc:creator>
  <cp:lastModifiedBy>osnat aharoni</cp:lastModifiedBy>
  <cp:revision>25</cp:revision>
  <dcterms:created xsi:type="dcterms:W3CDTF">2014-10-13T15:30:30Z</dcterms:created>
  <dcterms:modified xsi:type="dcterms:W3CDTF">2014-10-13T18:18:08Z</dcterms:modified>
</cp:coreProperties>
</file>