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7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1" r:id="rId10"/>
    <p:sldId id="273" r:id="rId11"/>
    <p:sldId id="274" r:id="rId12"/>
    <p:sldId id="276" r:id="rId13"/>
    <p:sldId id="278" r:id="rId14"/>
    <p:sldId id="281" r:id="rId15"/>
    <p:sldId id="282" r:id="rId16"/>
    <p:sldId id="283" r:id="rId17"/>
    <p:sldId id="284" r:id="rId18"/>
    <p:sldId id="285" r:id="rId19"/>
    <p:sldId id="259" r:id="rId20"/>
    <p:sldId id="289" r:id="rId21"/>
    <p:sldId id="290" r:id="rId22"/>
    <p:sldId id="292" r:id="rId23"/>
    <p:sldId id="291" r:id="rId24"/>
    <p:sldId id="288" r:id="rId25"/>
    <p:sldId id="29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834" autoAdjust="0"/>
  </p:normalViewPr>
  <p:slideViewPr>
    <p:cSldViewPr>
      <p:cViewPr>
        <p:scale>
          <a:sx n="47" d="100"/>
          <a:sy n="47" d="100"/>
        </p:scale>
        <p:origin x="768" y="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-34"/>
    </p:cViewPr>
  </p:notesTextViewPr>
  <p:notesViewPr>
    <p:cSldViewPr>
      <p:cViewPr varScale="1">
        <p:scale>
          <a:sx n="64" d="100"/>
          <a:sy n="64" d="100"/>
        </p:scale>
        <p:origin x="-247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3CCB0-C46D-441C-A92C-FE1582E67503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94404-BB00-46C9-8DE3-4F3BC4323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83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564F3-49E4-4F95-8D94-1F7750BC847E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9441D-084F-4494-8C0E-E48F49FB3B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2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65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78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22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4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43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8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118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55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05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53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69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95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56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כוחות חילוץ ישראלים פועלים בקטמנדו יומיים אחרי רעידת האדמה. ישראל המדינה היחידה ששלחה מטוס עם ציוד וצוות של 120 איש ובאותו המטוס החזירה 200 אזרחים הביתה. לדבר על </a:t>
            </a:r>
            <a:r>
              <a:rPr lang="he-IL"/>
              <a:t>פונדקאות בנפאל.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45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להקת בת שבע</a:t>
            </a:r>
            <a:r>
              <a:rPr lang="en-US" dirty="0"/>
              <a:t> </a:t>
            </a:r>
            <a:r>
              <a:rPr lang="he-IL" dirty="0"/>
              <a:t>מרדכי</a:t>
            </a:r>
            <a:r>
              <a:rPr lang="he-IL" baseline="0" dirty="0"/>
              <a:t> ארדון, ראובן רובין, משה פרלמן, ש"י עגנון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310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ויצמן תהליך ייצור ביוכימי 1915אצטון, הרשקו וצ'כנובר – תיאור מערכת פירוק חלבונים בתא2004, דני שכטמן – מבני גבישים קוואזי מחזורייםדני 2011,, עדה יונת המבנה קרני </a:t>
            </a:r>
            <a:r>
              <a:rPr lang="en-US" dirty="0"/>
              <a:t>X</a:t>
            </a:r>
            <a:r>
              <a:rPr lang="he-IL" dirty="0"/>
              <a:t> של ריבוזומים 2009</a:t>
            </a:r>
          </a:p>
          <a:p>
            <a:pPr algn="r" rtl="1"/>
            <a:r>
              <a:rPr lang="he-IL" dirty="0"/>
              <a:t>החללית בראשית-2019, רעיון חדשני להגיע לירח תוך שימוש בכמות מינימלית של דלק. </a:t>
            </a:r>
            <a:r>
              <a:rPr lang="he-IL"/>
              <a:t>התרסקה על הירח.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09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כהנמן – כלכלה2002 , תהליכי קבלת החלטות. </a:t>
            </a:r>
          </a:p>
          <a:p>
            <a:pPr algn="r" rtl="1"/>
            <a:r>
              <a:rPr lang="he-IL" dirty="0"/>
              <a:t>ישראל אומן 2005 כלכלה תורת המשחקים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929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חקלאות</a:t>
            </a:r>
            <a:r>
              <a:rPr lang="he-IL" baseline="0" dirty="0"/>
              <a:t> -</a:t>
            </a:r>
            <a:r>
              <a:rPr lang="he-IL" dirty="0"/>
              <a:t>נטפים</a:t>
            </a:r>
            <a:r>
              <a:rPr lang="he-IL" baseline="0" dirty="0"/>
              <a:t> – </a:t>
            </a:r>
            <a:r>
              <a:rPr lang="en-US" baseline="0" dirty="0"/>
              <a:t>drip irrigation</a:t>
            </a:r>
          </a:p>
          <a:p>
            <a:pPr algn="r" rtl="1"/>
            <a:r>
              <a:rPr lang="he-IL" baseline="0" dirty="0"/>
              <a:t>מחשבים- אינטל</a:t>
            </a:r>
          </a:p>
          <a:p>
            <a:pPr algn="r" rtl="1"/>
            <a:r>
              <a:rPr lang="he-IL" baseline="0" dirty="0"/>
              <a:t>רפואה- מצלמות אנדוסקופיות  - </a:t>
            </a:r>
            <a:r>
              <a:rPr lang="en-US" baseline="0" dirty="0"/>
              <a:t>given imaging</a:t>
            </a:r>
            <a:endParaRPr lang="he-IL" baseline="0" dirty="0"/>
          </a:p>
          <a:p>
            <a:pPr algn="r" rtl="1"/>
            <a:r>
              <a:rPr lang="he-IL" baseline="0" dirty="0"/>
              <a:t>מערכת הגנה בפני טילים כיפת ברזל</a:t>
            </a:r>
          </a:p>
          <a:p>
            <a:pPr algn="r" rtl="1"/>
            <a:r>
              <a:rPr lang="he-IL" baseline="0" dirty="0"/>
              <a:t>עגבניות שרי</a:t>
            </a:r>
          </a:p>
          <a:p>
            <a:pPr algn="r" rtl="1"/>
            <a:r>
              <a:rPr lang="he-IL" baseline="0" dirty="0"/>
              <a:t>אנרגיה – שי אגסי בטר פלייס</a:t>
            </a:r>
          </a:p>
          <a:p>
            <a:pPr algn="r" rtl="1"/>
            <a:r>
              <a:rPr lang="en-US" baseline="0" dirty="0"/>
              <a:t>Navigation - </a:t>
            </a:r>
            <a:r>
              <a:rPr lang="en-US" baseline="0" dirty="0" err="1"/>
              <a:t>waze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43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וכל זה ודאי לא היה קורה אם לא היינו מגוונים, שונים, קטנים, ונדרשים לפתרונות יצירתיים כדי לשרוד!</a:t>
            </a:r>
          </a:p>
          <a:p>
            <a:pPr algn="r" rtl="1"/>
            <a:r>
              <a:rPr lang="he-IL" dirty="0"/>
              <a:t>מי שלא עושה, לא טועה,</a:t>
            </a:r>
            <a:r>
              <a:rPr lang="he-IL" baseline="0" dirty="0"/>
              <a:t> אבל גם לא מתקדם.</a:t>
            </a:r>
          </a:p>
          <a:p>
            <a:pPr algn="r" rtl="1"/>
            <a:r>
              <a:rPr lang="he-IL" baseline="0" dirty="0"/>
              <a:t>אז אצלנו, עושים, טועים, מתקדמים, ובעיקר – צוחקים!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9441D-084F-4494-8C0E-E48F49FB3B9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00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FUfPYRk7u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6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e.wikipedia.org/wiki/%D7%A7%D7%95%D7%91%D7%A5:Batsheva_Dance_Company_by_David_Shankbone.jpg" TargetMode="Externa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61.jpeg"/><Relationship Id="rId7" Type="http://schemas.openxmlformats.org/officeDocument/2006/relationships/hyperlink" Target="http://he.wikipedia.org/wiki/%D7%A7%D7%95%D7%91%D7%A5:Ada_Yonath_Weizmann_Institute_of_Science.jp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11" Type="http://schemas.openxmlformats.org/officeDocument/2006/relationships/image" Target="../media/image67.jpeg"/><Relationship Id="rId5" Type="http://schemas.openxmlformats.org/officeDocument/2006/relationships/hyperlink" Target="http://he.wikipedia.org/wiki/%D7%A7%D7%95%D7%91%D7%A5:Shechtman_(2).jpg" TargetMode="External"/><Relationship Id="rId10" Type="http://schemas.openxmlformats.org/officeDocument/2006/relationships/image" Target="../media/image66.jpeg"/><Relationship Id="rId4" Type="http://schemas.openxmlformats.org/officeDocument/2006/relationships/image" Target="../media/image62.jpeg"/><Relationship Id="rId9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he.wikipedia.org/wiki/%D7%A7%D7%95%D7%91%D7%A5:%D7%99%D7%A9%D7%A8%D7%90%D7%9C_%D7%90%D7%95%D7%9E%D7%9F_2010.jpg" TargetMode="External"/><Relationship Id="rId7" Type="http://schemas.openxmlformats.org/officeDocument/2006/relationships/image" Target="../media/image7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hyperlink" Target="http://he.wikipedia.org/wiki/%D7%A7%D7%95%D7%91%D7%A5:Daniel_KAHNEMAN.jpg" TargetMode="External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12" Type="http://schemas.openxmlformats.org/officeDocument/2006/relationships/image" Target="../media/image8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11" Type="http://schemas.openxmlformats.org/officeDocument/2006/relationships/image" Target="../media/image85.jpe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youtube.com/watch?v=vFUfPYRk7u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/>
          <a:lstStyle/>
          <a:p>
            <a:r>
              <a:rPr lang="he-IL" b="1" dirty="0"/>
              <a:t>ישראל במזרח התיכון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19458" name="Picture 2" descr="C:\Users\irit\Desktop\middle_east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5029200" cy="4876800"/>
          </a:xfrm>
          <a:prstGeom prst="rect">
            <a:avLst/>
          </a:prstGeom>
          <a:noFill/>
        </p:spPr>
      </p:pic>
      <p:pic>
        <p:nvPicPr>
          <p:cNvPr id="5" name="il_fi" descr="http://www.yr.co.il/blog/wp-content/2007/11/windowslivewriter65c1cdefdaf6-f036clip-image00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676400"/>
            <a:ext cx="341326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"על המפה", דני קרמן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876799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  <a:p>
            <a:pPr>
              <a:buNone/>
            </a:pPr>
            <a:endParaRPr lang="en-US" sz="1600" dirty="0">
              <a:hlinkClick r:id="rId3"/>
            </a:endParaRPr>
          </a:p>
        </p:txBody>
      </p:sp>
      <p:pic>
        <p:nvPicPr>
          <p:cNvPr id="2050" name="Picture 2" descr="C:\Users\irit\Desktop\scan00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600200"/>
            <a:ext cx="4190999" cy="426452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he-IL" sz="3600" b="1" dirty="0"/>
              <a:t>ראשית ההתישבות הציונית בארץ ישראל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he-IL" dirty="0">
                <a:solidFill>
                  <a:srgbClr val="FF0000"/>
                </a:solidFill>
              </a:rPr>
              <a:t>1903 – </a:t>
            </a:r>
            <a:r>
              <a:rPr lang="he-IL" dirty="0"/>
              <a:t>פוגרום קישינב</a:t>
            </a:r>
          </a:p>
          <a:p>
            <a:pPr algn="r" rtl="1">
              <a:buNone/>
            </a:pPr>
            <a:r>
              <a:rPr lang="he-IL" dirty="0">
                <a:solidFill>
                  <a:srgbClr val="FF0000"/>
                </a:solidFill>
              </a:rPr>
              <a:t>1904-1914 – </a:t>
            </a:r>
            <a:r>
              <a:rPr lang="he-IL" dirty="0"/>
              <a:t>עליה שניה (30,000 מתיישבים)</a:t>
            </a:r>
          </a:p>
          <a:p>
            <a:pPr algn="r" rtl="1">
              <a:buNone/>
            </a:pPr>
            <a:r>
              <a:rPr lang="he-IL" dirty="0">
                <a:solidFill>
                  <a:srgbClr val="FF0000"/>
                </a:solidFill>
              </a:rPr>
              <a:t>2 בנובמבר 1917 – </a:t>
            </a:r>
            <a:r>
              <a:rPr lang="he-IL" dirty="0"/>
              <a:t>הצהרת בלפור: בריטניה מכירה בתנועה הציונית ובזכות היהודים ל"בית לאומי"</a:t>
            </a:r>
          </a:p>
          <a:p>
            <a:pPr algn="r" rtl="1">
              <a:buNone/>
            </a:pPr>
            <a:r>
              <a:rPr lang="he-IL" dirty="0">
                <a:solidFill>
                  <a:srgbClr val="FF0000"/>
                </a:solidFill>
              </a:rPr>
              <a:t>1922- 1948 – </a:t>
            </a:r>
            <a:r>
              <a:rPr lang="he-IL" dirty="0"/>
              <a:t>המנדאט הבריטי בפלשתינה</a:t>
            </a:r>
          </a:p>
          <a:p>
            <a:pPr algn="r" rtl="1">
              <a:buNone/>
            </a:pPr>
            <a:endParaRPr lang="he-IL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he-IL" dirty="0">
                <a:solidFill>
                  <a:srgbClr val="FF0000"/>
                </a:solidFill>
              </a:rPr>
              <a:t>1917-1924 – </a:t>
            </a:r>
            <a:r>
              <a:rPr lang="he-IL" dirty="0"/>
              <a:t>עליה שלישית, (35,000), אחרי מלחמת העולם ה-</a:t>
            </a:r>
            <a:r>
              <a:rPr lang="en-US" dirty="0"/>
              <a:t>I</a:t>
            </a:r>
            <a:r>
              <a:rPr lang="he-IL" dirty="0"/>
              <a:t> והמהפיכה הקומוניסטית ברוסיה)</a:t>
            </a:r>
          </a:p>
          <a:p>
            <a:pPr algn="r" rtl="1">
              <a:buNone/>
            </a:pPr>
            <a:r>
              <a:rPr lang="he-IL" dirty="0">
                <a:solidFill>
                  <a:srgbClr val="FF0000"/>
                </a:solidFill>
              </a:rPr>
              <a:t>1924-1931</a:t>
            </a:r>
            <a:r>
              <a:rPr lang="he-IL" dirty="0"/>
              <a:t> – עליה רביעית, בעקבות החלטת ג'ונסון-ריד בארה"ב (70,000)</a:t>
            </a:r>
          </a:p>
          <a:p>
            <a:pPr algn="r" rtl="1">
              <a:buNone/>
            </a:pPr>
            <a:r>
              <a:rPr lang="he-IL" dirty="0">
                <a:solidFill>
                  <a:srgbClr val="FF0000"/>
                </a:solidFill>
              </a:rPr>
              <a:t>1932-1939</a:t>
            </a:r>
            <a:r>
              <a:rPr lang="he-IL" dirty="0"/>
              <a:t> – עליה חמישית (280,000)</a:t>
            </a:r>
          </a:p>
          <a:p>
            <a:pPr algn="r" rtl="1"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he-IL" sz="3600" b="1" dirty="0"/>
              <a:t>ראשית ההתישבות הציונית בארץ ישראל</a:t>
            </a:r>
            <a:endParaRPr lang="en-US" sz="3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כט' בנובמבר 1947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/>
          <a:lstStyle/>
          <a:p>
            <a:pPr algn="ctr">
              <a:buNone/>
            </a:pPr>
            <a:r>
              <a:rPr lang="he-IL" b="1" dirty="0"/>
              <a:t>האסיפה הכללית של האו"ם מצביעה בעד החלטה התומכת בתוכנית לחלוקת ארץ ישראל.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dirty="0"/>
          </a:p>
        </p:txBody>
      </p:sp>
      <p:pic>
        <p:nvPicPr>
          <p:cNvPr id="9218" name="Picture 2" descr="C:\Users\irit\Desktop\Palestine_Partition_celebration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895600"/>
            <a:ext cx="3505200" cy="2666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14 במאי, 1948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ctr">
              <a:buNone/>
            </a:pPr>
            <a:r>
              <a:rPr lang="he-IL" b="1" dirty="0"/>
              <a:t>הכרזת העצמאות של מדינת ישראל</a:t>
            </a:r>
            <a:endParaRPr lang="en-US" b="1" dirty="0"/>
          </a:p>
        </p:txBody>
      </p:sp>
      <p:pic>
        <p:nvPicPr>
          <p:cNvPr id="10242" name="Picture 2" descr="C:\Users\irit\Desktop\imagesCABQ2I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2743200"/>
            <a:ext cx="4416425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1948 – מלחמת העצמאות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he-IL" b="1" dirty="0"/>
              <a:t>בישראל ב1948:</a:t>
            </a:r>
          </a:p>
          <a:p>
            <a:pPr algn="r" rtl="1">
              <a:buNone/>
            </a:pPr>
            <a:r>
              <a:rPr lang="he-IL" b="1" dirty="0"/>
              <a:t> כ-650,000  יהודים.</a:t>
            </a:r>
          </a:p>
          <a:p>
            <a:pPr algn="r" rtl="1">
              <a:buNone/>
            </a:pPr>
            <a:r>
              <a:rPr lang="he-IL" b="1" dirty="0"/>
              <a:t>מספר ההרוגים במלחמה: 6,000</a:t>
            </a:r>
          </a:p>
          <a:p>
            <a:pPr rtl="1">
              <a:buNone/>
            </a:pPr>
            <a:r>
              <a:rPr lang="he-IL" dirty="0"/>
              <a:t>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1266" name="Picture 2" descr="C:\Users\irit\Desktop\imagesCA89XIY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828800"/>
            <a:ext cx="2438400" cy="4191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מלחמות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876800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r" rtl="1">
              <a:buNone/>
            </a:pPr>
            <a:r>
              <a:rPr lang="he-IL" b="1" dirty="0">
                <a:solidFill>
                  <a:srgbClr val="FF0000"/>
                </a:solidFill>
              </a:rPr>
              <a:t>1956- מבצע סיני</a:t>
            </a:r>
            <a:endParaRPr lang="en-US" b="1" dirty="0">
              <a:solidFill>
                <a:srgbClr val="FF0000"/>
              </a:solidFill>
            </a:endParaRPr>
          </a:p>
          <a:p>
            <a:pPr algn="r" rtl="1">
              <a:buNone/>
            </a:pPr>
            <a:r>
              <a:rPr lang="he-IL" sz="2000" dirty="0"/>
              <a:t>ראש ממשלה: דוד בן גוריון</a:t>
            </a:r>
          </a:p>
          <a:p>
            <a:pPr algn="r" rtl="1">
              <a:buNone/>
            </a:pPr>
            <a:r>
              <a:rPr lang="he-IL" sz="2000" dirty="0"/>
              <a:t>שר הביטחון: משה דיין</a:t>
            </a: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 algn="r" rtl="1">
              <a:buNone/>
            </a:pPr>
            <a:r>
              <a:rPr lang="he-IL" b="1" dirty="0">
                <a:solidFill>
                  <a:srgbClr val="FF0000"/>
                </a:solidFill>
              </a:rPr>
              <a:t>1967 – מלחמת ששת הימים</a:t>
            </a:r>
            <a:endParaRPr lang="en-US" b="1" dirty="0">
              <a:solidFill>
                <a:srgbClr val="FF0000"/>
              </a:solidFill>
            </a:endParaRPr>
          </a:p>
          <a:p>
            <a:pPr algn="r" rtl="1">
              <a:buNone/>
            </a:pPr>
            <a:r>
              <a:rPr lang="he-IL" sz="2000" dirty="0"/>
              <a:t>ראש ממשלה: לוי אשכול</a:t>
            </a:r>
          </a:p>
          <a:p>
            <a:pPr algn="r" rtl="1">
              <a:buNone/>
            </a:pPr>
            <a:r>
              <a:rPr lang="he-IL" sz="2000" dirty="0"/>
              <a:t>רמטכ"ל: יצחק רבין</a:t>
            </a:r>
          </a:p>
          <a:p>
            <a:pPr algn="r" rtl="1">
              <a:buNone/>
            </a:pPr>
            <a:r>
              <a:rPr lang="he-IL" sz="2000" dirty="0"/>
              <a:t>שר הביטחון: משה דיין</a:t>
            </a:r>
            <a:endParaRPr lang="en-US" sz="2000" dirty="0"/>
          </a:p>
          <a:p>
            <a:pPr>
              <a:buNone/>
            </a:pPr>
            <a:endParaRPr lang="en-US" sz="2000" dirty="0"/>
          </a:p>
        </p:txBody>
      </p:sp>
      <p:pic>
        <p:nvPicPr>
          <p:cNvPr id="12290" name="Picture 2" descr="C:\Users\irit\Desktop\imagesCA7HH1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2133600" cy="1905000"/>
          </a:xfrm>
          <a:prstGeom prst="rect">
            <a:avLst/>
          </a:prstGeom>
          <a:noFill/>
        </p:spPr>
      </p:pic>
      <p:pic>
        <p:nvPicPr>
          <p:cNvPr id="12291" name="Picture 3" descr="C:\Users\irit\Desktop\imagesCATF8B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600200"/>
            <a:ext cx="1562100" cy="2133600"/>
          </a:xfrm>
          <a:prstGeom prst="rect">
            <a:avLst/>
          </a:prstGeom>
          <a:noFill/>
        </p:spPr>
      </p:pic>
      <p:pic>
        <p:nvPicPr>
          <p:cNvPr id="7" name="Picture 2" descr="C:\Users\irit\Desktop\imagesCAIXMDV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038600"/>
            <a:ext cx="2124075" cy="2362200"/>
          </a:xfrm>
          <a:prstGeom prst="rect">
            <a:avLst/>
          </a:prstGeom>
          <a:noFill/>
        </p:spPr>
      </p:pic>
      <p:pic>
        <p:nvPicPr>
          <p:cNvPr id="8" name="Picture 3" descr="C:\Users\irit\Desktop\imagesCAA7TRG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4191000"/>
            <a:ext cx="1676400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מלחמות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r" rtl="1">
              <a:buNone/>
            </a:pPr>
            <a:r>
              <a:rPr lang="he-IL" b="1" dirty="0">
                <a:solidFill>
                  <a:srgbClr val="FF0000"/>
                </a:solidFill>
              </a:rPr>
              <a:t>1969-1970 מלחמת ההתשה</a:t>
            </a:r>
            <a:endParaRPr lang="en-US" b="1" dirty="0">
              <a:solidFill>
                <a:srgbClr val="FF0000"/>
              </a:solidFill>
            </a:endParaRPr>
          </a:p>
          <a:p>
            <a:pPr algn="r" rtl="1">
              <a:buNone/>
            </a:pPr>
            <a:r>
              <a:rPr lang="he-IL" sz="2000" b="1" dirty="0"/>
              <a:t>ראש הממשלה: גולדה מאיר</a:t>
            </a:r>
            <a:endParaRPr lang="en-US" sz="2000" b="1" dirty="0"/>
          </a:p>
          <a:p>
            <a:pPr algn="r" rtl="1">
              <a:buNone/>
            </a:pPr>
            <a:r>
              <a:rPr lang="he-IL" sz="2000" b="1" dirty="0"/>
              <a:t>רמטכ"ל: חיים ברלב</a:t>
            </a:r>
            <a:endParaRPr lang="en-US" sz="2000" b="1" dirty="0"/>
          </a:p>
          <a:p>
            <a:pPr algn="r" rtl="1">
              <a:buNone/>
            </a:pPr>
            <a:r>
              <a:rPr lang="he-IL" sz="2000" b="1" dirty="0"/>
              <a:t>שר הביטחון: משה דיין</a:t>
            </a:r>
            <a:endParaRPr lang="en-US" sz="2000" b="1" dirty="0"/>
          </a:p>
          <a:p>
            <a:pPr algn="r" rtl="1">
              <a:buNone/>
            </a:pPr>
            <a:endParaRPr lang="en-US" sz="2000" b="1" dirty="0"/>
          </a:p>
          <a:p>
            <a:pPr algn="r" rtl="1">
              <a:buNone/>
            </a:pPr>
            <a:r>
              <a:rPr lang="he-IL" b="1" dirty="0">
                <a:solidFill>
                  <a:srgbClr val="FF0000"/>
                </a:solidFill>
              </a:rPr>
              <a:t>1973 מלחמת יום כיפור</a:t>
            </a:r>
            <a:endParaRPr lang="en-US" b="1" dirty="0">
              <a:solidFill>
                <a:srgbClr val="FF0000"/>
              </a:solidFill>
            </a:endParaRPr>
          </a:p>
          <a:p>
            <a:pPr algn="r" rtl="1">
              <a:buNone/>
            </a:pPr>
            <a:r>
              <a:rPr lang="he-IL" sz="2000" b="1" dirty="0"/>
              <a:t>ראש הממשלה: גולדה מאיר</a:t>
            </a:r>
            <a:endParaRPr lang="en-US" sz="2000" b="1" dirty="0"/>
          </a:p>
          <a:p>
            <a:pPr algn="r" rtl="1">
              <a:buNone/>
            </a:pPr>
            <a:r>
              <a:rPr lang="he-IL" sz="2000" b="1" dirty="0"/>
              <a:t>רמטכ"ל: דוד אלעזר (דדו)</a:t>
            </a:r>
            <a:endParaRPr lang="en-US" sz="2000" b="1" dirty="0"/>
          </a:p>
          <a:p>
            <a:pPr algn="r" rtl="1">
              <a:buNone/>
            </a:pPr>
            <a:r>
              <a:rPr lang="he-IL" sz="2000" b="1" dirty="0"/>
              <a:t>שר הביטחון: משה דיין</a:t>
            </a:r>
            <a:endParaRPr lang="en-US" sz="2000" b="1" dirty="0"/>
          </a:p>
          <a:p>
            <a:pPr>
              <a:buNone/>
            </a:pPr>
            <a:endParaRPr lang="en-US" sz="2000" b="1" dirty="0"/>
          </a:p>
        </p:txBody>
      </p:sp>
      <p:pic>
        <p:nvPicPr>
          <p:cNvPr id="14338" name="Picture 2" descr="C:\Users\irit\Desktop\imagesCABUSRR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752600"/>
            <a:ext cx="1409700" cy="1943100"/>
          </a:xfrm>
          <a:prstGeom prst="rect">
            <a:avLst/>
          </a:prstGeom>
          <a:noFill/>
        </p:spPr>
      </p:pic>
      <p:pic>
        <p:nvPicPr>
          <p:cNvPr id="14339" name="Picture 3" descr="C:\Users\irit\Desktop\imagesCAPD6ZB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438400"/>
            <a:ext cx="1828800" cy="1485900"/>
          </a:xfrm>
          <a:prstGeom prst="rect">
            <a:avLst/>
          </a:prstGeom>
          <a:noFill/>
        </p:spPr>
      </p:pic>
      <p:pic>
        <p:nvPicPr>
          <p:cNvPr id="6" name="Picture 3" descr="C:\Users\irit\Desktop\imagesCAOFM4E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4191000"/>
            <a:ext cx="1304925" cy="144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FF0000"/>
                </a:solidFill>
              </a:rPr>
              <a:t>מבצעים ו"מיני מלחמות"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he-IL" sz="2800" dirty="0">
                <a:solidFill>
                  <a:srgbClr val="FF0000"/>
                </a:solidFill>
              </a:rPr>
              <a:t>1982-1985 מלחמת לבנון הראשונה (מבצע שלום הגליל)</a:t>
            </a:r>
            <a:endParaRPr lang="en-US" sz="2800" dirty="0"/>
          </a:p>
          <a:p>
            <a:pPr algn="r" rtl="1">
              <a:buNone/>
            </a:pPr>
            <a:r>
              <a:rPr lang="he-IL" sz="2800" dirty="0">
                <a:solidFill>
                  <a:srgbClr val="FF0000"/>
                </a:solidFill>
              </a:rPr>
              <a:t>1987 – האינתיפאדה הראשונה</a:t>
            </a:r>
            <a:endParaRPr lang="en-US" sz="2800" dirty="0"/>
          </a:p>
          <a:p>
            <a:pPr algn="r" rtl="1">
              <a:buNone/>
            </a:pPr>
            <a:r>
              <a:rPr lang="he-IL" sz="2800" dirty="0">
                <a:solidFill>
                  <a:srgbClr val="FF0000"/>
                </a:solidFill>
              </a:rPr>
              <a:t>2000- האינתיפאדה השניה</a:t>
            </a:r>
            <a:endParaRPr lang="en-US" sz="2800" dirty="0"/>
          </a:p>
          <a:p>
            <a:pPr algn="r" rtl="1">
              <a:buNone/>
            </a:pPr>
            <a:r>
              <a:rPr lang="he-IL" sz="2800" dirty="0">
                <a:solidFill>
                  <a:srgbClr val="FF0000"/>
                </a:solidFill>
              </a:rPr>
              <a:t>2002 – מבצע חומת מגן, יהודה ושומרון</a:t>
            </a:r>
            <a:endParaRPr lang="en-US" sz="2800" dirty="0"/>
          </a:p>
          <a:p>
            <a:pPr algn="r" rtl="1">
              <a:buNone/>
            </a:pPr>
            <a:r>
              <a:rPr lang="he-IL" sz="2800" dirty="0">
                <a:solidFill>
                  <a:srgbClr val="FF0000"/>
                </a:solidFill>
              </a:rPr>
              <a:t>2006 – מלחמת לבנון השנייה</a:t>
            </a:r>
            <a:endParaRPr lang="en-US" sz="2800" dirty="0"/>
          </a:p>
          <a:p>
            <a:pPr algn="r" rtl="1">
              <a:buNone/>
            </a:pPr>
            <a:r>
              <a:rPr lang="he-IL" sz="2800" dirty="0">
                <a:solidFill>
                  <a:srgbClr val="FF0000"/>
                </a:solidFill>
              </a:rPr>
              <a:t>2008- מבצע עופרת יצוקה</a:t>
            </a:r>
          </a:p>
          <a:p>
            <a:pPr algn="r" rtl="1">
              <a:buNone/>
            </a:pPr>
            <a:r>
              <a:rPr lang="he-IL" sz="2800" dirty="0">
                <a:solidFill>
                  <a:srgbClr val="FF0000"/>
                </a:solidFill>
              </a:rPr>
              <a:t>2012 – עמוד ענן</a:t>
            </a:r>
          </a:p>
          <a:p>
            <a:pPr algn="r" rtl="1">
              <a:buNone/>
            </a:pPr>
            <a:r>
              <a:rPr lang="he-IL" sz="2800" dirty="0">
                <a:solidFill>
                  <a:srgbClr val="FF0000"/>
                </a:solidFill>
              </a:rPr>
              <a:t>2014 – צוק איתן</a:t>
            </a:r>
            <a:endParaRPr lang="en-US" sz="28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rtl="1"/>
            <a:r>
              <a:rPr lang="he-IL" b="1" dirty="0">
                <a:solidFill>
                  <a:srgbClr val="0070C0"/>
                </a:solidFill>
              </a:rPr>
              <a:t> הסכמי שלום (וחלומות על שלום...)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r" rtl="1">
              <a:buNone/>
            </a:pPr>
            <a:r>
              <a:rPr lang="he-IL" dirty="0">
                <a:solidFill>
                  <a:srgbClr val="0070C0"/>
                </a:solidFill>
              </a:rPr>
              <a:t>1979 – הסכם השלום עם מצריים</a:t>
            </a:r>
            <a:r>
              <a:rPr lang="en-US" dirty="0">
                <a:solidFill>
                  <a:srgbClr val="0070C0"/>
                </a:solidFill>
                <a:latin typeface="Wingdings" panose="05000000000000000000" pitchFamily="2" charset="2"/>
              </a:rPr>
              <a:t> </a:t>
            </a:r>
            <a:r>
              <a:rPr lang="he-IL" dirty="0">
                <a:solidFill>
                  <a:srgbClr val="0070C0"/>
                </a:solidFill>
                <a:latin typeface="Wingdings" panose="05000000000000000000" pitchFamily="2" charset="2"/>
              </a:rPr>
              <a:t> </a:t>
            </a:r>
            <a:r>
              <a:rPr lang="en-US" sz="4000" dirty="0">
                <a:solidFill>
                  <a:srgbClr val="00B050"/>
                </a:solidFill>
                <a:latin typeface="Webdings" panose="05030102010509060703" pitchFamily="18" charset="2"/>
              </a:rPr>
              <a:t>a</a:t>
            </a:r>
          </a:p>
          <a:p>
            <a:pPr algn="r" rtl="1">
              <a:buNone/>
            </a:pPr>
            <a:r>
              <a:rPr lang="he-IL" dirty="0">
                <a:solidFill>
                  <a:srgbClr val="0070C0"/>
                </a:solidFill>
              </a:rPr>
              <a:t>1993 – הסכמי אוסלו    </a:t>
            </a:r>
            <a:r>
              <a:rPr lang="en-US" dirty="0">
                <a:solidFill>
                  <a:srgbClr val="FF0000"/>
                </a:solidFill>
                <a:latin typeface="Webdings" panose="05030102010509060703" pitchFamily="18" charset="2"/>
              </a:rPr>
              <a:t>r</a:t>
            </a:r>
          </a:p>
          <a:p>
            <a:pPr algn="r" rtl="1">
              <a:buNone/>
            </a:pPr>
            <a:r>
              <a:rPr lang="he-IL" dirty="0">
                <a:solidFill>
                  <a:srgbClr val="0070C0"/>
                </a:solidFill>
              </a:rPr>
              <a:t>1994 – הסכם השלום עם ירדן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he-IL" dirty="0">
                <a:solidFill>
                  <a:srgbClr val="0070C0"/>
                </a:solidFill>
              </a:rPr>
              <a:t>   </a:t>
            </a:r>
            <a:r>
              <a:rPr lang="en-US" sz="4000" dirty="0">
                <a:solidFill>
                  <a:srgbClr val="00B050"/>
                </a:solidFill>
                <a:latin typeface="Webdings" panose="05030102010509060703" pitchFamily="18" charset="2"/>
              </a:rPr>
              <a:t>a</a:t>
            </a:r>
          </a:p>
          <a:p>
            <a:pPr algn="r" rtl="1">
              <a:buNone/>
            </a:pPr>
            <a:r>
              <a:rPr lang="he-IL" dirty="0">
                <a:solidFill>
                  <a:srgbClr val="0070C0"/>
                </a:solidFill>
              </a:rPr>
              <a:t>2005 – ההתנתקות מעזה    </a:t>
            </a:r>
            <a:r>
              <a:rPr lang="en-US" sz="4000" dirty="0">
                <a:solidFill>
                  <a:srgbClr val="00B050"/>
                </a:solidFill>
                <a:latin typeface="Webdings" panose="05030102010509060703" pitchFamily="18" charset="2"/>
              </a:rPr>
              <a:t>a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b="1" dirty="0"/>
          </a:p>
        </p:txBody>
      </p:sp>
      <p:pic>
        <p:nvPicPr>
          <p:cNvPr id="17410" name="Picture 2" descr="C:\Users\irit\Desktop\imagesCAT6FNF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9939" y="4576395"/>
            <a:ext cx="2476500" cy="1847850"/>
          </a:xfrm>
          <a:prstGeom prst="rect">
            <a:avLst/>
          </a:prstGeom>
          <a:noFill/>
        </p:spPr>
      </p:pic>
      <p:pic>
        <p:nvPicPr>
          <p:cNvPr id="17411" name="Picture 3" descr="C:\Users\irit\Desktop\250px-Hussein_Clinton_Rabin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6777" y="4572000"/>
            <a:ext cx="2514600" cy="1828799"/>
          </a:xfrm>
          <a:prstGeom prst="rect">
            <a:avLst/>
          </a:prstGeom>
          <a:noFill/>
        </p:spPr>
      </p:pic>
      <p:pic>
        <p:nvPicPr>
          <p:cNvPr id="17412" name="Picture 4" descr="C:\Users\irit\Desktop\300px-Bill_Clinton,_Yitzhak_Rabin,_Yasser_Arafat_at_the_White_House_1993-09-13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82054" y="4435475"/>
            <a:ext cx="2743200" cy="2041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0070C0"/>
                </a:solidFill>
              </a:rPr>
              <a:t>אז מה היה לנו פה?   אז והיום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0482" name="Picture 2" descr="C:\Users\irit\Desktop\imagesCAKQ45G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" y="1820863"/>
            <a:ext cx="2628900" cy="1743075"/>
          </a:xfrm>
          <a:prstGeom prst="rect">
            <a:avLst/>
          </a:prstGeom>
          <a:noFill/>
        </p:spPr>
      </p:pic>
      <p:pic>
        <p:nvPicPr>
          <p:cNvPr id="20484" name="Picture 4" descr="C:\Users\irit\Desktop\imagesCAS91Z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038600"/>
            <a:ext cx="2895600" cy="1981200"/>
          </a:xfrm>
          <a:prstGeom prst="rect">
            <a:avLst/>
          </a:prstGeom>
          <a:noFill/>
        </p:spPr>
      </p:pic>
      <p:pic>
        <p:nvPicPr>
          <p:cNvPr id="20485" name="Picture 5" descr="C:\Users\irit\Desktop\imagesCAOI8IM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1676400"/>
            <a:ext cx="2514600" cy="1981200"/>
          </a:xfrm>
          <a:prstGeom prst="rect">
            <a:avLst/>
          </a:prstGeom>
          <a:noFill/>
        </p:spPr>
      </p:pic>
      <p:pic>
        <p:nvPicPr>
          <p:cNvPr id="20486" name="Picture 6" descr="C:\Users\irit\Desktop\imagesCAFI6VV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3962400"/>
            <a:ext cx="2743200" cy="2047875"/>
          </a:xfrm>
          <a:prstGeom prst="rect">
            <a:avLst/>
          </a:prstGeom>
          <a:noFill/>
        </p:spPr>
      </p:pic>
      <p:pic>
        <p:nvPicPr>
          <p:cNvPr id="9" name="Picture 2" descr="C:\Users\irit\Desktop\imagesCAKQ45G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76400"/>
            <a:ext cx="2819400" cy="1895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עימותים: דתיים וחילוניים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21509" name="Picture 5" descr="C:\Users\irit\Desktop\imagesCA1V78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114800"/>
            <a:ext cx="2895600" cy="1981200"/>
          </a:xfrm>
          <a:prstGeom prst="rect">
            <a:avLst/>
          </a:prstGeom>
          <a:noFill/>
        </p:spPr>
      </p:pic>
      <p:pic>
        <p:nvPicPr>
          <p:cNvPr id="21511" name="Picture 7" descr="C:\Users\irit\Desktop\imagesCAWR5I0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752600"/>
            <a:ext cx="3048000" cy="2133600"/>
          </a:xfrm>
          <a:prstGeom prst="rect">
            <a:avLst/>
          </a:prstGeom>
          <a:noFill/>
        </p:spPr>
      </p:pic>
      <p:pic>
        <p:nvPicPr>
          <p:cNvPr id="21512" name="Picture 8" descr="C:\Users\irit\Desktop\imagesCAENW2Q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1676400"/>
            <a:ext cx="2876550" cy="2133600"/>
          </a:xfrm>
          <a:prstGeom prst="rect">
            <a:avLst/>
          </a:prstGeom>
          <a:noFill/>
        </p:spPr>
      </p:pic>
      <p:pic>
        <p:nvPicPr>
          <p:cNvPr id="21513" name="Picture 9" descr="C:\Users\irit\Desktop\imagesCA0NGNIJ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200" y="4267200"/>
            <a:ext cx="251460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עימותים – ימין ושמאל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0963" name="Picture 3" descr="C:\Users\irit\Desktop\imagesCAC188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2960" y="2895600"/>
            <a:ext cx="4053840" cy="3200400"/>
          </a:xfrm>
          <a:prstGeom prst="rect">
            <a:avLst/>
          </a:prstGeom>
          <a:noFill/>
        </p:spPr>
      </p:pic>
      <p:pic>
        <p:nvPicPr>
          <p:cNvPr id="11266" name="Picture 2" descr="http://www.alternativenews.org/hebrew/images/stories/May/democam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600200"/>
            <a:ext cx="4165600" cy="3124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עימותים – עשירים ועניים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1986" name="Picture 2" descr="C:\Users\irit\Desktop\imagesCA0Y9R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2743200" cy="2743200"/>
          </a:xfrm>
          <a:prstGeom prst="rect">
            <a:avLst/>
          </a:prstGeom>
          <a:noFill/>
        </p:spPr>
      </p:pic>
      <p:pic>
        <p:nvPicPr>
          <p:cNvPr id="41989" name="Picture 5" descr="C:\Users\irit\Desktop\imagesCATBRTP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038600"/>
            <a:ext cx="2746735" cy="2057400"/>
          </a:xfrm>
          <a:prstGeom prst="rect">
            <a:avLst/>
          </a:prstGeom>
          <a:noFill/>
        </p:spPr>
      </p:pic>
      <p:pic>
        <p:nvPicPr>
          <p:cNvPr id="41990" name="Picture 6" descr="C:\Users\irit\Desktop\imagesCA8KF2ZJ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1600200"/>
            <a:ext cx="3000375" cy="2328050"/>
          </a:xfrm>
          <a:prstGeom prst="rect">
            <a:avLst/>
          </a:prstGeom>
          <a:noFill/>
        </p:spPr>
      </p:pic>
      <p:pic>
        <p:nvPicPr>
          <p:cNvPr id="41991" name="Picture 7" descr="C:\Users\irit\Desktop\imagesCAUDQRS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1536" y="3962400"/>
            <a:ext cx="2899064" cy="2057400"/>
          </a:xfrm>
          <a:prstGeom prst="rect">
            <a:avLst/>
          </a:prstGeom>
          <a:noFill/>
        </p:spPr>
      </p:pic>
      <p:pic>
        <p:nvPicPr>
          <p:cNvPr id="10242" name="Picture 2" descr="http://t3.gstatic.com/images?q=tbn:ANd9GcTYomBXwHK-TR_aRJvFpCBE09zF3cA45EW_8Wx9Qx75SEHPHcFEN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1600200"/>
            <a:ext cx="2590800" cy="3235279"/>
          </a:xfrm>
          <a:prstGeom prst="rect">
            <a:avLst/>
          </a:prstGeom>
          <a:noFill/>
        </p:spPr>
      </p:pic>
      <p:pic>
        <p:nvPicPr>
          <p:cNvPr id="10244" name="Picture 4" descr="http://www.themarker.com/polopoly_fs/1.1690708.1335028231!/image/880761260.jpg_gen/derivatives/landscape_468/88076126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0" y="3657600"/>
            <a:ext cx="3276600" cy="2457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www.hayde.co.il/wp-content/uploads/2011/08/falaf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447800"/>
            <a:ext cx="2857500" cy="2857500"/>
          </a:xfrm>
          <a:prstGeom prst="rect">
            <a:avLst/>
          </a:prstGeom>
          <a:noFill/>
        </p:spPr>
      </p:pic>
      <p:pic>
        <p:nvPicPr>
          <p:cNvPr id="9218" name="Picture 2" descr="http://albums.timg.co.il/userfolders/32/463981/463981201110465458.jpg?time=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4419600"/>
            <a:ext cx="2909837" cy="21939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עימותים – עדות שונות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3012" name="Picture 4" descr="C:\Users\irit\Desktop\imagesCAH1IX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4495800"/>
            <a:ext cx="2362200" cy="2362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43014" name="Picture 6" descr="C:\Users\irit\Desktop\imagesCA1N7BEX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4191000"/>
            <a:ext cx="3200400" cy="2387991"/>
          </a:xfrm>
          <a:prstGeom prst="rect">
            <a:avLst/>
          </a:prstGeom>
          <a:noFill/>
        </p:spPr>
      </p:pic>
      <p:pic>
        <p:nvPicPr>
          <p:cNvPr id="43016" name="Picture 8" descr="C:\Users\irit\Desktop\imagesCA1YH5Y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1676400"/>
            <a:ext cx="1285875" cy="3562350"/>
          </a:xfrm>
          <a:prstGeom prst="rect">
            <a:avLst/>
          </a:prstGeom>
          <a:noFill/>
        </p:spPr>
      </p:pic>
      <p:pic>
        <p:nvPicPr>
          <p:cNvPr id="43013" name="Picture 5" descr="C:\Users\irit\Desktop\imagesCA9ZY0W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38600" y="1676400"/>
            <a:ext cx="3276600" cy="2454186"/>
          </a:xfrm>
          <a:prstGeom prst="rect">
            <a:avLst/>
          </a:prstGeom>
          <a:noFill/>
        </p:spPr>
      </p:pic>
      <p:pic>
        <p:nvPicPr>
          <p:cNvPr id="43015" name="Picture 7" descr="C:\Users\irit\Desktop\imagesCAZHGF1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91400" y="1524000"/>
            <a:ext cx="16002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עימותים- ישראלים ופלשתינים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8194" name="Picture 2" descr="http://www.ynet.co.il/PicServer2/24012010/2382460/ASTISRAELPALESTIN_w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3048000" cy="2032000"/>
          </a:xfrm>
          <a:prstGeom prst="rect">
            <a:avLst/>
          </a:prstGeom>
          <a:noFill/>
        </p:spPr>
      </p:pic>
      <p:pic>
        <p:nvPicPr>
          <p:cNvPr id="44036" name="Picture 4" descr="C:\Users\irit\Desktop\images[5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657600"/>
            <a:ext cx="3422073" cy="2378913"/>
          </a:xfrm>
          <a:prstGeom prst="rect">
            <a:avLst/>
          </a:prstGeom>
          <a:noFill/>
        </p:spPr>
      </p:pic>
      <p:pic>
        <p:nvPicPr>
          <p:cNvPr id="8202" name="Picture 10" descr="http://www.jerusalemshots.com/i/uploaded5/04020429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1600200"/>
            <a:ext cx="2971800" cy="4466290"/>
          </a:xfrm>
          <a:prstGeom prst="rect">
            <a:avLst/>
          </a:prstGeom>
          <a:noFill/>
        </p:spPr>
      </p:pic>
      <p:pic>
        <p:nvPicPr>
          <p:cNvPr id="8198" name="Picture 6" descr="http://www.ynetnews.com/PicServer2/13062011/3642131/Sderot-Menorah2_w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1600200"/>
            <a:ext cx="3886200" cy="2695576"/>
          </a:xfrm>
          <a:prstGeom prst="rect">
            <a:avLst/>
          </a:prstGeom>
          <a:noFill/>
        </p:spPr>
      </p:pic>
      <p:pic>
        <p:nvPicPr>
          <p:cNvPr id="44034" name="Picture 2" descr="C:\Users\irit\Desktop\imagesCAQKE50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3200" y="3396166"/>
            <a:ext cx="2133600" cy="27407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FF0000"/>
                </a:solidFill>
              </a:rPr>
              <a:t>עימותים – מרכז ושוליים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5061" name="Picture 5" descr="C:\Users\irit\Desktop\imagesCA8B8GY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676400"/>
            <a:ext cx="3352800" cy="2235200"/>
          </a:xfrm>
          <a:prstGeom prst="rect">
            <a:avLst/>
          </a:prstGeom>
          <a:noFill/>
        </p:spPr>
      </p:pic>
      <p:pic>
        <p:nvPicPr>
          <p:cNvPr id="45062" name="Picture 6" descr="C:\Users\irit\Desktop\imagesCA93BS3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1676400"/>
            <a:ext cx="3124200" cy="2404170"/>
          </a:xfrm>
          <a:prstGeom prst="rect">
            <a:avLst/>
          </a:prstGeom>
          <a:noFill/>
        </p:spPr>
      </p:pic>
      <p:pic>
        <p:nvPicPr>
          <p:cNvPr id="7170" name="Picture 2" descr="http://uploads.homeless.co.il/iski/201112/t_nvFile19053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676400"/>
            <a:ext cx="3400425" cy="2533651"/>
          </a:xfrm>
          <a:prstGeom prst="rect">
            <a:avLst/>
          </a:prstGeom>
          <a:noFill/>
        </p:spPr>
      </p:pic>
      <p:pic>
        <p:nvPicPr>
          <p:cNvPr id="45060" name="Picture 4" descr="C:\Users\irit\Desktop\imagesCAG92KC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37560" y="3733800"/>
            <a:ext cx="3291840" cy="2351314"/>
          </a:xfrm>
          <a:prstGeom prst="rect">
            <a:avLst/>
          </a:prstGeom>
          <a:noFill/>
        </p:spPr>
      </p:pic>
      <p:pic>
        <p:nvPicPr>
          <p:cNvPr id="45058" name="Picture 2" descr="C:\Users\irit\Desktop\imagesCAE2QVN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3733800"/>
            <a:ext cx="3288418" cy="2286000"/>
          </a:xfrm>
          <a:prstGeom prst="rect">
            <a:avLst/>
          </a:prstGeom>
          <a:noFill/>
        </p:spPr>
      </p:pic>
      <p:pic>
        <p:nvPicPr>
          <p:cNvPr id="7172" name="Picture 4" descr="http://www.snunit.k12.il/seder/iraq/gifs/patriot2.jpg"/>
          <p:cNvPicPr>
            <a:picLocks noChangeAspect="1" noChangeArrowheads="1"/>
          </p:cNvPicPr>
          <p:nvPr/>
        </p:nvPicPr>
        <p:blipFill>
          <a:blip r:embed="rId8" cstate="print"/>
          <a:srcRect r="29143"/>
          <a:stretch>
            <a:fillRect/>
          </a:stretch>
        </p:blipFill>
        <p:spPr bwMode="auto">
          <a:xfrm>
            <a:off x="6248400" y="3581400"/>
            <a:ext cx="2362200" cy="2533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/>
          <a:lstStyle/>
          <a:p>
            <a:r>
              <a:rPr lang="he-IL" b="1" dirty="0">
                <a:solidFill>
                  <a:srgbClr val="0070C0"/>
                </a:solidFill>
              </a:rPr>
              <a:t>הפיתרון: אסקפיזם בסגנון ישראלי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C:\Users\irit\Desktop\scan0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76400"/>
            <a:ext cx="2667000" cy="266700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</p:pic>
      <p:pic>
        <p:nvPicPr>
          <p:cNvPr id="4099" name="Picture 3" descr="C:\Users\irit\Desktop\imagesCAJIFNV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1676400"/>
            <a:ext cx="3152775" cy="2133600"/>
          </a:xfrm>
          <a:prstGeom prst="rect">
            <a:avLst/>
          </a:prstGeom>
          <a:noFill/>
        </p:spPr>
      </p:pic>
      <p:pic>
        <p:nvPicPr>
          <p:cNvPr id="4100" name="Picture 4" descr="C:\Users\irit\Desktop\imagesCADPW1C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766646"/>
            <a:ext cx="2781300" cy="2209800"/>
          </a:xfrm>
          <a:prstGeom prst="rect">
            <a:avLst/>
          </a:prstGeom>
          <a:noFill/>
        </p:spPr>
      </p:pic>
      <p:pic>
        <p:nvPicPr>
          <p:cNvPr id="1026" name="Picture 2" descr="C:\Users\irit\Desktop\imagesCABOFEZ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29537" y="4495800"/>
            <a:ext cx="3290277" cy="2189530"/>
          </a:xfrm>
          <a:prstGeom prst="rect">
            <a:avLst/>
          </a:prstGeom>
          <a:noFill/>
        </p:spPr>
      </p:pic>
      <p:pic>
        <p:nvPicPr>
          <p:cNvPr id="2050" name="Picture 2" descr=" (צילום: דובר צהל)"/>
          <p:cNvPicPr>
            <a:picLocks noGrp="1" noChangeAspect="1" noChangeArrowheads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19" y="4045316"/>
            <a:ext cx="4022318" cy="226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tc.sisma.org.il/school/ariel/siferot/DocLib/%D7%90%D7%99%D7%A9%D7%99%D7%99%D7%9D/_w/%D7%A9%D7%99%20%D7%A2%D7%92%D7%A0%D7%95%D7%9F_bmp.jpg"/>
          <p:cNvPicPr>
            <a:picLocks noChangeAspect="1" noChangeArrowheads="1"/>
          </p:cNvPicPr>
          <p:nvPr/>
        </p:nvPicPr>
        <p:blipFill>
          <a:blip r:embed="rId3" cstate="print"/>
          <a:srcRect b="43111"/>
          <a:stretch>
            <a:fillRect/>
          </a:stretch>
        </p:blipFill>
        <p:spPr bwMode="auto">
          <a:xfrm>
            <a:off x="457200" y="4191000"/>
            <a:ext cx="3000375" cy="2438400"/>
          </a:xfrm>
          <a:prstGeom prst="rect">
            <a:avLst/>
          </a:prstGeom>
          <a:noFill/>
        </p:spPr>
      </p:pic>
      <p:pic>
        <p:nvPicPr>
          <p:cNvPr id="1030" name="Picture 6" descr="http://upload.wikimedia.org/wikipedia/commons/thumb/5/53/ItzhakPerlmanWhitehouse2.jpg/220px-ItzhakPerlmanWhitehouse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752600"/>
            <a:ext cx="2438400" cy="2648989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he-IL" b="1" dirty="0">
                <a:solidFill>
                  <a:srgbClr val="F777E5"/>
                </a:solidFill>
              </a:rPr>
              <a:t>                           אומנות</a:t>
            </a:r>
            <a:endParaRPr lang="en-US" b="1" dirty="0">
              <a:solidFill>
                <a:srgbClr val="F777E5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 w="76200">
            <a:solidFill>
              <a:srgbClr val="F777E5"/>
            </a:solidFill>
          </a:ln>
        </p:spPr>
        <p:txBody>
          <a:bodyPr/>
          <a:lstStyle/>
          <a:p>
            <a:pPr rtl="1"/>
            <a:r>
              <a:rPr lang="he-IL" b="1" dirty="0">
                <a:solidFill>
                  <a:srgbClr val="F777E5"/>
                </a:solidFill>
              </a:rPr>
              <a:t> במשקפיים ורודות - אמנות</a:t>
            </a:r>
            <a:endParaRPr lang="en-US" b="1" dirty="0">
              <a:solidFill>
                <a:srgbClr val="F777E5"/>
              </a:solidFill>
            </a:endParaRPr>
          </a:p>
        </p:txBody>
      </p:sp>
      <p:pic>
        <p:nvPicPr>
          <p:cNvPr id="1026" name="Picture 2" descr="http://2.bp.blogspot.com/_zoA-ZomYOKQ/Sq9gdp2O1ZI/AAAAAAAAScY/_5zQHjI9JVg/s400/%D7%95%D7%9B%D7%AA%D7%AA%D7%95-%D7%97%D7%A8%D7%91%D7%95%D7%AA%D7%9D-%D7%90%D7%A8%D7%93%D7%95%D7%9F-%D7%AA%D7%A0-%D7%9A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752601"/>
            <a:ext cx="3429000" cy="2391728"/>
          </a:xfrm>
          <a:prstGeom prst="rect">
            <a:avLst/>
          </a:prstGeom>
          <a:noFill/>
        </p:spPr>
      </p:pic>
      <p:pic>
        <p:nvPicPr>
          <p:cNvPr id="1032" name="Picture 8" descr="http://upload.wikimedia.org/wikipedia/commons/thumb/d/d8/Batsheva_Dance_Company_by_David_Shankbone.jpg/250px-Batsheva_Dance_Company_by_David_Shankbone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3962400"/>
            <a:ext cx="3124200" cy="2574341"/>
          </a:xfrm>
          <a:prstGeom prst="rect">
            <a:avLst/>
          </a:prstGeom>
          <a:noFill/>
        </p:spPr>
      </p:pic>
      <p:pic>
        <p:nvPicPr>
          <p:cNvPr id="1028" name="Picture 4" descr="http://www.artportal.co.il/_Uploads/dbsArticles/786reovenrobin(1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0" y="2438400"/>
            <a:ext cx="2845235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 w="76200">
            <a:solidFill>
              <a:srgbClr val="F777E5"/>
            </a:solidFill>
          </a:ln>
        </p:spPr>
        <p:txBody>
          <a:bodyPr/>
          <a:lstStyle/>
          <a:p>
            <a:pPr rtl="1"/>
            <a:r>
              <a:rPr lang="he-IL" b="1" dirty="0">
                <a:solidFill>
                  <a:srgbClr val="F777E5"/>
                </a:solidFill>
              </a:rPr>
              <a:t> במשקפיים ורודות – מדע</a:t>
            </a:r>
            <a:endParaRPr lang="en-US" b="1" dirty="0">
              <a:solidFill>
                <a:srgbClr val="F777E5"/>
              </a:solidFill>
            </a:endParaRPr>
          </a:p>
        </p:txBody>
      </p:sp>
      <p:pic>
        <p:nvPicPr>
          <p:cNvPr id="39938" name="Picture 2" descr="http://www.chem.unifr.ch/assets/images/chaim/chai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5342" y="3988178"/>
            <a:ext cx="2090060" cy="2786747"/>
          </a:xfrm>
          <a:prstGeom prst="rect">
            <a:avLst/>
          </a:prstGeom>
          <a:noFill/>
        </p:spPr>
      </p:pic>
      <p:pic>
        <p:nvPicPr>
          <p:cNvPr id="39940" name="Picture 4" descr="http://www.limudim-info.co.il/files/Prof.Hershko+Chech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828800"/>
            <a:ext cx="3048000" cy="2472267"/>
          </a:xfrm>
          <a:prstGeom prst="rect">
            <a:avLst/>
          </a:prstGeom>
          <a:noFill/>
        </p:spPr>
      </p:pic>
      <p:pic>
        <p:nvPicPr>
          <p:cNvPr id="39944" name="Picture 8" descr="Shechtman (2)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b="18841"/>
          <a:stretch>
            <a:fillRect/>
          </a:stretch>
        </p:blipFill>
        <p:spPr bwMode="auto">
          <a:xfrm>
            <a:off x="4012750" y="1812602"/>
            <a:ext cx="2138798" cy="2603754"/>
          </a:xfrm>
          <a:prstGeom prst="rect">
            <a:avLst/>
          </a:prstGeom>
          <a:noFill/>
        </p:spPr>
      </p:pic>
      <p:pic>
        <p:nvPicPr>
          <p:cNvPr id="39948" name="Picture 12" descr="Ada Yonath Weizmann Institute of Science.jpg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l="24107"/>
          <a:stretch/>
        </p:blipFill>
        <p:spPr bwMode="auto">
          <a:xfrm>
            <a:off x="940253" y="4046141"/>
            <a:ext cx="2125437" cy="2814580"/>
          </a:xfrm>
          <a:prstGeom prst="rect">
            <a:avLst/>
          </a:prstGeom>
          <a:noFill/>
        </p:spPr>
      </p:pic>
      <p:pic>
        <p:nvPicPr>
          <p:cNvPr id="10242" name="Picture 2" descr="http://t0.gstatic.com/images?q=tbn:ANd9GcSqCQCJQJRiewnxNXsoGqo8CVS8ltx0t-xZT0yZbt2SZXQTgwKMaw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00643" y="1695715"/>
            <a:ext cx="2834464" cy="2114947"/>
          </a:xfrm>
          <a:prstGeom prst="rect">
            <a:avLst/>
          </a:prstGeom>
          <a:noFill/>
        </p:spPr>
      </p:pic>
      <p:pic>
        <p:nvPicPr>
          <p:cNvPr id="1026" name="Picture 2" descr="Image result for â«××××××ª ××¨××©××ªâ¬â">
            <a:extLst>
              <a:ext uri="{FF2B5EF4-FFF2-40B4-BE49-F238E27FC236}">
                <a16:creationId xmlns:a16="http://schemas.microsoft.com/office/drawing/2014/main" id="{0B3626CC-0E0F-477D-8B1D-FDBCB37B0F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7"/>
          <a:stretch/>
        </p:blipFill>
        <p:spPr bwMode="auto">
          <a:xfrm>
            <a:off x="5724528" y="3682602"/>
            <a:ext cx="3018062" cy="290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us.123rf.com/400wm/400/400/molekuul/molekuul1207/molekuul120700005/14478490-chemical-structure-of-a-molecule-of-acetone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48200" y="4479614"/>
            <a:ext cx="16002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ln w="76200">
            <a:solidFill>
              <a:srgbClr val="F777E5"/>
            </a:solidFill>
          </a:ln>
        </p:spPr>
        <p:txBody>
          <a:bodyPr/>
          <a:lstStyle/>
          <a:p>
            <a:pPr rtl="1"/>
            <a:r>
              <a:rPr lang="he-IL" b="1" dirty="0">
                <a:solidFill>
                  <a:srgbClr val="F777E5"/>
                </a:solidFill>
              </a:rPr>
              <a:t> במשקפיים ורודות – כלכלה </a:t>
            </a:r>
            <a:endParaRPr lang="en-US" b="1" dirty="0">
              <a:solidFill>
                <a:srgbClr val="F777E5"/>
              </a:solidFill>
            </a:endParaRPr>
          </a:p>
        </p:txBody>
      </p:sp>
      <p:pic>
        <p:nvPicPr>
          <p:cNvPr id="5" name="Picture 10" descr="ישראל אומן 201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b="19632"/>
          <a:stretch>
            <a:fillRect/>
          </a:stretch>
        </p:blipFill>
        <p:spPr bwMode="auto">
          <a:xfrm>
            <a:off x="609600" y="1752600"/>
            <a:ext cx="2209800" cy="2894838"/>
          </a:xfrm>
          <a:prstGeom prst="rect">
            <a:avLst/>
          </a:prstGeom>
          <a:noFill/>
        </p:spPr>
      </p:pic>
      <p:pic>
        <p:nvPicPr>
          <p:cNvPr id="6" name="Picture 6" descr="http://upload.wikimedia.org/wikipedia/commons/c/c8/Daniel_KAHNEMAN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676400"/>
            <a:ext cx="2436696" cy="2907792"/>
          </a:xfrm>
          <a:prstGeom prst="rect">
            <a:avLst/>
          </a:prstGeom>
          <a:noFill/>
        </p:spPr>
      </p:pic>
      <p:pic>
        <p:nvPicPr>
          <p:cNvPr id="43010" name="Picture 2" descr="http://www.bankisrael.gov.il/deptdata/data/graph2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3600" y="3786933"/>
            <a:ext cx="4876800" cy="30710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  <a:solidFill>
            <a:schemeClr val="accent4">
              <a:lumMod val="20000"/>
              <a:lumOff val="80000"/>
            </a:schemeClr>
          </a:solidFill>
          <a:ln w="76200">
            <a:solidFill>
              <a:srgbClr val="F777E5"/>
            </a:solidFill>
          </a:ln>
        </p:spPr>
        <p:txBody>
          <a:bodyPr>
            <a:normAutofit fontScale="90000"/>
          </a:bodyPr>
          <a:lstStyle/>
          <a:p>
            <a:pPr rtl="1"/>
            <a:r>
              <a:rPr lang="he-IL" b="1" dirty="0">
                <a:solidFill>
                  <a:srgbClr val="F777E5"/>
                </a:solidFill>
              </a:rPr>
              <a:t> במשקפיים ורודות – חדשנות </a:t>
            </a:r>
            <a:r>
              <a:rPr lang="en-US" b="1" dirty="0">
                <a:solidFill>
                  <a:srgbClr val="F777E5"/>
                </a:solidFill>
              </a:rPr>
              <a:t>(innovation)</a:t>
            </a:r>
          </a:p>
        </p:txBody>
      </p:sp>
      <p:pic>
        <p:nvPicPr>
          <p:cNvPr id="44034" name="Picture 2" descr="http://ypk.cs4u.co.il/mall_product_images/auction_product/1FU85200003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10000"/>
            <a:ext cx="2857500" cy="2857500"/>
          </a:xfrm>
          <a:prstGeom prst="rect">
            <a:avLst/>
          </a:prstGeom>
          <a:noFill/>
        </p:spPr>
      </p:pic>
      <p:pic>
        <p:nvPicPr>
          <p:cNvPr id="6146" name="Picture 2" descr="http://nocamels.com/wp-content/uploads/2012/07/waze_gu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4572000"/>
            <a:ext cx="2857500" cy="1905000"/>
          </a:xfrm>
          <a:prstGeom prst="rect">
            <a:avLst/>
          </a:prstGeom>
          <a:noFill/>
        </p:spPr>
      </p:pic>
      <p:pic>
        <p:nvPicPr>
          <p:cNvPr id="44036" name="Picture 4" descr="http://www.deskpicture.com/DPs/Technology/IntelInside.jpg"/>
          <p:cNvPicPr>
            <a:picLocks noChangeAspect="1" noChangeArrowheads="1"/>
          </p:cNvPicPr>
          <p:nvPr/>
        </p:nvPicPr>
        <p:blipFill>
          <a:blip r:embed="rId5" cstate="print"/>
          <a:srcRect l="10638" r="17021" b="19858"/>
          <a:stretch>
            <a:fillRect/>
          </a:stretch>
        </p:blipFill>
        <p:spPr bwMode="auto">
          <a:xfrm>
            <a:off x="5873262" y="4186559"/>
            <a:ext cx="2590800" cy="2152650"/>
          </a:xfrm>
          <a:prstGeom prst="rect">
            <a:avLst/>
          </a:prstGeom>
          <a:noFill/>
        </p:spPr>
      </p:pic>
      <p:pic>
        <p:nvPicPr>
          <p:cNvPr id="1028" name="Picture 4" descr="http://images1.ynet.co.il/PicServer3/2012/11/18/4279270/AFP0701071-01-08394703_w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68012"/>
            <a:ext cx="38862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http://www.scooper.co.il/pr/1022064/0dff4365-5222-4738-a331-50e1b76c9800/0/%D7%A2%D7%92%D7%91%D7%A0%D7%99%D7%AA%20%D7%A9%D7%A8%D7%99.%20%D7%A6%D7%99%D7%9C%D7%95%D7%9D%20%20%D7%A2%D7%95%D7%9E%D7%A8%20%D7%96%D7%99%D7%99%D7%93%D7%9F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" y="1781370"/>
            <a:ext cx="2614930" cy="1838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38" name="Picture 6" descr="http://static.seekingalpha.com/wp-content/seekingalpha/images/pairofcapsul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34000" y="1752600"/>
            <a:ext cx="3638549" cy="22053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 descr="C:\Users\irit\Desktop\imagesCAWU6TG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343400"/>
            <a:ext cx="3505200" cy="2310245"/>
          </a:xfrm>
          <a:prstGeom prst="rect">
            <a:avLst/>
          </a:prstGeom>
          <a:noFill/>
        </p:spPr>
      </p:pic>
      <p:pic>
        <p:nvPicPr>
          <p:cNvPr id="47114" name="Picture 10" descr="C:\Users\irit\Desktop\imagesCAY0ZM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267200"/>
            <a:ext cx="3352800" cy="2373330"/>
          </a:xfrm>
          <a:prstGeom prst="rect">
            <a:avLst/>
          </a:prstGeom>
          <a:noFill/>
        </p:spPr>
      </p:pic>
      <p:pic>
        <p:nvPicPr>
          <p:cNvPr id="47117" name="Picture 13" descr="C:\Users\irit\Desktop\imagesCAAMNN0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28600"/>
            <a:ext cx="3124200" cy="2079014"/>
          </a:xfrm>
          <a:prstGeom prst="rect">
            <a:avLst/>
          </a:prstGeom>
          <a:noFill/>
        </p:spPr>
      </p:pic>
      <p:pic>
        <p:nvPicPr>
          <p:cNvPr id="47118" name="Picture 14" descr="C:\Users\irit\Desktop\imagesCA79S9D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228599"/>
            <a:ext cx="2286000" cy="2150075"/>
          </a:xfrm>
          <a:prstGeom prst="rect">
            <a:avLst/>
          </a:prstGeom>
          <a:noFill/>
        </p:spPr>
      </p:pic>
      <p:pic>
        <p:nvPicPr>
          <p:cNvPr id="47111" name="Picture 7" descr="C:\Users\irit\Desktop\imagesCASY2UN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" y="1905000"/>
            <a:ext cx="1981200" cy="2152651"/>
          </a:xfrm>
          <a:prstGeom prst="rect">
            <a:avLst/>
          </a:prstGeom>
          <a:noFill/>
        </p:spPr>
      </p:pic>
      <p:pic>
        <p:nvPicPr>
          <p:cNvPr id="4102" name="Picture 6" descr="http://www.aromatlv.com/upload/resize.asp?width=201&amp;img=/upload/infocenter/info_images/011120rad48D8F@small_IMG_9206_arom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2200" y="2362200"/>
            <a:ext cx="1914525" cy="1952625"/>
          </a:xfrm>
          <a:prstGeom prst="rect">
            <a:avLst/>
          </a:prstGeom>
          <a:noFill/>
        </p:spPr>
      </p:pic>
      <p:pic>
        <p:nvPicPr>
          <p:cNvPr id="4104" name="Picture 8" descr="http://2bvibes.com/wp-content/uploads/2010/02/%D7%AA%D7%95%D7%A6%D7%A8%D7%AA-%D7%94%D7%A0%D7%92%D7%911%D7%97%D7%A7%D7%9C%D7%90%D7%99%D7%9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0" y="4191000"/>
            <a:ext cx="3714751" cy="2476501"/>
          </a:xfrm>
          <a:prstGeom prst="rect">
            <a:avLst/>
          </a:prstGeom>
          <a:noFill/>
        </p:spPr>
      </p:pic>
      <p:pic>
        <p:nvPicPr>
          <p:cNvPr id="4100" name="Picture 4" descr="http://upload.wikimedia.org/wikipedia/commons/thumb/b/b5/Yaffo_sea_wall_boardwalk.JPG/250px-Yaffo_sea_wall_boardwalk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5000" y="228600"/>
            <a:ext cx="3200400" cy="2406702"/>
          </a:xfrm>
          <a:prstGeom prst="rect">
            <a:avLst/>
          </a:prstGeom>
          <a:noFill/>
        </p:spPr>
      </p:pic>
      <p:pic>
        <p:nvPicPr>
          <p:cNvPr id="4106" name="Picture 10" descr="http://upload.wikimedia.org/wikipedia/commons/thumb/3/30/HarediC_filtered.jpg/314px-HarediC_filtered.jpg"/>
          <p:cNvPicPr>
            <a:picLocks noChangeAspect="1" noChangeArrowheads="1"/>
          </p:cNvPicPr>
          <p:nvPr/>
        </p:nvPicPr>
        <p:blipFill>
          <a:blip r:embed="rId11" cstate="print"/>
          <a:srcRect b="38182"/>
          <a:stretch>
            <a:fillRect/>
          </a:stretch>
        </p:blipFill>
        <p:spPr bwMode="auto">
          <a:xfrm>
            <a:off x="6781800" y="2438400"/>
            <a:ext cx="2192215" cy="2590800"/>
          </a:xfrm>
          <a:prstGeom prst="rect">
            <a:avLst/>
          </a:prstGeom>
          <a:noFill/>
        </p:spPr>
      </p:pic>
      <p:pic>
        <p:nvPicPr>
          <p:cNvPr id="4098" name="Picture 2" descr="http://www.news1.co.il/uploadimages/NEWS1-332622706890107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43400" y="2209800"/>
            <a:ext cx="3048000" cy="2275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"על המפה", דני קרמן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876799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endParaRPr lang="en-US" sz="1600" dirty="0">
              <a:hlinkClick r:id="rId2"/>
            </a:endParaRPr>
          </a:p>
          <a:p>
            <a:pPr>
              <a:buNone/>
            </a:pPr>
            <a:r>
              <a:rPr lang="en-US" sz="1600" dirty="0">
                <a:hlinkClick r:id="rId2"/>
              </a:rPr>
              <a:t>http://www.youtube.com/watch?v=nAgKtQUVuJg</a:t>
            </a:r>
          </a:p>
        </p:txBody>
      </p:sp>
      <p:pic>
        <p:nvPicPr>
          <p:cNvPr id="2050" name="Picture 2" descr="C:\Users\irit\Desktop\scan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600200"/>
            <a:ext cx="4190999" cy="426452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</TotalTime>
  <Words>570</Words>
  <Application>Microsoft Office PowerPoint</Application>
  <PresentationFormat>On-screen Show (4:3)</PresentationFormat>
  <Paragraphs>136</Paragraphs>
  <Slides>25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Webdings</vt:lpstr>
      <vt:lpstr>Wingdings</vt:lpstr>
      <vt:lpstr>Office Theme</vt:lpstr>
      <vt:lpstr>ישראל במזרח התיכון</vt:lpstr>
      <vt:lpstr>"על המפה", דני קרמן</vt:lpstr>
      <vt:lpstr>ראשית ההתישבות הציונית בארץ ישראל</vt:lpstr>
      <vt:lpstr>ראשית ההתישבות הציונית בארץ ישראל</vt:lpstr>
      <vt:lpstr>כט' בנובמבר 1947</vt:lpstr>
      <vt:lpstr>14 במאי, 1948</vt:lpstr>
      <vt:lpstr>1948 – מלחמת העצמאות</vt:lpstr>
      <vt:lpstr>מלחמות</vt:lpstr>
      <vt:lpstr>מלחמות</vt:lpstr>
      <vt:lpstr>מבצעים ו"מיני מלחמות"</vt:lpstr>
      <vt:lpstr> הסכמי שלום (וחלומות על שלום...)</vt:lpstr>
      <vt:lpstr>אז מה היה לנו פה?   אז והיום</vt:lpstr>
      <vt:lpstr>עימותים: דתיים וחילוניים</vt:lpstr>
      <vt:lpstr>עימותים – ימין ושמאל</vt:lpstr>
      <vt:lpstr>עימותים – עשירים ועניים</vt:lpstr>
      <vt:lpstr>עימותים – עדות שונות</vt:lpstr>
      <vt:lpstr>עימותים- ישראלים ופלשתינים</vt:lpstr>
      <vt:lpstr>עימותים – מרכז ושוליים</vt:lpstr>
      <vt:lpstr>הפיתרון: אסקפיזם בסגנון ישראלי</vt:lpstr>
      <vt:lpstr> במשקפיים ורודות - אמנות</vt:lpstr>
      <vt:lpstr> במשקפיים ורודות – מדע</vt:lpstr>
      <vt:lpstr> במשקפיים ורודות – כלכלה </vt:lpstr>
      <vt:lpstr> במשקפיים ורודות – חדשנות (innovation)</vt:lpstr>
      <vt:lpstr>PowerPoint Presentation</vt:lpstr>
      <vt:lpstr>"על המפה", דני קרמן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ISRAEL</dc:title>
  <dc:creator>irit</dc:creator>
  <cp:lastModifiedBy>osnat aharoni</cp:lastModifiedBy>
  <cp:revision>82</cp:revision>
  <dcterms:created xsi:type="dcterms:W3CDTF">2006-08-16T00:00:00Z</dcterms:created>
  <dcterms:modified xsi:type="dcterms:W3CDTF">2019-04-30T05:06:47Z</dcterms:modified>
</cp:coreProperties>
</file>