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3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381000" y="2743200"/>
            <a:ext cx="3429000" cy="3352800"/>
          </a:xfrm>
          <a:noFill/>
          <a:ln w="57150">
            <a:noFill/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7200" b="1" dirty="0" smtClean="0"/>
              <a:t>WHY?</a:t>
            </a:r>
          </a:p>
          <a:p>
            <a:pPr algn="ctr">
              <a:buNone/>
            </a:pPr>
            <a:r>
              <a:rPr lang="en-US" sz="7200" b="1" dirty="0" smtClean="0"/>
              <a:t>WHAT?</a:t>
            </a:r>
          </a:p>
          <a:p>
            <a:pPr algn="ctr">
              <a:buNone/>
            </a:pPr>
            <a:r>
              <a:rPr lang="en-US" sz="7200" b="1" dirty="0" smtClean="0"/>
              <a:t>HOW?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991600" cy="990600"/>
          </a:xfrm>
          <a:noFill/>
          <a:ln w="57150">
            <a:noFill/>
          </a:ln>
        </p:spPr>
        <p:txBody>
          <a:bodyPr>
            <a:noAutofit/>
          </a:bodyPr>
          <a:lstStyle/>
          <a:p>
            <a:r>
              <a:rPr lang="en-US" sz="5000" b="1" dirty="0" smtClean="0">
                <a:solidFill>
                  <a:schemeClr val="accent1"/>
                </a:solidFill>
              </a:rPr>
              <a:t>MODERN HEBREW AT HARVARD</a:t>
            </a:r>
            <a:endParaRPr lang="en-US" sz="5000" b="1" dirty="0">
              <a:solidFill>
                <a:schemeClr val="accent1"/>
              </a:solidFill>
            </a:endParaRPr>
          </a:p>
        </p:txBody>
      </p:sp>
      <p:pic>
        <p:nvPicPr>
          <p:cNvPr id="9" name="Content Placeholder 8" descr="http://thebell.us/wp-content/uploads/2011/07/DSC_0061.HarvardSeverHall-12-3-2009-2-57-45-PM.jpg"/>
          <p:cNvPicPr>
            <a:picLocks noGrp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819400"/>
            <a:ext cx="46164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/>
              <a:t>WHY?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3810000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Ancient – Modern living language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Language of academic research: 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	 Bible studies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	 Jewish studies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	 Archeology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	Linguistics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	 Middle Eastern studies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                    (political science)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	 History</a:t>
            </a:r>
          </a:p>
          <a:p>
            <a:endParaRPr lang="en-US" dirty="0"/>
          </a:p>
        </p:txBody>
      </p:sp>
      <p:pic>
        <p:nvPicPr>
          <p:cNvPr id="7" name="il_fi" descr="http://www.nrg.co.il/images/archive/300x225/974/472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0" y="1828800"/>
            <a:ext cx="3810000" cy="2857500"/>
          </a:xfrm>
          <a:prstGeom prst="rect">
            <a:avLst/>
          </a:prstGeom>
          <a:noFill/>
          <a:ln w="57150" cmpd="dbl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4098" name="Picture 2" descr="http://www.nrg.co.il/images/archive/300x225/1/479/876.jpg"/>
          <p:cNvPicPr>
            <a:picLocks noChangeAspect="1" noChangeArrowheads="1"/>
          </p:cNvPicPr>
          <p:nvPr/>
        </p:nvPicPr>
        <p:blipFill>
          <a:blip r:embed="rId3" cstate="print"/>
          <a:srcRect t="12403" r="2326" b="10078"/>
          <a:stretch>
            <a:fillRect/>
          </a:stretch>
        </p:blipFill>
        <p:spPr bwMode="auto">
          <a:xfrm>
            <a:off x="4572000" y="4056743"/>
            <a:ext cx="3810000" cy="2267857"/>
          </a:xfrm>
          <a:prstGeom prst="rect">
            <a:avLst/>
          </a:prstGeom>
          <a:noFill/>
          <a:ln w="57150" cmpd="dbl"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/>
              <a:t>WHAT?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4191000" cy="4648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2"/>
                </a:solidFill>
              </a:rPr>
              <a:t>4 proficiencies: 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reading, writing, speaking, listening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2"/>
                </a:solidFill>
              </a:rPr>
              <a:t>4 levels: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Beginners, intermediate, 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advanced intermediate,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highly advanced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2"/>
                </a:solidFill>
              </a:rPr>
              <a:t>4 fields:</a:t>
            </a:r>
          </a:p>
          <a:p>
            <a:r>
              <a:rPr lang="en-US" sz="2000" b="1" dirty="0" smtClean="0">
                <a:solidFill>
                  <a:srgbClr val="0070C0"/>
                </a:solidFill>
              </a:rPr>
              <a:t> grammar, morphology, textual      diversity, culture</a:t>
            </a:r>
          </a:p>
        </p:txBody>
      </p:sp>
      <p:pic>
        <p:nvPicPr>
          <p:cNvPr id="3073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5473" t="18151" r="14491"/>
          <a:stretch>
            <a:fillRect/>
          </a:stretch>
        </p:blipFill>
        <p:spPr bwMode="auto">
          <a:xfrm>
            <a:off x="4876800" y="1752600"/>
            <a:ext cx="4114800" cy="2749420"/>
          </a:xfrm>
          <a:prstGeom prst="rect">
            <a:avLst/>
          </a:prstGeom>
          <a:noFill/>
          <a:ln w="57150" cmpd="dbl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" name="il_fi" descr="http://cache.boston.com/bonzai-fba/Globe_Photo/2008/09/05/mag07crava1__1220645914_9694.jpg"/>
          <p:cNvPicPr/>
          <p:nvPr/>
        </p:nvPicPr>
        <p:blipFill>
          <a:blip r:embed="rId3" cstate="print"/>
          <a:srcRect l="17528" r="11122" b="3597"/>
          <a:stretch>
            <a:fillRect/>
          </a:stretch>
        </p:blipFill>
        <p:spPr bwMode="auto">
          <a:xfrm>
            <a:off x="4876800" y="4419600"/>
            <a:ext cx="2286000" cy="1981200"/>
          </a:xfrm>
          <a:prstGeom prst="rect">
            <a:avLst/>
          </a:prstGeom>
          <a:noFill/>
          <a:ln w="57150" cmpd="dbl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3077" name="Picture 5" descr="http://img2.tapuz.co.il/forumArticles/articleImages/1311200540917.jpg"/>
          <p:cNvPicPr>
            <a:picLocks noChangeAspect="1" noChangeArrowheads="1"/>
          </p:cNvPicPr>
          <p:nvPr/>
        </p:nvPicPr>
        <p:blipFill>
          <a:blip r:embed="rId4" cstate="print"/>
          <a:srcRect l="3333" r="3333" b="41622"/>
          <a:stretch>
            <a:fillRect/>
          </a:stretch>
        </p:blipFill>
        <p:spPr bwMode="auto">
          <a:xfrm>
            <a:off x="6858000" y="4419600"/>
            <a:ext cx="2133600" cy="1981200"/>
          </a:xfrm>
          <a:prstGeom prst="rect">
            <a:avLst/>
          </a:prstGeom>
          <a:noFill/>
          <a:ln w="57150" cmpd="dbl"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4267200" cy="4572000"/>
          </a:xfrm>
          <a:solidFill>
            <a:schemeClr val="accent1">
              <a:lumMod val="60000"/>
              <a:lumOff val="40000"/>
            </a:schemeClr>
          </a:solidFill>
          <a:ln w="57150" cmpd="dbl">
            <a:solidFill>
              <a:schemeClr val="accent2"/>
            </a:solidFill>
          </a:ln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Media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Songs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Conversation sections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Variety of games and exercises for all types of learners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Digital tools – flash cards, books on tape 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Guest speakers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Movies</a:t>
            </a:r>
          </a:p>
          <a:p>
            <a:pPr>
              <a:buFont typeface="Wingdings" pitchFamily="2" charset="2"/>
              <a:buChar char="Ø"/>
            </a:pPr>
            <a:endParaRPr lang="en-US" b="1" dirty="0" smtClean="0">
              <a:solidFill>
                <a:srgbClr val="0070C0"/>
              </a:solidFill>
            </a:endParaRPr>
          </a:p>
        </p:txBody>
      </p:sp>
      <p:pic>
        <p:nvPicPr>
          <p:cNvPr id="4" name="il_fi" descr="http://www.charts.co.il/albums/imgs/616.jpg"/>
          <p:cNvPicPr/>
          <p:nvPr/>
        </p:nvPicPr>
        <p:blipFill>
          <a:blip r:embed="rId2" cstate="print"/>
          <a:srcRect b="43952"/>
          <a:stretch>
            <a:fillRect/>
          </a:stretch>
        </p:blipFill>
        <p:spPr bwMode="auto">
          <a:xfrm>
            <a:off x="4953000" y="4495800"/>
            <a:ext cx="3200400" cy="1676400"/>
          </a:xfrm>
          <a:prstGeom prst="rect">
            <a:avLst/>
          </a:prstGeom>
          <a:noFill/>
          <a:ln w="57150" cmpd="dbl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049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 l="36111" t="5799" r="36438" b="42007"/>
          <a:stretch>
            <a:fillRect/>
          </a:stretch>
        </p:blipFill>
        <p:spPr bwMode="auto">
          <a:xfrm>
            <a:off x="4953000" y="1600200"/>
            <a:ext cx="3200400" cy="2743200"/>
          </a:xfrm>
          <a:prstGeom prst="rect">
            <a:avLst/>
          </a:prstGeom>
          <a:noFill/>
          <a:ln w="57150" cmpd="dbl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our students say about us: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25" name="AutoShape 1"/>
          <p:cNvSpPr>
            <a:spLocks noChangeArrowheads="1"/>
          </p:cNvSpPr>
          <p:nvPr/>
        </p:nvSpPr>
        <p:spPr bwMode="auto">
          <a:xfrm>
            <a:off x="2133600" y="1752600"/>
            <a:ext cx="6400800" cy="4191000"/>
          </a:xfrm>
          <a:prstGeom prst="wedgeRoundRectCallout">
            <a:avLst>
              <a:gd name="adj1" fmla="val -65106"/>
              <a:gd name="adj2" fmla="val 40139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5715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Comic Sans MS" pitchFamily="66" charset="0"/>
                <a:ea typeface="Arial" pitchFamily="34" charset="0"/>
                <a:cs typeface="Arial" pitchFamily="34" charset="0"/>
              </a:rPr>
              <a:t>“This course is fun, and you learn a LOT of Hebrew. Indeed, I've studied many languages, and I had never learned so much language in just one year of instruction. It is very rewarding.“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149</TotalTime>
  <Words>136</Words>
  <Application>Microsoft Office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Comic Sans MS</vt:lpstr>
      <vt:lpstr>Tw Cen MT</vt:lpstr>
      <vt:lpstr>Wingdings</vt:lpstr>
      <vt:lpstr>Wingdings 2</vt:lpstr>
      <vt:lpstr>Median</vt:lpstr>
      <vt:lpstr>MODERN HEBREW AT HARVARD</vt:lpstr>
      <vt:lpstr>WHY?</vt:lpstr>
      <vt:lpstr>WHAT?</vt:lpstr>
      <vt:lpstr>HOW?</vt:lpstr>
      <vt:lpstr>What our students say about us: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HEBREW AT HARVARD</dc:title>
  <dc:creator>irit</dc:creator>
  <cp:lastModifiedBy>osnat aharoni</cp:lastModifiedBy>
  <cp:revision>12</cp:revision>
  <dcterms:created xsi:type="dcterms:W3CDTF">2006-08-16T00:00:00Z</dcterms:created>
  <dcterms:modified xsi:type="dcterms:W3CDTF">2014-05-12T19:34:15Z</dcterms:modified>
</cp:coreProperties>
</file>