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0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AC160-39B3-43A2-AF5E-1893D9BDD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9145BB-C979-434A-9E83-B4CCBC5349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39EFC-3F59-4D24-8C48-6033FE6D1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9B24-E115-49AB-BA88-D3C7DE54CD0B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3C6AA-9C2A-4820-AE2B-CE5730D30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62494-8598-4D95-B97F-4D9768CE5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FC5F-5B84-4CA8-8FE2-23A6F9903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21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E3244-2491-4B39-9D2C-374A116AF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F4F43-C27D-42BF-B440-C14CDEC00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BB537-D75D-4196-B31B-032B2B0DA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9B24-E115-49AB-BA88-D3C7DE54CD0B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D0DBF-5225-4EF3-AD9C-354F3CA32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A295F-B2B1-4D68-93C9-99F426786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FC5F-5B84-4CA8-8FE2-23A6F9903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54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6220A-D395-4154-B44F-E1551C975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3B7393-9683-4C39-9B14-D3A92FEF7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4D22F-42CD-4AA0-9570-8AC2F810B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9B24-E115-49AB-BA88-D3C7DE54CD0B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75DAC-139B-4069-A5FE-5AA8F0E91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A7CB1-32A1-4681-9A17-9C6BAF436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FC5F-5B84-4CA8-8FE2-23A6F9903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6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BEB79-2322-4FE2-B02D-01E70F5F6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8244E-2B4A-4B14-BE0C-98B7DB4E7F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810D7E-7D12-43BE-BA6E-78212E1CE9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C5FDB6-219A-40A6-833F-829DBFB2F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9B24-E115-49AB-BA88-D3C7DE54CD0B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BF7574-7EFE-4173-9C4B-0D94ABDDB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FDE78F-5A2D-4945-890C-DEE065C6E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FC5F-5B84-4CA8-8FE2-23A6F9903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3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623B0-2678-4C78-A1FE-4C449D090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97EE17-8983-49C5-8B38-06F49EEAF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1205A3-34B1-40D5-B3FF-A5F2D33FBF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D50173-7E26-4516-988B-58486F1819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B530F5-4AFE-4F9E-B04A-12C92E812B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F718CE-54CB-49B1-BA70-7227EDDBA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9B24-E115-49AB-BA88-D3C7DE54CD0B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6BDDDA-18CA-43FC-A653-A6B32F78D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85B9E9-ED3C-4D77-B0C9-D667D4454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FC5F-5B84-4CA8-8FE2-23A6F9903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199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DBD5D-8D99-4EBE-A0FF-BC9753A9F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8F34FB-954D-471F-B97A-CE7390FA9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9B24-E115-49AB-BA88-D3C7DE54CD0B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AFFFFD-33EB-4FD6-A2B4-598D901FF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DB7440-CEAE-4E46-8C8C-ECACA1E87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FC5F-5B84-4CA8-8FE2-23A6F9903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6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DFDE6D-2FA0-4E6A-8703-D095DC06C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9B24-E115-49AB-BA88-D3C7DE54CD0B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212C7-6492-4426-9549-3C45668A9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35BAB2-8CBA-47EA-A1F8-08AEA53CE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FC5F-5B84-4CA8-8FE2-23A6F9903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74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54780-66DB-4AB1-AC02-1D34DB9E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7B100-3831-42AB-A98D-CD5058862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44F0A-13FB-4C35-880E-4158740933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1A9599-FB25-47BB-91CC-6AC10DDFF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9B24-E115-49AB-BA88-D3C7DE54CD0B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9C19B6-A95A-4FB4-AB11-9A692D15B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0603D3-DB6E-46FE-9C72-46CDFED8F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FC5F-5B84-4CA8-8FE2-23A6F9903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033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93204-D7EC-40D1-9A67-DC7623854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0EE502-73CE-4A38-A992-0861DFD1B7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DCE76-38F6-490E-B062-E972152DF6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8C70A2-CB31-4C17-BB1E-6E0789E2F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9B24-E115-49AB-BA88-D3C7DE54CD0B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FB69C0-EC11-44FE-AD5B-73F97E9C7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5C892-F80A-425E-BBF1-2312F73A8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FC5F-5B84-4CA8-8FE2-23A6F9903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725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1C583-A975-4D80-B49A-63AFC4289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5C6460-AA61-4001-AA37-EC2C943ED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BCBF2-A6F6-4CF4-9C45-B6C7D23A7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9B24-E115-49AB-BA88-D3C7DE54CD0B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B866F-4FE0-47E0-B426-DA807BA28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AC6F3-4D2D-4342-9408-D76342B3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FC5F-5B84-4CA8-8FE2-23A6F9903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7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6047F6-CB94-4B82-B393-F734ED2E5D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B4DD27-8BF2-4801-A542-5CBE5587B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E16E0-B077-4F34-A315-86E60EA4D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9B24-E115-49AB-BA88-D3C7DE54CD0B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69414-E248-4CC3-A242-C6A5DFF80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8A572B-C0DB-400A-9AFE-027E77189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FC5F-5B84-4CA8-8FE2-23A6F9903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01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E4B096-AACB-47AE-B415-666B5BC5D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D5AB48-B9B0-47FC-99DD-7443276B9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F25380-EFE8-4CD2-A7C4-C02D8E880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39B24-E115-49AB-BA88-D3C7DE54CD0B}" type="datetimeFigureOut">
              <a:rPr lang="en-US" smtClean="0"/>
              <a:t>9/2/2020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5E7E9-C3E5-4CA4-8E40-85F2F7900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A823A-61A1-4A5C-91C5-6E479FCCA9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3FC5F-5B84-4CA8-8FE2-23A6F9903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03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4A857-90E9-42D0-890F-AF8C8BD029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FFCCCC"/>
          </a:solidFill>
          <a:ln w="38100">
            <a:solidFill>
              <a:srgbClr val="C00000"/>
            </a:solidFill>
          </a:ln>
        </p:spPr>
        <p:txBody>
          <a:bodyPr/>
          <a:lstStyle/>
          <a:p>
            <a:r>
              <a:rPr lang="en-US" sz="7200" b="1" dirty="0"/>
              <a:t>A</a:t>
            </a:r>
            <a:r>
              <a:rPr lang="en-US" sz="7200" b="1" dirty="0">
                <a:solidFill>
                  <a:srgbClr val="C00000"/>
                </a:solidFill>
              </a:rPr>
              <a:t> Very</a:t>
            </a:r>
            <a:r>
              <a:rPr lang="en-US" b="1" dirty="0"/>
              <a:t> Short History of the Modern Hebrew Language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1490EB-F5D2-40F8-8E2E-8E0D47DD4E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accent1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/>
          <a:lstStyle/>
          <a:p>
            <a:endParaRPr lang="en-US" dirty="0"/>
          </a:p>
          <a:p>
            <a:r>
              <a:rPr lang="en-US" b="1" dirty="0"/>
              <a:t>Irit Aharony</a:t>
            </a:r>
          </a:p>
        </p:txBody>
      </p:sp>
    </p:spTree>
    <p:extLst>
      <p:ext uri="{BB962C8B-B14F-4D97-AF65-F5344CB8AC3E}">
        <p14:creationId xmlns:p14="http://schemas.microsoft.com/office/powerpoint/2010/main" val="1247534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03F5D-57ED-4365-8D45-DA38EC0AF80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CCC"/>
          </a:solidFill>
          <a:ln w="38100"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Semitic languages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DAD42-6807-454F-ABEA-51E362AB183D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b="1" dirty="0"/>
              <a:t>languages that form a branch of the Afro-Asiatic languages. Members of the Semitic group are spread throughout North Africa, Southwest Asia, and the Middle East for more than 4,000 years.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b="1" dirty="0"/>
              <a:t>These languages branched from a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600" b="1" dirty="0"/>
              <a:t>Proto Semitic Language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23839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114DB-FCA0-485E-AB66-5FE925FFA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Distribution of Semitic Languages </a:t>
            </a:r>
            <a:r>
              <a:rPr lang="en-US" sz="1600" b="1" dirty="0"/>
              <a:t>(Britannica)</a:t>
            </a:r>
          </a:p>
        </p:txBody>
      </p:sp>
      <p:pic>
        <p:nvPicPr>
          <p:cNvPr id="5" name="Content Placeholder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B8205365-02DD-4A73-9E55-4F32A0D1EC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988" y="1523841"/>
            <a:ext cx="7743825" cy="5177300"/>
          </a:xfrm>
        </p:spPr>
      </p:pic>
    </p:spTree>
    <p:extLst>
      <p:ext uri="{BB962C8B-B14F-4D97-AF65-F5344CB8AC3E}">
        <p14:creationId xmlns:p14="http://schemas.microsoft.com/office/powerpoint/2010/main" val="3867975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D4B85-DB5A-49F7-854F-FB4BECA62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5112"/>
            <a:ext cx="10515600" cy="1325563"/>
          </a:xfrm>
          <a:solidFill>
            <a:srgbClr val="FFCCCC"/>
          </a:solidFill>
          <a:ln w="38100"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en-US" b="1" dirty="0"/>
              <a:t>Branches of Semitic Languages </a:t>
            </a:r>
            <a:r>
              <a:rPr lang="en-US" sz="1800" b="1" dirty="0"/>
              <a:t>(Britannica)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5AA65960-5E60-4DF0-A8C1-EE97257FEE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431" y="1690688"/>
            <a:ext cx="7539138" cy="5032375"/>
          </a:xfrm>
          <a:ln w="3810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023783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5802C-8EFD-4AC6-BD0E-A18BC69F6DF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CCC"/>
          </a:solidFill>
          <a:ln w="381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+mn-lt"/>
                <a:ea typeface="+mn-ea"/>
                <a:cs typeface="+mn-cs"/>
              </a:rPr>
              <a:t>Phases of the Hebrew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03B3E-ED2B-4BBD-958A-9137BE167A3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sz="3600" b="1" u="sng" dirty="0"/>
              <a:t>Biblical Hebrew </a:t>
            </a:r>
            <a:r>
              <a:rPr lang="en-US" sz="3600" b="1" dirty="0"/>
              <a:t>(ca. 12</a:t>
            </a:r>
            <a:r>
              <a:rPr lang="en-US" sz="3600" b="1" baseline="30000" dirty="0"/>
              <a:t>th</a:t>
            </a:r>
            <a:r>
              <a:rPr lang="en-US" sz="3600" b="1" dirty="0"/>
              <a:t> – 2</a:t>
            </a:r>
            <a:r>
              <a:rPr lang="en-US" sz="3600" b="1" baseline="30000" dirty="0"/>
              <a:t>nd</a:t>
            </a:r>
            <a:r>
              <a:rPr lang="en-US" sz="3600" b="1" dirty="0"/>
              <a:t> century BCE)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3600" b="1" dirty="0"/>
              <a:t>Archaic Biblical Hebrew (12</a:t>
            </a:r>
            <a:r>
              <a:rPr lang="en-US" sz="3600" b="1" baseline="30000" dirty="0"/>
              <a:t>th</a:t>
            </a:r>
            <a:r>
              <a:rPr lang="en-US" sz="3600" b="1" dirty="0"/>
              <a:t> – 11</a:t>
            </a:r>
            <a:r>
              <a:rPr lang="en-US" sz="3600" b="1" baseline="30000" dirty="0"/>
              <a:t>th</a:t>
            </a:r>
            <a:r>
              <a:rPr lang="en-US" sz="3600" b="1" dirty="0"/>
              <a:t> century BCE)</a:t>
            </a:r>
          </a:p>
          <a:p>
            <a:pPr marL="0" indent="0" algn="ctr">
              <a:buNone/>
            </a:pPr>
            <a:r>
              <a:rPr lang="en-US" sz="3600" b="1" dirty="0"/>
              <a:t>Standard Biblical Hebrew (10</a:t>
            </a:r>
            <a:r>
              <a:rPr lang="en-US" sz="3600" b="1" baseline="30000" dirty="0"/>
              <a:t>th</a:t>
            </a:r>
            <a:r>
              <a:rPr lang="en-US" sz="3600" b="1" dirty="0"/>
              <a:t> – 6</a:t>
            </a:r>
            <a:r>
              <a:rPr lang="en-US" sz="3600" b="1" baseline="30000" dirty="0"/>
              <a:t>th</a:t>
            </a:r>
            <a:r>
              <a:rPr lang="en-US" sz="3600" b="1" dirty="0"/>
              <a:t> century BCE)</a:t>
            </a:r>
          </a:p>
          <a:p>
            <a:pPr marL="0" indent="0" algn="ctr">
              <a:buNone/>
            </a:pPr>
            <a:r>
              <a:rPr lang="en-US" sz="3600" b="1" dirty="0"/>
              <a:t>Late Biblical Hebrew (6</a:t>
            </a:r>
            <a:r>
              <a:rPr lang="en-US" sz="3600" b="1" baseline="30000" dirty="0"/>
              <a:t>th</a:t>
            </a:r>
            <a:r>
              <a:rPr lang="en-US" sz="3600" b="1" dirty="0"/>
              <a:t> – 2</a:t>
            </a:r>
            <a:r>
              <a:rPr lang="en-US" sz="3600" b="1" baseline="30000" dirty="0"/>
              <a:t>nd</a:t>
            </a:r>
            <a:r>
              <a:rPr lang="en-US" sz="3600" b="1" dirty="0"/>
              <a:t> century BCE)</a:t>
            </a:r>
          </a:p>
        </p:txBody>
      </p:sp>
    </p:spTree>
    <p:extLst>
      <p:ext uri="{BB962C8B-B14F-4D97-AF65-F5344CB8AC3E}">
        <p14:creationId xmlns:p14="http://schemas.microsoft.com/office/powerpoint/2010/main" val="222921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D1E0B-B2B8-411B-B8AD-E05FFBE4E68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CCC"/>
          </a:solidFill>
          <a:ln w="38100">
            <a:solidFill>
              <a:srgbClr val="C00000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B2036-123C-413E-A7F7-951A4AEEA70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u="sng" dirty="0"/>
              <a:t>Rabbinic or Mishnaic Hebrew </a:t>
            </a:r>
            <a:r>
              <a:rPr lang="en-US" sz="3600" b="1" dirty="0"/>
              <a:t>(2</a:t>
            </a:r>
            <a:r>
              <a:rPr lang="en-US" sz="3600" b="1" baseline="30000" dirty="0"/>
              <a:t>ND</a:t>
            </a:r>
            <a:r>
              <a:rPr lang="en-US" sz="3600" b="1" dirty="0"/>
              <a:t> BCE – 5</a:t>
            </a:r>
            <a:r>
              <a:rPr lang="en-US" sz="3600" b="1" baseline="30000" dirty="0"/>
              <a:t>TH</a:t>
            </a:r>
            <a:r>
              <a:rPr lang="en-US" sz="3600" b="1" dirty="0"/>
              <a:t> CE)</a:t>
            </a:r>
          </a:p>
          <a:p>
            <a:pPr marL="0" indent="0" algn="ctr">
              <a:buNone/>
            </a:pPr>
            <a:endParaRPr lang="en-US" sz="3600" b="1" dirty="0"/>
          </a:p>
          <a:p>
            <a:pPr marL="0" indent="0" algn="ctr">
              <a:buNone/>
            </a:pPr>
            <a:r>
              <a:rPr lang="en-US" sz="3600" b="1" u="sng" dirty="0"/>
              <a:t>Medieval Hebrew</a:t>
            </a:r>
            <a:r>
              <a:rPr lang="en-US" sz="3600" b="1" dirty="0"/>
              <a:t> (6th – 18th )</a:t>
            </a:r>
          </a:p>
          <a:p>
            <a:pPr marL="0" indent="0" algn="ctr">
              <a:buNone/>
            </a:pPr>
            <a:endParaRPr lang="en-US" sz="3600" b="1" dirty="0"/>
          </a:p>
          <a:p>
            <a:pPr marL="0" indent="0" algn="ctr">
              <a:buNone/>
            </a:pPr>
            <a:r>
              <a:rPr lang="en-US" sz="3600" b="1" u="sng" dirty="0"/>
              <a:t>Modern Hebrew </a:t>
            </a:r>
          </a:p>
          <a:p>
            <a:pPr marL="0" indent="0" algn="ctr">
              <a:buNone/>
            </a:pPr>
            <a:r>
              <a:rPr lang="en-US" sz="3600" b="1" dirty="0"/>
              <a:t>Early Modern (18</a:t>
            </a:r>
            <a:r>
              <a:rPr lang="en-US" sz="3600" b="1" baseline="30000" dirty="0"/>
              <a:t>th</a:t>
            </a:r>
            <a:r>
              <a:rPr lang="en-US" sz="3600" b="1" dirty="0"/>
              <a:t> – late 19</a:t>
            </a:r>
            <a:r>
              <a:rPr lang="en-US" sz="3600" b="1" baseline="30000" dirty="0"/>
              <a:t>th</a:t>
            </a:r>
            <a:r>
              <a:rPr lang="en-US" sz="3600" b="1" dirty="0"/>
              <a:t>)</a:t>
            </a:r>
          </a:p>
          <a:p>
            <a:pPr marL="0" indent="0" algn="ctr">
              <a:buNone/>
            </a:pPr>
            <a:r>
              <a:rPr lang="en-US" sz="3600" b="1" dirty="0"/>
              <a:t>Israeli (1881 – present)</a:t>
            </a:r>
          </a:p>
        </p:txBody>
      </p:sp>
    </p:spTree>
    <p:extLst>
      <p:ext uri="{BB962C8B-B14F-4D97-AF65-F5344CB8AC3E}">
        <p14:creationId xmlns:p14="http://schemas.microsoft.com/office/powerpoint/2010/main" val="1511923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A2862-1C06-4882-A5B2-5654B448D34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CCC"/>
          </a:solidFill>
          <a:ln w="38100"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en-US" b="1" dirty="0"/>
              <a:t>Contemporary Hebrew (</a:t>
            </a:r>
            <a:r>
              <a:rPr lang="en-US" b="1" i="1" dirty="0" err="1"/>
              <a:t>Israelit</a:t>
            </a:r>
            <a:r>
              <a:rPr lang="en-US" b="1" i="1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B03E0-B213-4AE4-88C6-44D13DD92BC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/>
              <a:t>Hebrew today contains words from all periods of the language, foreign words from other ancient languages, </a:t>
            </a:r>
          </a:p>
          <a:p>
            <a:pPr marL="0" indent="0" algn="ctr">
              <a:buNone/>
            </a:pPr>
            <a:r>
              <a:rPr lang="en-US" b="1" dirty="0"/>
              <a:t>and words from modern languages:</a:t>
            </a:r>
          </a:p>
          <a:p>
            <a:pPr marL="0" indent="0" algn="ctr">
              <a:buNone/>
            </a:pPr>
            <a:r>
              <a:rPr lang="en-US" b="1" dirty="0"/>
              <a:t>Arabic</a:t>
            </a:r>
          </a:p>
          <a:p>
            <a:pPr marL="0" indent="0" algn="ctr">
              <a:buNone/>
            </a:pPr>
            <a:r>
              <a:rPr lang="en-US" b="1" dirty="0"/>
              <a:t>Yiddish</a:t>
            </a:r>
          </a:p>
          <a:p>
            <a:pPr marL="0" indent="0" algn="ctr">
              <a:buNone/>
            </a:pPr>
            <a:r>
              <a:rPr lang="en-US" b="1" dirty="0"/>
              <a:t>Ladino</a:t>
            </a:r>
          </a:p>
          <a:p>
            <a:pPr marL="0" indent="0" algn="ctr">
              <a:buNone/>
            </a:pPr>
            <a:r>
              <a:rPr lang="en-US" b="1" dirty="0"/>
              <a:t>Russian</a:t>
            </a:r>
          </a:p>
          <a:p>
            <a:pPr marL="0" indent="0" algn="ctr">
              <a:buNone/>
            </a:pPr>
            <a:r>
              <a:rPr lang="en-US" b="1" dirty="0"/>
              <a:t>French</a:t>
            </a:r>
          </a:p>
          <a:p>
            <a:pPr marL="0" indent="0" algn="ctr">
              <a:buNone/>
            </a:pPr>
            <a:r>
              <a:rPr lang="en-US" b="1" dirty="0"/>
              <a:t>English </a:t>
            </a:r>
          </a:p>
          <a:p>
            <a:pPr marL="0" indent="0" algn="ctr">
              <a:buNone/>
            </a:pPr>
            <a:r>
              <a:rPr lang="en-US" sz="2600" b="1" dirty="0"/>
              <a:t>And more….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882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54F87-C7F2-4AB1-8D30-E5FB7A8DEAE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CCC"/>
          </a:solidFill>
          <a:ln w="38100"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he-IL" b="1" dirty="0"/>
              <a:t>צריך להדפיס את העיתון</a:t>
            </a:r>
            <a:br>
              <a:rPr lang="he-IL" b="1" dirty="0"/>
            </a:br>
            <a:r>
              <a:rPr lang="en-US" b="1" dirty="0"/>
              <a:t>It is needed to print the newspaper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A4DAE-C195-4E14-BA43-6FA2BE83A77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he-IL" b="1" dirty="0">
                <a:solidFill>
                  <a:srgbClr val="FF0000"/>
                </a:solidFill>
              </a:rPr>
              <a:t>"צריך"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b="1" dirty="0"/>
              <a:t>Rabbinical Hebrew</a:t>
            </a:r>
          </a:p>
          <a:p>
            <a:pPr marL="0" indent="0" algn="ctr">
              <a:buNone/>
            </a:pPr>
            <a:r>
              <a:rPr lang="he-IL" b="1" dirty="0">
                <a:solidFill>
                  <a:srgbClr val="FF0000"/>
                </a:solidFill>
              </a:rPr>
              <a:t>"להדפיס"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b="1" dirty="0"/>
              <a:t>Medieval Hebrew</a:t>
            </a:r>
          </a:p>
          <a:p>
            <a:pPr marL="0" indent="0" algn="ctr">
              <a:buNone/>
            </a:pPr>
            <a:r>
              <a:rPr lang="he-IL" b="1" dirty="0">
                <a:solidFill>
                  <a:srgbClr val="FF0000"/>
                </a:solidFill>
              </a:rPr>
              <a:t>"את" </a:t>
            </a:r>
            <a:endParaRPr lang="en-US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b="1" dirty="0"/>
              <a:t>Biblical Hebrew</a:t>
            </a:r>
          </a:p>
          <a:p>
            <a:pPr marL="0" indent="0" algn="ctr">
              <a:buNone/>
            </a:pPr>
            <a:r>
              <a:rPr lang="he-IL" b="1" dirty="0">
                <a:solidFill>
                  <a:srgbClr val="FF0000"/>
                </a:solidFill>
              </a:rPr>
              <a:t>"עיתון"</a:t>
            </a:r>
          </a:p>
          <a:p>
            <a:pPr marL="0" indent="0" algn="ctr">
              <a:buNone/>
            </a:pPr>
            <a:r>
              <a:rPr lang="en-US" b="1" dirty="0"/>
              <a:t>Modern Hebrew</a:t>
            </a:r>
          </a:p>
          <a:p>
            <a:pPr marL="0" indent="0">
              <a:buNone/>
            </a:pPr>
            <a:br>
              <a:rPr lang="he-IL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171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0722-8608-411D-9F16-E06CD63F800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CCCC"/>
          </a:solidFill>
          <a:ln w="38100">
            <a:solidFill>
              <a:srgbClr val="C00000"/>
            </a:solidFill>
          </a:ln>
        </p:spPr>
        <p:txBody>
          <a:bodyPr/>
          <a:lstStyle/>
          <a:p>
            <a:pPr algn="ctr"/>
            <a:r>
              <a:rPr lang="en-US" b="1" dirty="0"/>
              <a:t>IDF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F7DD0-FF89-4E27-9AE0-CC19A1787BF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b="1" dirty="0">
                <a:solidFill>
                  <a:srgbClr val="C00000"/>
                </a:solidFill>
              </a:rPr>
              <a:t>Acronyms</a:t>
            </a:r>
            <a:endParaRPr lang="he-IL" b="1" dirty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US" b="1" dirty="0"/>
              <a:t>  </a:t>
            </a:r>
            <a:r>
              <a:rPr lang="he-IL" b="1" dirty="0" err="1"/>
              <a:t>רמטכ</a:t>
            </a:r>
            <a:r>
              <a:rPr lang="he-IL" b="1" dirty="0"/>
              <a:t>''ל</a:t>
            </a:r>
            <a:endParaRPr lang="en-US" b="1" dirty="0"/>
          </a:p>
          <a:p>
            <a:pPr algn="ctr">
              <a:buNone/>
            </a:pPr>
            <a:r>
              <a:rPr lang="en-US" b="1" dirty="0">
                <a:solidFill>
                  <a:srgbClr val="C00000"/>
                </a:solidFill>
              </a:rPr>
              <a:t>Compound words</a:t>
            </a:r>
            <a:r>
              <a:rPr lang="he-IL" b="1" dirty="0">
                <a:solidFill>
                  <a:srgbClr val="C00000"/>
                </a:solidFill>
              </a:rPr>
              <a:t> </a:t>
            </a:r>
            <a:r>
              <a:rPr lang="he-IL" b="1" dirty="0"/>
              <a:t>שיפצור </a:t>
            </a:r>
            <a:endParaRPr lang="en-US" b="1" dirty="0"/>
          </a:p>
          <a:p>
            <a:pPr algn="ctr">
              <a:buNone/>
            </a:pPr>
            <a:r>
              <a:rPr lang="en-US" b="1" dirty="0">
                <a:solidFill>
                  <a:srgbClr val="C00000"/>
                </a:solidFill>
              </a:rPr>
              <a:t>Suffix in masculine plural </a:t>
            </a:r>
            <a:r>
              <a:rPr lang="he-IL" b="1" dirty="0"/>
              <a:t>נשקים</a:t>
            </a:r>
            <a:endParaRPr lang="en-US" b="1" dirty="0"/>
          </a:p>
          <a:p>
            <a:pPr algn="ctr">
              <a:buNone/>
            </a:pPr>
            <a:r>
              <a:rPr lang="en-US" b="1" dirty="0">
                <a:solidFill>
                  <a:srgbClr val="C00000"/>
                </a:solidFill>
              </a:rPr>
              <a:t>Suffix</a:t>
            </a:r>
            <a:r>
              <a:rPr lang="en-US" b="1" dirty="0"/>
              <a:t> </a:t>
            </a:r>
            <a:r>
              <a:rPr lang="he-IL" b="1" dirty="0"/>
              <a:t>'</a:t>
            </a:r>
            <a:r>
              <a:rPr lang="he-IL" b="1" dirty="0" err="1"/>
              <a:t>יסט</a:t>
            </a:r>
            <a:endParaRPr lang="he-IL" b="1" dirty="0"/>
          </a:p>
          <a:p>
            <a:pPr algn="ctr">
              <a:buNone/>
            </a:pPr>
            <a:r>
              <a:rPr lang="he-IL" b="1" dirty="0" err="1"/>
              <a:t>שוקיסט</a:t>
            </a:r>
            <a:endParaRPr lang="he-IL" b="1" dirty="0"/>
          </a:p>
          <a:p>
            <a:pPr algn="ctr">
              <a:buNone/>
            </a:pPr>
            <a:r>
              <a:rPr lang="en-US" b="1" dirty="0">
                <a:solidFill>
                  <a:srgbClr val="C00000"/>
                </a:solidFill>
              </a:rPr>
              <a:t>Suffix from Russian </a:t>
            </a:r>
            <a:r>
              <a:rPr lang="he-IL" b="1" dirty="0"/>
              <a:t>'</a:t>
            </a:r>
            <a:r>
              <a:rPr lang="he-IL" b="1" dirty="0" err="1"/>
              <a:t>ציק</a:t>
            </a:r>
            <a:endParaRPr lang="he-IL" b="1" dirty="0"/>
          </a:p>
          <a:p>
            <a:pPr algn="ctr">
              <a:buNone/>
            </a:pPr>
            <a:r>
              <a:rPr lang="he-IL" b="1" dirty="0" err="1"/>
              <a:t>גולנצי'ק</a:t>
            </a:r>
            <a:endParaRPr lang="he-IL" b="1" dirty="0"/>
          </a:p>
          <a:p>
            <a:pPr algn="ctr">
              <a:buNone/>
            </a:pPr>
            <a:r>
              <a:rPr lang="en-US" b="1" dirty="0">
                <a:solidFill>
                  <a:srgbClr val="C00000"/>
                </a:solidFill>
              </a:rPr>
              <a:t>Suffix from Russian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he-IL" b="1" dirty="0"/>
              <a:t>'יק</a:t>
            </a:r>
          </a:p>
          <a:p>
            <a:pPr algn="ctr">
              <a:buNone/>
            </a:pPr>
            <a:r>
              <a:rPr lang="he-IL" b="1" dirty="0" err="1"/>
              <a:t>גו'בניק</a:t>
            </a:r>
            <a:endParaRPr lang="he-IL" b="1" dirty="0"/>
          </a:p>
          <a:p>
            <a:pPr algn="ctr">
              <a:buNone/>
            </a:pPr>
            <a:r>
              <a:rPr lang="en-US" b="1" dirty="0">
                <a:solidFill>
                  <a:srgbClr val="C00000"/>
                </a:solidFill>
              </a:rPr>
              <a:t>Words from Arabic </a:t>
            </a:r>
          </a:p>
          <a:p>
            <a:pPr algn="ctr">
              <a:buNone/>
            </a:pPr>
            <a:r>
              <a:rPr lang="he-IL" b="1" dirty="0"/>
              <a:t>מוהנדס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46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4366E-682C-43EE-941F-AA0769E1C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A2FA7-5AB5-4862-BD01-3EF6485AA6E1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/>
          <a:lstStyle/>
          <a:p>
            <a:endParaRPr lang="he-IL" dirty="0"/>
          </a:p>
          <a:p>
            <a:pPr marL="0" indent="0" algn="ctr">
              <a:buNone/>
            </a:pPr>
            <a:r>
              <a:rPr lang="he-IL" sz="6000" b="1" i="1" dirty="0">
                <a:solidFill>
                  <a:srgbClr val="FF0000"/>
                </a:solidFill>
              </a:rPr>
              <a:t>יאללה, ביי, שלום</a:t>
            </a:r>
          </a:p>
          <a:p>
            <a:pPr marL="0" indent="0" algn="ctr">
              <a:buNone/>
            </a:pPr>
            <a:r>
              <a:rPr lang="en-US" sz="6600" b="1" i="1" dirty="0" err="1"/>
              <a:t>Yallah</a:t>
            </a:r>
            <a:r>
              <a:rPr lang="en-US" sz="6600" b="1" i="1" dirty="0"/>
              <a:t>, bye, shalom</a:t>
            </a:r>
            <a:r>
              <a:rPr lang="he-IL" sz="6600" i="1" dirty="0"/>
              <a:t> </a:t>
            </a:r>
            <a:endParaRPr lang="en-US" sz="6600" i="1" dirty="0"/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B7A887A-72F1-4CF0-BF84-8DB0E712D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13" y="4168775"/>
            <a:ext cx="1881187" cy="1881187"/>
          </a:xfrm>
          <a:prstGeom prst="rect">
            <a:avLst/>
          </a:prstGeom>
        </p:spPr>
      </p:pic>
      <p:pic>
        <p:nvPicPr>
          <p:cNvPr id="7" name="Picture 6" descr="A close up&#10;&#10;Description automatically generated">
            <a:extLst>
              <a:ext uri="{FF2B5EF4-FFF2-40B4-BE49-F238E27FC236}">
                <a16:creationId xmlns:a16="http://schemas.microsoft.com/office/drawing/2014/main" id="{E5F69BC8-3ED5-4BA3-9A44-A66FE59E19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699" y="4168774"/>
            <a:ext cx="1881187" cy="1881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8688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</TotalTime>
  <Words>262</Words>
  <Application>Microsoft Office PowerPoint</Application>
  <PresentationFormat>Widescreen</PresentationFormat>
  <Paragraphs>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A Very Short History of the Modern Hebrew Language</vt:lpstr>
      <vt:lpstr>Semitic languages</vt:lpstr>
      <vt:lpstr>Distribution of Semitic Languages (Britannica)</vt:lpstr>
      <vt:lpstr>Branches of Semitic Languages (Britannica)</vt:lpstr>
      <vt:lpstr>Phases of the Hebrew Language</vt:lpstr>
      <vt:lpstr>PowerPoint Presentation</vt:lpstr>
      <vt:lpstr>Contemporary Hebrew (Israelit)</vt:lpstr>
      <vt:lpstr>צריך להדפיס את העיתון It is needed to print the newspaper</vt:lpstr>
      <vt:lpstr>IDF Language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Very Short History of the Modern Hebrew Language</dc:title>
  <dc:creator>Aharony, Irit</dc:creator>
  <cp:lastModifiedBy>Aharony, Irit</cp:lastModifiedBy>
  <cp:revision>22</cp:revision>
  <dcterms:created xsi:type="dcterms:W3CDTF">2020-08-26T20:29:45Z</dcterms:created>
  <dcterms:modified xsi:type="dcterms:W3CDTF">2020-09-02T13:16:16Z</dcterms:modified>
</cp:coreProperties>
</file>